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85" r:id="rId2"/>
    <p:sldId id="315" r:id="rId3"/>
    <p:sldId id="430" r:id="rId4"/>
    <p:sldId id="368" r:id="rId5"/>
    <p:sldId id="431" r:id="rId6"/>
    <p:sldId id="369" r:id="rId7"/>
    <p:sldId id="423" r:id="rId8"/>
    <p:sldId id="380" r:id="rId9"/>
    <p:sldId id="424" r:id="rId10"/>
    <p:sldId id="370" r:id="rId11"/>
    <p:sldId id="372" r:id="rId12"/>
    <p:sldId id="427" r:id="rId13"/>
    <p:sldId id="393" r:id="rId14"/>
    <p:sldId id="352" r:id="rId15"/>
    <p:sldId id="432" r:id="rId16"/>
    <p:sldId id="353" r:id="rId17"/>
    <p:sldId id="374" r:id="rId18"/>
    <p:sldId id="381" r:id="rId19"/>
    <p:sldId id="395" r:id="rId20"/>
    <p:sldId id="433" r:id="rId21"/>
    <p:sldId id="383" r:id="rId22"/>
    <p:sldId id="412" r:id="rId23"/>
    <p:sldId id="364" r:id="rId24"/>
    <p:sldId id="429" r:id="rId25"/>
    <p:sldId id="385" r:id="rId26"/>
    <p:sldId id="409" r:id="rId27"/>
    <p:sldId id="411" r:id="rId28"/>
    <p:sldId id="434" r:id="rId29"/>
    <p:sldId id="413" r:id="rId30"/>
    <p:sldId id="414" r:id="rId31"/>
    <p:sldId id="415" r:id="rId32"/>
    <p:sldId id="416" r:id="rId33"/>
    <p:sldId id="417" r:id="rId34"/>
    <p:sldId id="418" r:id="rId35"/>
    <p:sldId id="419" r:id="rId36"/>
    <p:sldId id="420" r:id="rId37"/>
  </p:sldIdLst>
  <p:sldSz cx="9144000" cy="6858000" type="screen4x3"/>
  <p:notesSz cx="6797675" cy="9928225"/>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F"/>
    <a:srgbClr val="CC3300"/>
    <a:srgbClr val="FFFFFF"/>
    <a:srgbClr val="000000"/>
    <a:srgbClr val="E0E4D0"/>
    <a:srgbClr val="CCE7D4"/>
    <a:srgbClr val="7CD10E"/>
    <a:srgbClr val="D4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84" d="100"/>
          <a:sy n="84" d="100"/>
        </p:scale>
        <p:origin x="141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符合或提前件數</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工作表5!$A$2:$A$4</c:f>
              <c:strCache>
                <c:ptCount val="3"/>
                <c:pt idx="0">
                  <c:v>4月</c:v>
                </c:pt>
                <c:pt idx="1">
                  <c:v>5月</c:v>
                </c:pt>
                <c:pt idx="2">
                  <c:v>6月</c:v>
                </c:pt>
              </c:strCache>
            </c:strRef>
          </c:cat>
          <c:val>
            <c:numRef>
              <c:f>工作表5!$C$2:$C$4</c:f>
              <c:numCache>
                <c:formatCode>General</c:formatCode>
                <c:ptCount val="3"/>
                <c:pt idx="0">
                  <c:v>90.56</c:v>
                </c:pt>
                <c:pt idx="1">
                  <c:v>91.99</c:v>
                </c:pt>
                <c:pt idx="2">
                  <c:v>91.85</c:v>
                </c:pt>
              </c:numCache>
            </c:numRef>
          </c:val>
        </c:ser>
        <c:ser>
          <c:idx val="1"/>
          <c:order val="1"/>
          <c:tx>
            <c:v>落後件數</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工作表5!$A$2:$A$4</c:f>
              <c:strCache>
                <c:ptCount val="3"/>
                <c:pt idx="0">
                  <c:v>4月</c:v>
                </c:pt>
                <c:pt idx="1">
                  <c:v>5月</c:v>
                </c:pt>
                <c:pt idx="2">
                  <c:v>6月</c:v>
                </c:pt>
              </c:strCache>
            </c:strRef>
          </c:cat>
          <c:val>
            <c:numRef>
              <c:f>工作表5!$E$2:$E$4</c:f>
              <c:numCache>
                <c:formatCode>General</c:formatCode>
                <c:ptCount val="3"/>
                <c:pt idx="0">
                  <c:v>9.44</c:v>
                </c:pt>
                <c:pt idx="1">
                  <c:v>8.01</c:v>
                </c:pt>
                <c:pt idx="2">
                  <c:v>8.15</c:v>
                </c:pt>
              </c:numCache>
            </c:numRef>
          </c:val>
        </c:ser>
        <c:dLbls>
          <c:dLblPos val="outEnd"/>
          <c:showLegendKey val="0"/>
          <c:showVal val="1"/>
          <c:showCatName val="0"/>
          <c:showSerName val="0"/>
          <c:showPercent val="0"/>
          <c:showBubbleSize val="0"/>
        </c:dLbls>
        <c:gapWidth val="219"/>
        <c:overlap val="-27"/>
        <c:axId val="300400080"/>
        <c:axId val="300400640"/>
      </c:barChart>
      <c:catAx>
        <c:axId val="30040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0400640"/>
        <c:crosses val="autoZero"/>
        <c:auto val="1"/>
        <c:lblAlgn val="ctr"/>
        <c:lblOffset val="100"/>
        <c:noMultiLvlLbl val="0"/>
      </c:catAx>
      <c:valAx>
        <c:axId val="3004006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r>
                  <a:rPr lang="zh-TW" altLang="en-US" dirty="0"/>
                  <a:t>比率</a:t>
                </a:r>
              </a:p>
            </c:rich>
          </c:tx>
          <c:layout>
            <c:manualLayout>
              <c:xMode val="edge"/>
              <c:yMode val="edge"/>
              <c:x val="2.2222222222222223E-2"/>
              <c:y val="0.21842459520640153"/>
            </c:manualLayout>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0400080"/>
        <c:crosses val="autoZero"/>
        <c:crossBetween val="between"/>
        <c:majorUnit val="20"/>
      </c:valAx>
      <c:spPr>
        <a:noFill/>
        <a:ln>
          <a:noFill/>
        </a:ln>
        <a:effectLst/>
      </c:spPr>
    </c:plotArea>
    <c:legend>
      <c:legendPos val="b"/>
      <c:layout>
        <c:manualLayout>
          <c:xMode val="edge"/>
          <c:yMode val="edge"/>
          <c:x val="0.26962270341207351"/>
          <c:y val="0.84794613782159756"/>
          <c:w val="0.29408792650918641"/>
          <c:h val="0.129051472732575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57B1B-26BB-4EA0-BCE1-8D4A15FF89B6}"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zh-TW" altLang="en-US"/>
        </a:p>
      </dgm:t>
    </dgm:pt>
    <dgm:pt modelId="{59D0B905-AF02-4836-8744-A4951336F921}">
      <dgm:prSet phldrT="[文字]"/>
      <dgm:spPr/>
      <dgm:t>
        <a:bodyPr/>
        <a:lstStyle/>
        <a:p>
          <a:r>
            <a:rPr lang="zh-TW" altLang="en-US" dirty="0" smtClean="0">
              <a:latin typeface="標楷體" panose="03000509000000000000" pitchFamily="65" charset="-120"/>
              <a:ea typeface="標楷體" panose="03000509000000000000" pitchFamily="65" charset="-120"/>
            </a:rPr>
            <a:t>問題：現有工程監造勞務契約範本對於安全衛生規定過於簡略，監造單位未落實查核。</a:t>
          </a:r>
          <a:endParaRPr lang="zh-TW" altLang="en-US" dirty="0">
            <a:latin typeface="標楷體" panose="03000509000000000000" pitchFamily="65" charset="-120"/>
            <a:ea typeface="標楷體" panose="03000509000000000000" pitchFamily="65" charset="-120"/>
          </a:endParaRPr>
        </a:p>
      </dgm:t>
    </dgm:pt>
    <dgm:pt modelId="{951C2C71-13C0-4B69-AEEF-D564EE8221EC}" type="parTrans" cxnId="{448E6FB9-292D-4373-995F-53B65F81B649}">
      <dgm:prSet/>
      <dgm:spPr/>
      <dgm:t>
        <a:bodyPr/>
        <a:lstStyle/>
        <a:p>
          <a:endParaRPr lang="zh-TW" altLang="en-US">
            <a:latin typeface="標楷體" panose="03000509000000000000" pitchFamily="65" charset="-120"/>
            <a:ea typeface="標楷體" panose="03000509000000000000" pitchFamily="65" charset="-120"/>
          </a:endParaRPr>
        </a:p>
      </dgm:t>
    </dgm:pt>
    <dgm:pt modelId="{FE3EF226-8B38-4324-B033-6B77DE447EBA}" type="sibTrans" cxnId="{448E6FB9-292D-4373-995F-53B65F81B649}">
      <dgm:prSet/>
      <dgm:spPr/>
      <dgm:t>
        <a:bodyPr/>
        <a:lstStyle/>
        <a:p>
          <a:endParaRPr lang="zh-TW" altLang="en-US">
            <a:latin typeface="標楷體" panose="03000509000000000000" pitchFamily="65" charset="-120"/>
            <a:ea typeface="標楷體" panose="03000509000000000000" pitchFamily="65" charset="-120"/>
          </a:endParaRPr>
        </a:p>
      </dgm:t>
    </dgm:pt>
    <dgm:pt modelId="{67DA09CD-152A-4B49-8FB0-BD283D589F09}">
      <dgm:prSet phldrT="[文字]"/>
      <dgm:spPr/>
      <dgm:t>
        <a:bodyPr/>
        <a:lstStyle/>
        <a:p>
          <a:r>
            <a:rPr lang="zh-TW" altLang="en-US" dirty="0" smtClean="0">
              <a:latin typeface="標楷體" panose="03000509000000000000" pitchFamily="65" charset="-120"/>
              <a:ea typeface="標楷體" panose="03000509000000000000" pitchFamily="65" charset="-120"/>
            </a:rPr>
            <a:t>對策：研擬訂定「營造業公共工程安全衛生監造契約條款」，補充現行監造契約之不足</a:t>
          </a:r>
          <a:endParaRPr lang="zh-TW" altLang="en-US" dirty="0">
            <a:latin typeface="標楷體" panose="03000509000000000000" pitchFamily="65" charset="-120"/>
            <a:ea typeface="標楷體" panose="03000509000000000000" pitchFamily="65" charset="-120"/>
          </a:endParaRPr>
        </a:p>
      </dgm:t>
    </dgm:pt>
    <dgm:pt modelId="{10306A4F-4981-44A7-8829-85110FBD6F13}" type="parTrans" cxnId="{0C36229F-419B-4816-AF21-4541E5CB1C65}">
      <dgm:prSet/>
      <dgm:spPr/>
      <dgm:t>
        <a:bodyPr/>
        <a:lstStyle/>
        <a:p>
          <a:endParaRPr lang="zh-TW" altLang="en-US">
            <a:latin typeface="標楷體" panose="03000509000000000000" pitchFamily="65" charset="-120"/>
            <a:ea typeface="標楷體" panose="03000509000000000000" pitchFamily="65" charset="-120"/>
          </a:endParaRPr>
        </a:p>
      </dgm:t>
    </dgm:pt>
    <dgm:pt modelId="{573AFFEA-8413-4ADF-B3B6-F76D35BF8408}" type="sibTrans" cxnId="{0C36229F-419B-4816-AF21-4541E5CB1C65}">
      <dgm:prSet/>
      <dgm:spPr/>
      <dgm:t>
        <a:bodyPr/>
        <a:lstStyle/>
        <a:p>
          <a:endParaRPr lang="zh-TW" altLang="en-US">
            <a:latin typeface="標楷體" panose="03000509000000000000" pitchFamily="65" charset="-120"/>
            <a:ea typeface="標楷體" panose="03000509000000000000" pitchFamily="65" charset="-120"/>
          </a:endParaRPr>
        </a:p>
      </dgm:t>
    </dgm:pt>
    <dgm:pt modelId="{D4AB6BE2-7693-454C-B481-7DD157C77819}">
      <dgm:prSet phldrT="[文字]"/>
      <dgm:spPr/>
      <dgm:t>
        <a:bodyPr/>
        <a:lstStyle/>
        <a:p>
          <a:r>
            <a:rPr lang="zh-TW" altLang="en-US" dirty="0" smtClean="0">
              <a:latin typeface="標楷體" panose="03000509000000000000" pitchFamily="65" charset="-120"/>
              <a:ea typeface="標楷體" panose="03000509000000000000" pitchFamily="65" charset="-120"/>
            </a:rPr>
            <a:t>決議：本案已於</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19</a:t>
          </a:r>
          <a:r>
            <a:rPr lang="zh-TW" altLang="en-US" dirty="0" smtClean="0">
              <a:latin typeface="標楷體" panose="03000509000000000000" pitchFamily="65" charset="-120"/>
              <a:ea typeface="標楷體" panose="03000509000000000000" pitchFamily="65" charset="-120"/>
            </a:rPr>
            <a:t>日由郭副秘書長召開專案會議，邀集相關機關研議施行細節，俟核定後函頒實施。</a:t>
          </a:r>
          <a:endParaRPr lang="zh-TW" altLang="en-US" dirty="0">
            <a:latin typeface="標楷體" panose="03000509000000000000" pitchFamily="65" charset="-120"/>
            <a:ea typeface="標楷體" panose="03000509000000000000" pitchFamily="65" charset="-120"/>
          </a:endParaRPr>
        </a:p>
      </dgm:t>
    </dgm:pt>
    <dgm:pt modelId="{D630ED2C-CA20-4CA3-83DC-F66CC25148E0}" type="parTrans" cxnId="{14E64C52-3F18-4D79-B7A3-3ECC6A04FA4A}">
      <dgm:prSet/>
      <dgm:spPr/>
      <dgm:t>
        <a:bodyPr/>
        <a:lstStyle/>
        <a:p>
          <a:endParaRPr lang="zh-TW" altLang="en-US">
            <a:latin typeface="標楷體" panose="03000509000000000000" pitchFamily="65" charset="-120"/>
            <a:ea typeface="標楷體" panose="03000509000000000000" pitchFamily="65" charset="-120"/>
          </a:endParaRPr>
        </a:p>
      </dgm:t>
    </dgm:pt>
    <dgm:pt modelId="{12439C69-6722-44CB-866B-A77210E9CF36}" type="sibTrans" cxnId="{14E64C52-3F18-4D79-B7A3-3ECC6A04FA4A}">
      <dgm:prSet/>
      <dgm:spPr/>
      <dgm:t>
        <a:bodyPr/>
        <a:lstStyle/>
        <a:p>
          <a:endParaRPr lang="zh-TW" altLang="en-US">
            <a:latin typeface="標楷體" panose="03000509000000000000" pitchFamily="65" charset="-120"/>
            <a:ea typeface="標楷體" panose="03000509000000000000" pitchFamily="65" charset="-120"/>
          </a:endParaRPr>
        </a:p>
      </dgm:t>
    </dgm:pt>
    <dgm:pt modelId="{CFE448FE-CB9A-4CC4-9D8A-C04BDE404270}" type="pres">
      <dgm:prSet presAssocID="{4E157B1B-26BB-4EA0-BCE1-8D4A15FF89B6}" presName="outerComposite" presStyleCnt="0">
        <dgm:presLayoutVars>
          <dgm:chMax val="5"/>
          <dgm:dir/>
          <dgm:resizeHandles val="exact"/>
        </dgm:presLayoutVars>
      </dgm:prSet>
      <dgm:spPr/>
      <dgm:t>
        <a:bodyPr/>
        <a:lstStyle/>
        <a:p>
          <a:endParaRPr lang="zh-TW" altLang="en-US"/>
        </a:p>
      </dgm:t>
    </dgm:pt>
    <dgm:pt modelId="{A614D1EF-9480-4126-92E7-836F523F7B34}" type="pres">
      <dgm:prSet presAssocID="{4E157B1B-26BB-4EA0-BCE1-8D4A15FF89B6}" presName="dummyMaxCanvas" presStyleCnt="0">
        <dgm:presLayoutVars/>
      </dgm:prSet>
      <dgm:spPr/>
    </dgm:pt>
    <dgm:pt modelId="{CACCEC1B-9839-413B-901F-C5FFF86AEF87}" type="pres">
      <dgm:prSet presAssocID="{4E157B1B-26BB-4EA0-BCE1-8D4A15FF89B6}" presName="ThreeNodes_1" presStyleLbl="node1" presStyleIdx="0" presStyleCnt="3" custLinFactNeighborX="2710">
        <dgm:presLayoutVars>
          <dgm:bulletEnabled val="1"/>
        </dgm:presLayoutVars>
      </dgm:prSet>
      <dgm:spPr/>
      <dgm:t>
        <a:bodyPr/>
        <a:lstStyle/>
        <a:p>
          <a:endParaRPr lang="zh-TW" altLang="en-US"/>
        </a:p>
      </dgm:t>
    </dgm:pt>
    <dgm:pt modelId="{1D798229-CD57-438C-9C39-BB3B95C2D42D}" type="pres">
      <dgm:prSet presAssocID="{4E157B1B-26BB-4EA0-BCE1-8D4A15FF89B6}" presName="ThreeNodes_2" presStyleLbl="node1" presStyleIdx="1" presStyleCnt="3">
        <dgm:presLayoutVars>
          <dgm:bulletEnabled val="1"/>
        </dgm:presLayoutVars>
      </dgm:prSet>
      <dgm:spPr/>
      <dgm:t>
        <a:bodyPr/>
        <a:lstStyle/>
        <a:p>
          <a:endParaRPr lang="zh-TW" altLang="en-US"/>
        </a:p>
      </dgm:t>
    </dgm:pt>
    <dgm:pt modelId="{E5A8801B-2C24-4355-A8DA-5E34CCA35C36}" type="pres">
      <dgm:prSet presAssocID="{4E157B1B-26BB-4EA0-BCE1-8D4A15FF89B6}" presName="ThreeNodes_3" presStyleLbl="node1" presStyleIdx="2" presStyleCnt="3">
        <dgm:presLayoutVars>
          <dgm:bulletEnabled val="1"/>
        </dgm:presLayoutVars>
      </dgm:prSet>
      <dgm:spPr/>
      <dgm:t>
        <a:bodyPr/>
        <a:lstStyle/>
        <a:p>
          <a:endParaRPr lang="zh-TW" altLang="en-US"/>
        </a:p>
      </dgm:t>
    </dgm:pt>
    <dgm:pt modelId="{1EFFFE0B-ACE6-456E-A320-BBC35F69A38E}" type="pres">
      <dgm:prSet presAssocID="{4E157B1B-26BB-4EA0-BCE1-8D4A15FF89B6}" presName="ThreeConn_1-2" presStyleLbl="fgAccFollowNode1" presStyleIdx="0" presStyleCnt="2">
        <dgm:presLayoutVars>
          <dgm:bulletEnabled val="1"/>
        </dgm:presLayoutVars>
      </dgm:prSet>
      <dgm:spPr/>
      <dgm:t>
        <a:bodyPr/>
        <a:lstStyle/>
        <a:p>
          <a:endParaRPr lang="zh-TW" altLang="en-US"/>
        </a:p>
      </dgm:t>
    </dgm:pt>
    <dgm:pt modelId="{06830ACD-C568-404C-90A3-F4290DFD5BC7}" type="pres">
      <dgm:prSet presAssocID="{4E157B1B-26BB-4EA0-BCE1-8D4A15FF89B6}" presName="ThreeConn_2-3" presStyleLbl="fgAccFollowNode1" presStyleIdx="1" presStyleCnt="2">
        <dgm:presLayoutVars>
          <dgm:bulletEnabled val="1"/>
        </dgm:presLayoutVars>
      </dgm:prSet>
      <dgm:spPr/>
      <dgm:t>
        <a:bodyPr/>
        <a:lstStyle/>
        <a:p>
          <a:endParaRPr lang="zh-TW" altLang="en-US"/>
        </a:p>
      </dgm:t>
    </dgm:pt>
    <dgm:pt modelId="{110B6A1D-4EEB-4004-97BF-C520F15A0C91}" type="pres">
      <dgm:prSet presAssocID="{4E157B1B-26BB-4EA0-BCE1-8D4A15FF89B6}" presName="ThreeNodes_1_text" presStyleLbl="node1" presStyleIdx="2" presStyleCnt="3">
        <dgm:presLayoutVars>
          <dgm:bulletEnabled val="1"/>
        </dgm:presLayoutVars>
      </dgm:prSet>
      <dgm:spPr/>
      <dgm:t>
        <a:bodyPr/>
        <a:lstStyle/>
        <a:p>
          <a:endParaRPr lang="zh-TW" altLang="en-US"/>
        </a:p>
      </dgm:t>
    </dgm:pt>
    <dgm:pt modelId="{A0512296-724A-4A5D-946E-798F6CC532E5}" type="pres">
      <dgm:prSet presAssocID="{4E157B1B-26BB-4EA0-BCE1-8D4A15FF89B6}" presName="ThreeNodes_2_text" presStyleLbl="node1" presStyleIdx="2" presStyleCnt="3">
        <dgm:presLayoutVars>
          <dgm:bulletEnabled val="1"/>
        </dgm:presLayoutVars>
      </dgm:prSet>
      <dgm:spPr/>
      <dgm:t>
        <a:bodyPr/>
        <a:lstStyle/>
        <a:p>
          <a:endParaRPr lang="zh-TW" altLang="en-US"/>
        </a:p>
      </dgm:t>
    </dgm:pt>
    <dgm:pt modelId="{1D7048CE-0ABF-431B-AD5E-E9345813FD8A}" type="pres">
      <dgm:prSet presAssocID="{4E157B1B-26BB-4EA0-BCE1-8D4A15FF89B6}" presName="ThreeNodes_3_text" presStyleLbl="node1" presStyleIdx="2" presStyleCnt="3">
        <dgm:presLayoutVars>
          <dgm:bulletEnabled val="1"/>
        </dgm:presLayoutVars>
      </dgm:prSet>
      <dgm:spPr/>
      <dgm:t>
        <a:bodyPr/>
        <a:lstStyle/>
        <a:p>
          <a:endParaRPr lang="zh-TW" altLang="en-US"/>
        </a:p>
      </dgm:t>
    </dgm:pt>
  </dgm:ptLst>
  <dgm:cxnLst>
    <dgm:cxn modelId="{14E64C52-3F18-4D79-B7A3-3ECC6A04FA4A}" srcId="{4E157B1B-26BB-4EA0-BCE1-8D4A15FF89B6}" destId="{D4AB6BE2-7693-454C-B481-7DD157C77819}" srcOrd="2" destOrd="0" parTransId="{D630ED2C-CA20-4CA3-83DC-F66CC25148E0}" sibTransId="{12439C69-6722-44CB-866B-A77210E9CF36}"/>
    <dgm:cxn modelId="{15D8D9AB-D8CC-4E60-AC3F-AA68736EBCFF}" type="presOf" srcId="{FE3EF226-8B38-4324-B033-6B77DE447EBA}" destId="{1EFFFE0B-ACE6-456E-A320-BBC35F69A38E}" srcOrd="0" destOrd="0" presId="urn:microsoft.com/office/officeart/2005/8/layout/vProcess5"/>
    <dgm:cxn modelId="{1B76229F-9AB0-4133-8E94-0063834899BD}" type="presOf" srcId="{59D0B905-AF02-4836-8744-A4951336F921}" destId="{CACCEC1B-9839-413B-901F-C5FFF86AEF87}" srcOrd="0" destOrd="0" presId="urn:microsoft.com/office/officeart/2005/8/layout/vProcess5"/>
    <dgm:cxn modelId="{5B55DABC-3823-43D0-B39F-BF09D261A2FA}" type="presOf" srcId="{59D0B905-AF02-4836-8744-A4951336F921}" destId="{110B6A1D-4EEB-4004-97BF-C520F15A0C91}" srcOrd="1" destOrd="0" presId="urn:microsoft.com/office/officeart/2005/8/layout/vProcess5"/>
    <dgm:cxn modelId="{47E70509-4D23-4C5D-985D-21965FAF8B7E}" type="presOf" srcId="{67DA09CD-152A-4B49-8FB0-BD283D589F09}" destId="{1D798229-CD57-438C-9C39-BB3B95C2D42D}" srcOrd="0" destOrd="0" presId="urn:microsoft.com/office/officeart/2005/8/layout/vProcess5"/>
    <dgm:cxn modelId="{04B42179-CA91-49AA-9CCB-F498BED29A2A}" type="presOf" srcId="{D4AB6BE2-7693-454C-B481-7DD157C77819}" destId="{1D7048CE-0ABF-431B-AD5E-E9345813FD8A}" srcOrd="1" destOrd="0" presId="urn:microsoft.com/office/officeart/2005/8/layout/vProcess5"/>
    <dgm:cxn modelId="{3F53D468-0D7E-446A-9D59-C20FD94C06EA}" type="presOf" srcId="{D4AB6BE2-7693-454C-B481-7DD157C77819}" destId="{E5A8801B-2C24-4355-A8DA-5E34CCA35C36}" srcOrd="0" destOrd="0" presId="urn:microsoft.com/office/officeart/2005/8/layout/vProcess5"/>
    <dgm:cxn modelId="{3B147026-CB5B-4DD4-9E24-B83B34DB71FE}" type="presOf" srcId="{67DA09CD-152A-4B49-8FB0-BD283D589F09}" destId="{A0512296-724A-4A5D-946E-798F6CC532E5}" srcOrd="1" destOrd="0" presId="urn:microsoft.com/office/officeart/2005/8/layout/vProcess5"/>
    <dgm:cxn modelId="{2A4DCFD1-8E04-4C3B-AD9C-1A7488243777}" type="presOf" srcId="{573AFFEA-8413-4ADF-B3B6-F76D35BF8408}" destId="{06830ACD-C568-404C-90A3-F4290DFD5BC7}" srcOrd="0" destOrd="0" presId="urn:microsoft.com/office/officeart/2005/8/layout/vProcess5"/>
    <dgm:cxn modelId="{448E6FB9-292D-4373-995F-53B65F81B649}" srcId="{4E157B1B-26BB-4EA0-BCE1-8D4A15FF89B6}" destId="{59D0B905-AF02-4836-8744-A4951336F921}" srcOrd="0" destOrd="0" parTransId="{951C2C71-13C0-4B69-AEEF-D564EE8221EC}" sibTransId="{FE3EF226-8B38-4324-B033-6B77DE447EBA}"/>
    <dgm:cxn modelId="{ED2FF5D0-CFCE-413D-A631-3A5844483676}" type="presOf" srcId="{4E157B1B-26BB-4EA0-BCE1-8D4A15FF89B6}" destId="{CFE448FE-CB9A-4CC4-9D8A-C04BDE404270}" srcOrd="0" destOrd="0" presId="urn:microsoft.com/office/officeart/2005/8/layout/vProcess5"/>
    <dgm:cxn modelId="{0C36229F-419B-4816-AF21-4541E5CB1C65}" srcId="{4E157B1B-26BB-4EA0-BCE1-8D4A15FF89B6}" destId="{67DA09CD-152A-4B49-8FB0-BD283D589F09}" srcOrd="1" destOrd="0" parTransId="{10306A4F-4981-44A7-8829-85110FBD6F13}" sibTransId="{573AFFEA-8413-4ADF-B3B6-F76D35BF8408}"/>
    <dgm:cxn modelId="{2E81CF8E-797F-4CEE-8C9D-406EBD7A2DD0}" type="presParOf" srcId="{CFE448FE-CB9A-4CC4-9D8A-C04BDE404270}" destId="{A614D1EF-9480-4126-92E7-836F523F7B34}" srcOrd="0" destOrd="0" presId="urn:microsoft.com/office/officeart/2005/8/layout/vProcess5"/>
    <dgm:cxn modelId="{2A8F28B8-9F67-4CFA-89AA-DA185EE0D1F8}" type="presParOf" srcId="{CFE448FE-CB9A-4CC4-9D8A-C04BDE404270}" destId="{CACCEC1B-9839-413B-901F-C5FFF86AEF87}" srcOrd="1" destOrd="0" presId="urn:microsoft.com/office/officeart/2005/8/layout/vProcess5"/>
    <dgm:cxn modelId="{DE603CCD-DB41-467E-9963-2618364C1F08}" type="presParOf" srcId="{CFE448FE-CB9A-4CC4-9D8A-C04BDE404270}" destId="{1D798229-CD57-438C-9C39-BB3B95C2D42D}" srcOrd="2" destOrd="0" presId="urn:microsoft.com/office/officeart/2005/8/layout/vProcess5"/>
    <dgm:cxn modelId="{31272235-1577-4DC2-ACF1-31092A40605D}" type="presParOf" srcId="{CFE448FE-CB9A-4CC4-9D8A-C04BDE404270}" destId="{E5A8801B-2C24-4355-A8DA-5E34CCA35C36}" srcOrd="3" destOrd="0" presId="urn:microsoft.com/office/officeart/2005/8/layout/vProcess5"/>
    <dgm:cxn modelId="{92E7ECBD-86CF-47CD-B3AD-EA71535AC3DA}" type="presParOf" srcId="{CFE448FE-CB9A-4CC4-9D8A-C04BDE404270}" destId="{1EFFFE0B-ACE6-456E-A320-BBC35F69A38E}" srcOrd="4" destOrd="0" presId="urn:microsoft.com/office/officeart/2005/8/layout/vProcess5"/>
    <dgm:cxn modelId="{AD2F52BE-87F6-470C-889B-C26318F06FA8}" type="presParOf" srcId="{CFE448FE-CB9A-4CC4-9D8A-C04BDE404270}" destId="{06830ACD-C568-404C-90A3-F4290DFD5BC7}" srcOrd="5" destOrd="0" presId="urn:microsoft.com/office/officeart/2005/8/layout/vProcess5"/>
    <dgm:cxn modelId="{E6CAED3A-0288-4304-B6AD-F047D17ABE9B}" type="presParOf" srcId="{CFE448FE-CB9A-4CC4-9D8A-C04BDE404270}" destId="{110B6A1D-4EEB-4004-97BF-C520F15A0C91}" srcOrd="6" destOrd="0" presId="urn:microsoft.com/office/officeart/2005/8/layout/vProcess5"/>
    <dgm:cxn modelId="{4C384364-D687-47C6-AD50-1AC872012AD3}" type="presParOf" srcId="{CFE448FE-CB9A-4CC4-9D8A-C04BDE404270}" destId="{A0512296-724A-4A5D-946E-798F6CC532E5}" srcOrd="7" destOrd="0" presId="urn:microsoft.com/office/officeart/2005/8/layout/vProcess5"/>
    <dgm:cxn modelId="{74EFA73D-A3ED-4DF4-AA02-8FBB50763C31}" type="presParOf" srcId="{CFE448FE-CB9A-4CC4-9D8A-C04BDE404270}" destId="{1D7048CE-0ABF-431B-AD5E-E9345813FD8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CEC1B-9839-413B-901F-C5FFF86AEF87}">
      <dsp:nvSpPr>
        <dsp:cNvPr id="0" name=""/>
        <dsp:cNvSpPr/>
      </dsp:nvSpPr>
      <dsp:spPr>
        <a:xfrm>
          <a:off x="124997" y="0"/>
          <a:ext cx="4612446" cy="1082769"/>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TW" altLang="en-US" sz="1700" kern="1200" dirty="0" smtClean="0">
              <a:latin typeface="標楷體" panose="03000509000000000000" pitchFamily="65" charset="-120"/>
              <a:ea typeface="標楷體" panose="03000509000000000000" pitchFamily="65" charset="-120"/>
            </a:rPr>
            <a:t>問題：現有工程監造勞務契約範本對於安全衛生規定過於簡略，監造單位未落實查核。</a:t>
          </a:r>
          <a:endParaRPr lang="zh-TW" altLang="en-US" sz="1700" kern="1200" dirty="0">
            <a:latin typeface="標楷體" panose="03000509000000000000" pitchFamily="65" charset="-120"/>
            <a:ea typeface="標楷體" panose="03000509000000000000" pitchFamily="65" charset="-120"/>
          </a:endParaRPr>
        </a:p>
      </dsp:txBody>
      <dsp:txXfrm>
        <a:off x="156710" y="31713"/>
        <a:ext cx="3444055" cy="1019343"/>
      </dsp:txXfrm>
    </dsp:sp>
    <dsp:sp modelId="{1D798229-CD57-438C-9C39-BB3B95C2D42D}">
      <dsp:nvSpPr>
        <dsp:cNvPr id="0" name=""/>
        <dsp:cNvSpPr/>
      </dsp:nvSpPr>
      <dsp:spPr>
        <a:xfrm>
          <a:off x="406980" y="1263230"/>
          <a:ext cx="4612446" cy="1082769"/>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TW" altLang="en-US" sz="1700" kern="1200" dirty="0" smtClean="0">
              <a:latin typeface="標楷體" panose="03000509000000000000" pitchFamily="65" charset="-120"/>
              <a:ea typeface="標楷體" panose="03000509000000000000" pitchFamily="65" charset="-120"/>
            </a:rPr>
            <a:t>對策：研擬訂定「營造業公共工程安全衛生監造契約條款」，補充現行監造契約之不足</a:t>
          </a:r>
          <a:endParaRPr lang="zh-TW" altLang="en-US" sz="1700" kern="1200" dirty="0">
            <a:latin typeface="標楷體" panose="03000509000000000000" pitchFamily="65" charset="-120"/>
            <a:ea typeface="標楷體" panose="03000509000000000000" pitchFamily="65" charset="-120"/>
          </a:endParaRPr>
        </a:p>
      </dsp:txBody>
      <dsp:txXfrm>
        <a:off x="438693" y="1294943"/>
        <a:ext cx="3438240" cy="1019343"/>
      </dsp:txXfrm>
    </dsp:sp>
    <dsp:sp modelId="{E5A8801B-2C24-4355-A8DA-5E34CCA35C36}">
      <dsp:nvSpPr>
        <dsp:cNvPr id="0" name=""/>
        <dsp:cNvSpPr/>
      </dsp:nvSpPr>
      <dsp:spPr>
        <a:xfrm>
          <a:off x="813961" y="2526460"/>
          <a:ext cx="4612446" cy="1082769"/>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TW" altLang="en-US" sz="1700" kern="1200" dirty="0" smtClean="0">
              <a:latin typeface="標楷體" panose="03000509000000000000" pitchFamily="65" charset="-120"/>
              <a:ea typeface="標楷體" panose="03000509000000000000" pitchFamily="65" charset="-120"/>
            </a:rPr>
            <a:t>決議：本案已於</a:t>
          </a:r>
          <a:r>
            <a:rPr lang="en-US" altLang="zh-TW" sz="1700" kern="1200" dirty="0" smtClean="0">
              <a:latin typeface="標楷體" panose="03000509000000000000" pitchFamily="65" charset="-120"/>
              <a:ea typeface="標楷體" panose="03000509000000000000" pitchFamily="65" charset="-120"/>
            </a:rPr>
            <a:t>8</a:t>
          </a:r>
          <a:r>
            <a:rPr lang="zh-TW" altLang="en-US" sz="1700" kern="1200" dirty="0" smtClean="0">
              <a:latin typeface="標楷體" panose="03000509000000000000" pitchFamily="65" charset="-120"/>
              <a:ea typeface="標楷體" panose="03000509000000000000" pitchFamily="65" charset="-120"/>
            </a:rPr>
            <a:t>月</a:t>
          </a:r>
          <a:r>
            <a:rPr lang="en-US" altLang="zh-TW" sz="1700" kern="1200" dirty="0" smtClean="0">
              <a:latin typeface="標楷體" panose="03000509000000000000" pitchFamily="65" charset="-120"/>
              <a:ea typeface="標楷體" panose="03000509000000000000" pitchFamily="65" charset="-120"/>
            </a:rPr>
            <a:t>19</a:t>
          </a:r>
          <a:r>
            <a:rPr lang="zh-TW" altLang="en-US" sz="1700" kern="1200" dirty="0" smtClean="0">
              <a:latin typeface="標楷體" panose="03000509000000000000" pitchFamily="65" charset="-120"/>
              <a:ea typeface="標楷體" panose="03000509000000000000" pitchFamily="65" charset="-120"/>
            </a:rPr>
            <a:t>日由郭副秘書長召開專案會議，邀集相關機關研議施行細節，俟核定後函頒實施。</a:t>
          </a:r>
          <a:endParaRPr lang="zh-TW" altLang="en-US" sz="1700" kern="1200" dirty="0">
            <a:latin typeface="標楷體" panose="03000509000000000000" pitchFamily="65" charset="-120"/>
            <a:ea typeface="標楷體" panose="03000509000000000000" pitchFamily="65" charset="-120"/>
          </a:endParaRPr>
        </a:p>
      </dsp:txBody>
      <dsp:txXfrm>
        <a:off x="845674" y="2558173"/>
        <a:ext cx="3438240" cy="1019343"/>
      </dsp:txXfrm>
    </dsp:sp>
    <dsp:sp modelId="{1EFFFE0B-ACE6-456E-A320-BBC35F69A38E}">
      <dsp:nvSpPr>
        <dsp:cNvPr id="0" name=""/>
        <dsp:cNvSpPr/>
      </dsp:nvSpPr>
      <dsp:spPr>
        <a:xfrm>
          <a:off x="3908646" y="821099"/>
          <a:ext cx="703799" cy="70379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TW" altLang="en-US" sz="2900" kern="1200">
            <a:latin typeface="標楷體" panose="03000509000000000000" pitchFamily="65" charset="-120"/>
            <a:ea typeface="標楷體" panose="03000509000000000000" pitchFamily="65" charset="-120"/>
          </a:endParaRPr>
        </a:p>
      </dsp:txBody>
      <dsp:txXfrm>
        <a:off x="4067001" y="821099"/>
        <a:ext cx="387089" cy="529609"/>
      </dsp:txXfrm>
    </dsp:sp>
    <dsp:sp modelId="{06830ACD-C568-404C-90A3-F4290DFD5BC7}">
      <dsp:nvSpPr>
        <dsp:cNvPr id="0" name=""/>
        <dsp:cNvSpPr/>
      </dsp:nvSpPr>
      <dsp:spPr>
        <a:xfrm>
          <a:off x="4315627" y="2077111"/>
          <a:ext cx="703799" cy="703799"/>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zh-TW" altLang="en-US" sz="2900" kern="1200">
            <a:latin typeface="標楷體" panose="03000509000000000000" pitchFamily="65" charset="-120"/>
            <a:ea typeface="標楷體" panose="03000509000000000000" pitchFamily="65" charset="-120"/>
          </a:endParaRPr>
        </a:p>
      </dsp:txBody>
      <dsp:txXfrm>
        <a:off x="4473982" y="2077111"/>
        <a:ext cx="387089" cy="5296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8"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258051" name="Rectangle 3"/>
          <p:cNvSpPr>
            <a:spLocks noGrp="1" noChangeArrowheads="1"/>
          </p:cNvSpPr>
          <p:nvPr>
            <p:ph type="dt" sz="quarter" idx="1"/>
          </p:nvPr>
        </p:nvSpPr>
        <p:spPr bwMode="auto">
          <a:xfrm>
            <a:off x="3850452"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258052" name="Rectangle 4"/>
          <p:cNvSpPr>
            <a:spLocks noGrp="1" noChangeArrowheads="1"/>
          </p:cNvSpPr>
          <p:nvPr>
            <p:ph type="ftr" sz="quarter" idx="2"/>
          </p:nvPr>
        </p:nvSpPr>
        <p:spPr bwMode="auto">
          <a:xfrm>
            <a:off x="8" y="9430093"/>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258053" name="Rectangle 5"/>
          <p:cNvSpPr>
            <a:spLocks noGrp="1" noChangeArrowheads="1"/>
          </p:cNvSpPr>
          <p:nvPr>
            <p:ph type="sldNum" sz="quarter" idx="3"/>
          </p:nvPr>
        </p:nvSpPr>
        <p:spPr bwMode="auto">
          <a:xfrm>
            <a:off x="3850452" y="9430093"/>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F5049E6-EA5A-46D6-A908-441A1A36A3A6}" type="slidenum">
              <a:rPr lang="en-US" altLang="zh-TW"/>
              <a:pPr/>
              <a:t>‹#›</a:t>
            </a:fld>
            <a:endParaRPr lang="en-US" altLang="zh-TW"/>
          </a:p>
        </p:txBody>
      </p:sp>
    </p:spTree>
    <p:extLst>
      <p:ext uri="{BB962C8B-B14F-4D97-AF65-F5344CB8AC3E}">
        <p14:creationId xmlns:p14="http://schemas.microsoft.com/office/powerpoint/2010/main" val="148486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8"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zh-TW"/>
          </a:p>
        </p:txBody>
      </p:sp>
      <p:sp>
        <p:nvSpPr>
          <p:cNvPr id="289795" name="Rectangle 3"/>
          <p:cNvSpPr>
            <a:spLocks noGrp="1" noChangeArrowheads="1"/>
          </p:cNvSpPr>
          <p:nvPr>
            <p:ph type="dt" idx="1"/>
          </p:nvPr>
        </p:nvSpPr>
        <p:spPr bwMode="auto">
          <a:xfrm>
            <a:off x="3850452"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289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79768" y="4715911"/>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89798" name="Rectangle 6"/>
          <p:cNvSpPr>
            <a:spLocks noGrp="1" noChangeArrowheads="1"/>
          </p:cNvSpPr>
          <p:nvPr>
            <p:ph type="ftr" sz="quarter" idx="4"/>
          </p:nvPr>
        </p:nvSpPr>
        <p:spPr bwMode="auto">
          <a:xfrm>
            <a:off x="8" y="9430093"/>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zh-TW"/>
          </a:p>
        </p:txBody>
      </p:sp>
      <p:sp>
        <p:nvSpPr>
          <p:cNvPr id="289799" name="Rectangle 7"/>
          <p:cNvSpPr>
            <a:spLocks noGrp="1" noChangeArrowheads="1"/>
          </p:cNvSpPr>
          <p:nvPr>
            <p:ph type="sldNum" sz="quarter" idx="5"/>
          </p:nvPr>
        </p:nvSpPr>
        <p:spPr bwMode="auto">
          <a:xfrm>
            <a:off x="3850452" y="9430093"/>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BF858D4A-36DF-49A1-B80B-69C3D834E4E6}" type="slidenum">
              <a:rPr lang="en-US" altLang="zh-TW"/>
              <a:pPr/>
              <a:t>‹#›</a:t>
            </a:fld>
            <a:endParaRPr lang="en-US" altLang="zh-TW"/>
          </a:p>
        </p:txBody>
      </p:sp>
    </p:spTree>
    <p:extLst>
      <p:ext uri="{BB962C8B-B14F-4D97-AF65-F5344CB8AC3E}">
        <p14:creationId xmlns:p14="http://schemas.microsoft.com/office/powerpoint/2010/main" val="15722027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4</a:t>
            </a:fld>
            <a:endParaRPr lang="en-US" altLang="zh-TW"/>
          </a:p>
        </p:txBody>
      </p:sp>
    </p:spTree>
    <p:extLst>
      <p:ext uri="{BB962C8B-B14F-4D97-AF65-F5344CB8AC3E}">
        <p14:creationId xmlns:p14="http://schemas.microsoft.com/office/powerpoint/2010/main" val="155890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13</a:t>
            </a:fld>
            <a:endParaRPr lang="en-US" altLang="zh-TW"/>
          </a:p>
        </p:txBody>
      </p:sp>
    </p:spTree>
    <p:extLst>
      <p:ext uri="{BB962C8B-B14F-4D97-AF65-F5344CB8AC3E}">
        <p14:creationId xmlns:p14="http://schemas.microsoft.com/office/powerpoint/2010/main" val="203260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14</a:t>
            </a:fld>
            <a:endParaRPr lang="en-US" altLang="zh-TW"/>
          </a:p>
        </p:txBody>
      </p:sp>
    </p:spTree>
    <p:extLst>
      <p:ext uri="{BB962C8B-B14F-4D97-AF65-F5344CB8AC3E}">
        <p14:creationId xmlns:p14="http://schemas.microsoft.com/office/powerpoint/2010/main" val="249031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15</a:t>
            </a:fld>
            <a:endParaRPr lang="en-US" altLang="zh-TW"/>
          </a:p>
        </p:txBody>
      </p:sp>
    </p:spTree>
    <p:extLst>
      <p:ext uri="{BB962C8B-B14F-4D97-AF65-F5344CB8AC3E}">
        <p14:creationId xmlns:p14="http://schemas.microsoft.com/office/powerpoint/2010/main" val="25932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16</a:t>
            </a:fld>
            <a:endParaRPr lang="en-US" altLang="zh-TW"/>
          </a:p>
        </p:txBody>
      </p:sp>
    </p:spTree>
    <p:extLst>
      <p:ext uri="{BB962C8B-B14F-4D97-AF65-F5344CB8AC3E}">
        <p14:creationId xmlns:p14="http://schemas.microsoft.com/office/powerpoint/2010/main" val="219678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17</a:t>
            </a:fld>
            <a:endParaRPr lang="en-US" altLang="zh-TW"/>
          </a:p>
        </p:txBody>
      </p:sp>
    </p:spTree>
    <p:extLst>
      <p:ext uri="{BB962C8B-B14F-4D97-AF65-F5344CB8AC3E}">
        <p14:creationId xmlns:p14="http://schemas.microsoft.com/office/powerpoint/2010/main" val="308577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18</a:t>
            </a:fld>
            <a:endParaRPr lang="en-US" altLang="zh-TW"/>
          </a:p>
        </p:txBody>
      </p:sp>
    </p:spTree>
    <p:extLst>
      <p:ext uri="{BB962C8B-B14F-4D97-AF65-F5344CB8AC3E}">
        <p14:creationId xmlns:p14="http://schemas.microsoft.com/office/powerpoint/2010/main" val="1032688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19</a:t>
            </a:fld>
            <a:endParaRPr lang="en-US" altLang="zh-TW"/>
          </a:p>
        </p:txBody>
      </p:sp>
    </p:spTree>
    <p:extLst>
      <p:ext uri="{BB962C8B-B14F-4D97-AF65-F5344CB8AC3E}">
        <p14:creationId xmlns:p14="http://schemas.microsoft.com/office/powerpoint/2010/main" val="164178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20</a:t>
            </a:fld>
            <a:endParaRPr lang="en-US" altLang="zh-TW"/>
          </a:p>
        </p:txBody>
      </p:sp>
    </p:spTree>
    <p:extLst>
      <p:ext uri="{BB962C8B-B14F-4D97-AF65-F5344CB8AC3E}">
        <p14:creationId xmlns:p14="http://schemas.microsoft.com/office/powerpoint/2010/main" val="9415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21</a:t>
            </a:fld>
            <a:endParaRPr lang="en-US" altLang="zh-TW"/>
          </a:p>
        </p:txBody>
      </p:sp>
    </p:spTree>
    <p:extLst>
      <p:ext uri="{BB962C8B-B14F-4D97-AF65-F5344CB8AC3E}">
        <p14:creationId xmlns:p14="http://schemas.microsoft.com/office/powerpoint/2010/main" val="97810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22</a:t>
            </a:fld>
            <a:endParaRPr lang="en-US" altLang="zh-TW"/>
          </a:p>
        </p:txBody>
      </p:sp>
    </p:spTree>
    <p:extLst>
      <p:ext uri="{BB962C8B-B14F-4D97-AF65-F5344CB8AC3E}">
        <p14:creationId xmlns:p14="http://schemas.microsoft.com/office/powerpoint/2010/main" val="346390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5</a:t>
            </a:fld>
            <a:endParaRPr lang="en-US" altLang="zh-TW"/>
          </a:p>
        </p:txBody>
      </p:sp>
    </p:spTree>
    <p:extLst>
      <p:ext uri="{BB962C8B-B14F-4D97-AF65-F5344CB8AC3E}">
        <p14:creationId xmlns:p14="http://schemas.microsoft.com/office/powerpoint/2010/main" val="4216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23</a:t>
            </a:fld>
            <a:endParaRPr lang="en-US" altLang="zh-TW"/>
          </a:p>
        </p:txBody>
      </p:sp>
    </p:spTree>
    <p:extLst>
      <p:ext uri="{BB962C8B-B14F-4D97-AF65-F5344CB8AC3E}">
        <p14:creationId xmlns:p14="http://schemas.microsoft.com/office/powerpoint/2010/main" val="2111200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24</a:t>
            </a:fld>
            <a:endParaRPr lang="en-US" altLang="zh-TW"/>
          </a:p>
        </p:txBody>
      </p:sp>
    </p:spTree>
    <p:extLst>
      <p:ext uri="{BB962C8B-B14F-4D97-AF65-F5344CB8AC3E}">
        <p14:creationId xmlns:p14="http://schemas.microsoft.com/office/powerpoint/2010/main" val="127722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25</a:t>
            </a:fld>
            <a:endParaRPr lang="en-US" altLang="zh-TW"/>
          </a:p>
        </p:txBody>
      </p:sp>
    </p:spTree>
    <p:extLst>
      <p:ext uri="{BB962C8B-B14F-4D97-AF65-F5344CB8AC3E}">
        <p14:creationId xmlns:p14="http://schemas.microsoft.com/office/powerpoint/2010/main" val="156201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26</a:t>
            </a:fld>
            <a:endParaRPr lang="en-US" altLang="zh-TW"/>
          </a:p>
        </p:txBody>
      </p:sp>
    </p:spTree>
    <p:extLst>
      <p:ext uri="{BB962C8B-B14F-4D97-AF65-F5344CB8AC3E}">
        <p14:creationId xmlns:p14="http://schemas.microsoft.com/office/powerpoint/2010/main" val="1854558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27</a:t>
            </a:fld>
            <a:endParaRPr lang="en-US" altLang="zh-TW"/>
          </a:p>
        </p:txBody>
      </p:sp>
    </p:spTree>
    <p:extLst>
      <p:ext uri="{BB962C8B-B14F-4D97-AF65-F5344CB8AC3E}">
        <p14:creationId xmlns:p14="http://schemas.microsoft.com/office/powerpoint/2010/main" val="330734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6</a:t>
            </a:fld>
            <a:endParaRPr lang="en-US" altLang="zh-TW"/>
          </a:p>
        </p:txBody>
      </p:sp>
    </p:spTree>
    <p:extLst>
      <p:ext uri="{BB962C8B-B14F-4D97-AF65-F5344CB8AC3E}">
        <p14:creationId xmlns:p14="http://schemas.microsoft.com/office/powerpoint/2010/main" val="86189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7</a:t>
            </a:fld>
            <a:endParaRPr lang="en-US" altLang="zh-TW"/>
          </a:p>
        </p:txBody>
      </p:sp>
    </p:spTree>
    <p:extLst>
      <p:ext uri="{BB962C8B-B14F-4D97-AF65-F5344CB8AC3E}">
        <p14:creationId xmlns:p14="http://schemas.microsoft.com/office/powerpoint/2010/main" val="205129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8</a:t>
            </a:fld>
            <a:endParaRPr lang="en-US" altLang="zh-TW"/>
          </a:p>
        </p:txBody>
      </p:sp>
    </p:spTree>
    <p:extLst>
      <p:ext uri="{BB962C8B-B14F-4D97-AF65-F5344CB8AC3E}">
        <p14:creationId xmlns:p14="http://schemas.microsoft.com/office/powerpoint/2010/main" val="172385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9</a:t>
            </a:fld>
            <a:endParaRPr lang="en-US" altLang="zh-TW"/>
          </a:p>
        </p:txBody>
      </p:sp>
    </p:spTree>
    <p:extLst>
      <p:ext uri="{BB962C8B-B14F-4D97-AF65-F5344CB8AC3E}">
        <p14:creationId xmlns:p14="http://schemas.microsoft.com/office/powerpoint/2010/main" val="256828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10</a:t>
            </a:fld>
            <a:endParaRPr lang="en-US" altLang="zh-TW"/>
          </a:p>
        </p:txBody>
      </p:sp>
    </p:spTree>
    <p:extLst>
      <p:ext uri="{BB962C8B-B14F-4D97-AF65-F5344CB8AC3E}">
        <p14:creationId xmlns:p14="http://schemas.microsoft.com/office/powerpoint/2010/main" val="198073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11</a:t>
            </a:fld>
            <a:endParaRPr lang="en-US" altLang="zh-TW"/>
          </a:p>
        </p:txBody>
      </p:sp>
    </p:spTree>
    <p:extLst>
      <p:ext uri="{BB962C8B-B14F-4D97-AF65-F5344CB8AC3E}">
        <p14:creationId xmlns:p14="http://schemas.microsoft.com/office/powerpoint/2010/main" val="24041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0"/>
          </p:nvPr>
        </p:nvSpPr>
        <p:spPr/>
        <p:txBody>
          <a:bodyPr/>
          <a:lstStyle/>
          <a:p>
            <a:fld id="{BF858D4A-36DF-49A1-B80B-69C3D834E4E6}" type="slidenum">
              <a:rPr lang="en-US" altLang="zh-TW" smtClean="0"/>
              <a:pPr/>
              <a:t>12</a:t>
            </a:fld>
            <a:endParaRPr lang="en-US" altLang="zh-TW"/>
          </a:p>
        </p:txBody>
      </p:sp>
    </p:spTree>
    <p:extLst>
      <p:ext uri="{BB962C8B-B14F-4D97-AF65-F5344CB8AC3E}">
        <p14:creationId xmlns:p14="http://schemas.microsoft.com/office/powerpoint/2010/main" val="291992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rgbClr val="FFFFFF"/>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endParaRPr lang="zh-TW" altLang="zh-TW"/>
          </a:p>
        </p:txBody>
      </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zh-TW" altLang="en-US" smtClean="0"/>
              <a:t>按一下以編輯母片副標題樣式</a:t>
            </a:r>
            <a:endParaRPr lang="en-US" altLang="zh-TW"/>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charset="0"/>
                <a:ea typeface="新細明體" charset="-120"/>
              </a:defRPr>
            </a:lvl1pPr>
          </a:lstStyle>
          <a:p>
            <a:endParaRPr lang="en-US" altLang="zh-TW"/>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charset="0"/>
              </a:defRPr>
            </a:lvl1pPr>
          </a:lstStyle>
          <a:p>
            <a:fld id="{10659B6E-3AB4-447C-B455-41F43AFCC30D}" type="slidenum">
              <a:rPr lang="en-US" altLang="zh-TW"/>
              <a:pPr/>
              <a:t>‹#›</a:t>
            </a:fld>
            <a:endParaRPr lang="en-US" altLang="zh-TW"/>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zh-TW" altLang="en-US" smtClean="0"/>
              <a:t>按一下以編輯母片標題樣式</a:t>
            </a:r>
            <a:endParaRPr lang="en-US" altLang="zh-TW"/>
          </a:p>
        </p:txBody>
      </p:sp>
      <p:sp>
        <p:nvSpPr>
          <p:cNvPr id="3086"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r>
              <a:rPr lang="en-US" altLang="zh-TW" sz="2400">
                <a:solidFill>
                  <a:srgbClr val="D43636"/>
                </a:solidFill>
                <a:latin typeface="Arial Black" pitchFamily="34" charset="0"/>
                <a:ea typeface="新細明體" charset="-120"/>
              </a:rPr>
              <a:t>L/O/G/O</a:t>
            </a:r>
          </a:p>
        </p:txBody>
      </p:sp>
      <p:grpSp>
        <p:nvGrpSpPr>
          <p:cNvPr id="3236" name="Group 164"/>
          <p:cNvGrpSpPr>
            <a:grpSpLocks/>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1200" y="2949"/>
              <a:ext cx="1241" cy="1131"/>
            </a:xfrm>
            <a:prstGeom prst="rect">
              <a:avLst/>
            </a:prstGeom>
            <a:noFill/>
          </p:spPr>
        </p:pic>
        <p:pic>
          <p:nvPicPr>
            <p:cNvPr id="3232" name="Picture 160" descr="artplus_nature_naturalcity38_g"/>
            <p:cNvPicPr>
              <a:picLocks noChangeAspect="1" noChangeArrowheads="1"/>
            </p:cNvPicPr>
            <p:nvPr userDrawn="1"/>
          </p:nvPicPr>
          <p:blipFill>
            <a:blip r:embed="rId2" cstate="print">
              <a:lum bright="6000" contrast="6000"/>
            </a:blip>
            <a:srcRect l="12500"/>
            <a:stretch>
              <a:fillRect/>
            </a:stretch>
          </p:blipFill>
          <p:spPr bwMode="auto">
            <a:xfrm>
              <a:off x="0" y="2019"/>
              <a:ext cx="1884" cy="2061"/>
            </a:xfrm>
            <a:prstGeom prst="rect">
              <a:avLst/>
            </a:prstGeom>
            <a:noFill/>
          </p:spPr>
        </p:pic>
        <p:pic>
          <p:nvPicPr>
            <p:cNvPr id="3231" name="Picture 159" descr="artplus_nature_naturalcity38_e"/>
            <p:cNvPicPr>
              <a:picLocks noChangeAspect="1" noChangeArrowheads="1"/>
            </p:cNvPicPr>
            <p:nvPr userDrawn="1"/>
          </p:nvPicPr>
          <p:blipFill>
            <a:blip r:embed="rId3" cstate="print"/>
            <a:srcRect b="11525"/>
            <a:stretch>
              <a:fillRect/>
            </a:stretch>
          </p:blipFill>
          <p:spPr bwMode="auto">
            <a:xfrm>
              <a:off x="0" y="2592"/>
              <a:ext cx="5760" cy="1728"/>
            </a:xfrm>
            <a:prstGeom prst="rect">
              <a:avLst/>
            </a:prstGeom>
            <a:noFill/>
          </p:spPr>
        </p:pic>
        <p:grpSp>
          <p:nvGrpSpPr>
            <p:cNvPr id="3234" name="Group 162"/>
            <p:cNvGrpSpPr>
              <a:grpSpLocks/>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cstate="print"/>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userDrawn="1"/>
            </p:nvPicPr>
            <p:blipFill>
              <a:blip r:embed="rId5" cstate="print"/>
              <a:srcRect/>
              <a:stretch>
                <a:fillRect/>
              </a:stretch>
            </p:blipFill>
            <p:spPr bwMode="auto">
              <a:xfrm>
                <a:off x="3360" y="0"/>
                <a:ext cx="858" cy="733"/>
              </a:xfrm>
              <a:prstGeom prst="rect">
                <a:avLst/>
              </a:prstGeom>
              <a:noFill/>
            </p:spPr>
          </p:pic>
        </p:grpSp>
        <p:pic>
          <p:nvPicPr>
            <p:cNvPr id="3235" name="Picture 163" descr="water_2"/>
            <p:cNvPicPr>
              <a:picLocks noChangeAspect="1" noChangeArrowheads="1"/>
            </p:cNvPicPr>
            <p:nvPr userDrawn="1"/>
          </p:nvPicPr>
          <p:blipFill>
            <a:blip r:embed="rId6" cstate="print"/>
            <a:srcRect/>
            <a:stretch>
              <a:fillRect/>
            </a:stretch>
          </p:blipFill>
          <p:spPr bwMode="auto">
            <a:xfrm>
              <a:off x="480" y="576"/>
              <a:ext cx="546" cy="336"/>
            </a:xfrm>
            <a:prstGeom prst="rect">
              <a:avLst/>
            </a:prstGeom>
            <a:noFill/>
          </p:spPr>
        </p:pic>
      </p:gr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69D95827-AD00-44A5-90C7-553D3A9A441C}"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1300" y="350838"/>
            <a:ext cx="2095500" cy="59737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350838"/>
            <a:ext cx="6134100" cy="59737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F00866DC-B388-4BE6-9046-AC48AB6FEEBC}"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5635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04800" y="1219200"/>
            <a:ext cx="8382000" cy="5105400"/>
          </a:xfrm>
        </p:spPr>
        <p:txBody>
          <a:bodyPr/>
          <a:lstStyle/>
          <a:p>
            <a:r>
              <a:rPr lang="zh-TW" altLang="en-US" smtClean="0"/>
              <a:t>按一下圖示以新增表格</a:t>
            </a:r>
            <a:endParaRPr lang="zh-TW" altLang="en-US"/>
          </a:p>
        </p:txBody>
      </p:sp>
      <p:sp>
        <p:nvSpPr>
          <p:cNvPr id="4" name="日期版面配置區 3"/>
          <p:cNvSpPr>
            <a:spLocks noGrp="1"/>
          </p:cNvSpPr>
          <p:nvPr>
            <p:ph type="dt" sz="half" idx="10"/>
          </p:nvPr>
        </p:nvSpPr>
        <p:spPr>
          <a:xfrm>
            <a:off x="4114800" y="6537325"/>
            <a:ext cx="2133600" cy="244475"/>
          </a:xfrm>
        </p:spPr>
        <p:txBody>
          <a:bodyPr/>
          <a:lstStyle>
            <a:lvl1pPr>
              <a:defRPr/>
            </a:lvl1pPr>
          </a:lstStyle>
          <a:p>
            <a:endParaRPr lang="zh-TW" altLang="zh-TW"/>
          </a:p>
        </p:txBody>
      </p:sp>
      <p:sp>
        <p:nvSpPr>
          <p:cNvPr id="5" name="投影片編號版面配置區 4"/>
          <p:cNvSpPr>
            <a:spLocks noGrp="1"/>
          </p:cNvSpPr>
          <p:nvPr>
            <p:ph type="sldNum" sz="quarter" idx="11"/>
          </p:nvPr>
        </p:nvSpPr>
        <p:spPr>
          <a:xfrm>
            <a:off x="304800" y="6537325"/>
            <a:ext cx="533400" cy="244475"/>
          </a:xfrm>
        </p:spPr>
        <p:txBody>
          <a:bodyPr/>
          <a:lstStyle>
            <a:lvl1pPr>
              <a:defRPr/>
            </a:lvl1pPr>
          </a:lstStyle>
          <a:p>
            <a:fld id="{81CE7CED-1532-4C30-8719-09705C1B7803}" type="slidenum">
              <a:rPr lang="en-US" altLang="zh-TW"/>
              <a:pPr/>
              <a:t>‹#›</a:t>
            </a:fld>
            <a:endParaRPr lang="en-US" altLang="zh-TW"/>
          </a:p>
        </p:txBody>
      </p:sp>
      <p:sp>
        <p:nvSpPr>
          <p:cNvPr id="6" name="頁尾版面配置區 5"/>
          <p:cNvSpPr>
            <a:spLocks noGrp="1"/>
          </p:cNvSpPr>
          <p:nvPr>
            <p:ph type="ftr" sz="quarter" idx="12"/>
          </p:nvPr>
        </p:nvSpPr>
        <p:spPr>
          <a:xfrm>
            <a:off x="914400" y="6537325"/>
            <a:ext cx="2895600" cy="244475"/>
          </a:xfrm>
        </p:spPr>
        <p:txBody>
          <a:bodyPr/>
          <a:lstStyle>
            <a:lvl1pPr>
              <a:defRPr/>
            </a:lvl1pPr>
          </a:lstStyle>
          <a:p>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38200" y="350838"/>
            <a:ext cx="7239000" cy="563562"/>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304800" y="1219200"/>
            <a:ext cx="8382000" cy="5105400"/>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4114800" y="6537325"/>
            <a:ext cx="2133600" cy="244475"/>
          </a:xfrm>
        </p:spPr>
        <p:txBody>
          <a:bodyPr/>
          <a:lstStyle>
            <a:lvl1pPr>
              <a:defRPr/>
            </a:lvl1pPr>
          </a:lstStyle>
          <a:p>
            <a:endParaRPr lang="zh-TW" altLang="zh-TW"/>
          </a:p>
        </p:txBody>
      </p:sp>
      <p:sp>
        <p:nvSpPr>
          <p:cNvPr id="5" name="投影片編號版面配置區 4"/>
          <p:cNvSpPr>
            <a:spLocks noGrp="1"/>
          </p:cNvSpPr>
          <p:nvPr>
            <p:ph type="sldNum" sz="quarter" idx="11"/>
          </p:nvPr>
        </p:nvSpPr>
        <p:spPr>
          <a:xfrm>
            <a:off x="304800" y="6537325"/>
            <a:ext cx="533400" cy="244475"/>
          </a:xfrm>
        </p:spPr>
        <p:txBody>
          <a:bodyPr/>
          <a:lstStyle>
            <a:lvl1pPr>
              <a:defRPr/>
            </a:lvl1pPr>
          </a:lstStyle>
          <a:p>
            <a:fld id="{610AF39C-D530-4627-873F-40D4AEDFC989}" type="slidenum">
              <a:rPr lang="en-US" altLang="zh-TW"/>
              <a:pPr/>
              <a:t>‹#›</a:t>
            </a:fld>
            <a:endParaRPr lang="en-US" altLang="zh-TW"/>
          </a:p>
        </p:txBody>
      </p:sp>
      <p:sp>
        <p:nvSpPr>
          <p:cNvPr id="6" name="頁尾版面配置區 5"/>
          <p:cNvSpPr>
            <a:spLocks noGrp="1"/>
          </p:cNvSpPr>
          <p:nvPr>
            <p:ph type="ftr" sz="quarter" idx="12"/>
          </p:nvPr>
        </p:nvSpPr>
        <p:spPr>
          <a:xfrm>
            <a:off x="914400" y="6537325"/>
            <a:ext cx="2895600" cy="244475"/>
          </a:xfrm>
        </p:spPr>
        <p:txBody>
          <a:bodyPr/>
          <a:lstStyle>
            <a:lvl1pPr>
              <a:defRPr/>
            </a:lvl1pPr>
          </a:lstStyle>
          <a:p>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E7B12B5A-12EF-4BC0-96FC-60E9D66AEFFB}"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zh-TW" altLang="zh-TW"/>
          </a:p>
        </p:txBody>
      </p:sp>
      <p:sp>
        <p:nvSpPr>
          <p:cNvPr id="5" name="投影片編號版面配置區 4"/>
          <p:cNvSpPr>
            <a:spLocks noGrp="1"/>
          </p:cNvSpPr>
          <p:nvPr>
            <p:ph type="sldNum" sz="quarter" idx="11"/>
          </p:nvPr>
        </p:nvSpPr>
        <p:spPr/>
        <p:txBody>
          <a:bodyPr/>
          <a:lstStyle>
            <a:lvl1pPr>
              <a:defRPr/>
            </a:lvl1pPr>
          </a:lstStyle>
          <a:p>
            <a:fld id="{A2729AB7-7216-40FA-B790-1A70C0D4BBD1}" type="slidenum">
              <a:rPr lang="en-US" altLang="zh-TW"/>
              <a:pPr/>
              <a:t>‹#›</a:t>
            </a:fld>
            <a:endParaRPr lang="en-US" altLang="zh-TW"/>
          </a:p>
        </p:txBody>
      </p:sp>
      <p:sp>
        <p:nvSpPr>
          <p:cNvPr id="6" name="頁尾版面配置區 5"/>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87AE94B0-42A1-4C26-B35B-E7D91B88AE68}"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zh-TW" altLang="zh-TW"/>
          </a:p>
        </p:txBody>
      </p:sp>
      <p:sp>
        <p:nvSpPr>
          <p:cNvPr id="8" name="投影片編號版面配置區 7"/>
          <p:cNvSpPr>
            <a:spLocks noGrp="1"/>
          </p:cNvSpPr>
          <p:nvPr>
            <p:ph type="sldNum" sz="quarter" idx="11"/>
          </p:nvPr>
        </p:nvSpPr>
        <p:spPr/>
        <p:txBody>
          <a:bodyPr/>
          <a:lstStyle>
            <a:lvl1pPr>
              <a:defRPr/>
            </a:lvl1pPr>
          </a:lstStyle>
          <a:p>
            <a:fld id="{6D3D8900-8ACA-4DD9-AF8F-F06B60DCA750}" type="slidenum">
              <a:rPr lang="en-US" altLang="zh-TW"/>
              <a:pPr/>
              <a:t>‹#›</a:t>
            </a:fld>
            <a:endParaRPr lang="en-US" altLang="zh-TW"/>
          </a:p>
        </p:txBody>
      </p:sp>
      <p:sp>
        <p:nvSpPr>
          <p:cNvPr id="9" name="頁尾版面配置區 8"/>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zh-TW" altLang="zh-TW"/>
          </a:p>
        </p:txBody>
      </p:sp>
      <p:sp>
        <p:nvSpPr>
          <p:cNvPr id="4" name="投影片編號版面配置區 3"/>
          <p:cNvSpPr>
            <a:spLocks noGrp="1"/>
          </p:cNvSpPr>
          <p:nvPr>
            <p:ph type="sldNum" sz="quarter" idx="11"/>
          </p:nvPr>
        </p:nvSpPr>
        <p:spPr/>
        <p:txBody>
          <a:bodyPr/>
          <a:lstStyle>
            <a:lvl1pPr>
              <a:defRPr/>
            </a:lvl1pPr>
          </a:lstStyle>
          <a:p>
            <a:fld id="{26760CC1-FF13-4862-A6AA-6684B12D86FF}" type="slidenum">
              <a:rPr lang="en-US" altLang="zh-TW"/>
              <a:pPr/>
              <a:t>‹#›</a:t>
            </a:fld>
            <a:endParaRPr lang="en-US" altLang="zh-TW"/>
          </a:p>
        </p:txBody>
      </p:sp>
      <p:sp>
        <p:nvSpPr>
          <p:cNvPr id="5" name="頁尾版面配置區 4"/>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zh-TW" altLang="zh-TW"/>
          </a:p>
        </p:txBody>
      </p:sp>
      <p:sp>
        <p:nvSpPr>
          <p:cNvPr id="3" name="投影片編號版面配置區 2"/>
          <p:cNvSpPr>
            <a:spLocks noGrp="1"/>
          </p:cNvSpPr>
          <p:nvPr>
            <p:ph type="sldNum" sz="quarter" idx="11"/>
          </p:nvPr>
        </p:nvSpPr>
        <p:spPr/>
        <p:txBody>
          <a:bodyPr/>
          <a:lstStyle>
            <a:lvl1pPr>
              <a:defRPr/>
            </a:lvl1pPr>
          </a:lstStyle>
          <a:p>
            <a:fld id="{8E33FFF2-4583-44B8-B634-A5D2ED828AB2}" type="slidenum">
              <a:rPr lang="en-US" altLang="zh-TW"/>
              <a:pPr/>
              <a:t>‹#›</a:t>
            </a:fld>
            <a:endParaRPr lang="en-US" altLang="zh-TW"/>
          </a:p>
        </p:txBody>
      </p:sp>
      <p:sp>
        <p:nvSpPr>
          <p:cNvPr id="4" name="頁尾版面配置區 3"/>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BB58B028-F158-4B09-9D35-C90CBAD89751}"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zh-TW"/>
          </a:p>
        </p:txBody>
      </p:sp>
      <p:sp>
        <p:nvSpPr>
          <p:cNvPr id="6" name="投影片編號版面配置區 5"/>
          <p:cNvSpPr>
            <a:spLocks noGrp="1"/>
          </p:cNvSpPr>
          <p:nvPr>
            <p:ph type="sldNum" sz="quarter" idx="11"/>
          </p:nvPr>
        </p:nvSpPr>
        <p:spPr/>
        <p:txBody>
          <a:bodyPr/>
          <a:lstStyle>
            <a:lvl1pPr>
              <a:defRPr/>
            </a:lvl1pPr>
          </a:lstStyle>
          <a:p>
            <a:fld id="{24E126CC-7349-40E7-8457-0FCB54168306}" type="slidenum">
              <a:rPr lang="en-US" altLang="zh-TW"/>
              <a:pPr/>
              <a:t>‹#›</a:t>
            </a:fld>
            <a:endParaRPr lang="en-US" altLang="zh-TW"/>
          </a:p>
        </p:txBody>
      </p:sp>
      <p:sp>
        <p:nvSpPr>
          <p:cNvPr id="7" name="頁尾版面配置區 6"/>
          <p:cNvSpPr>
            <a:spLocks noGrp="1"/>
          </p:cNvSpPr>
          <p:nvPr>
            <p:ph type="ftr" sz="quarter" idx="12"/>
          </p:nvPr>
        </p:nvSpPr>
        <p:spPr/>
        <p:txBody>
          <a:bodyPr/>
          <a:lstStyle>
            <a:lvl1pPr>
              <a:defRPr/>
            </a:lvl1pPr>
          </a:lstStyle>
          <a:p>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190" name="Group 166"/>
          <p:cNvGrpSpPr>
            <a:grpSpLocks/>
          </p:cNvGrpSpPr>
          <p:nvPr/>
        </p:nvGrpSpPr>
        <p:grpSpPr bwMode="auto">
          <a:xfrm>
            <a:off x="0" y="0"/>
            <a:ext cx="9144000" cy="6858000"/>
            <a:chOff x="0" y="0"/>
            <a:chExt cx="5760" cy="4320"/>
          </a:xfrm>
        </p:grpSpPr>
        <p:grpSp>
          <p:nvGrpSpPr>
            <p:cNvPr id="1189" name="Group 165"/>
            <p:cNvGrpSpPr>
              <a:grpSpLocks/>
            </p:cNvGrpSpPr>
            <p:nvPr/>
          </p:nvGrpSpPr>
          <p:grpSpPr bwMode="auto">
            <a:xfrm>
              <a:off x="0" y="0"/>
              <a:ext cx="5760" cy="1224"/>
              <a:chOff x="0" y="0"/>
              <a:chExt cx="5760" cy="1224"/>
            </a:xfrm>
          </p:grpSpPr>
          <p:pic>
            <p:nvPicPr>
              <p:cNvPr id="1173" name="Picture 149" descr="4_1"/>
              <p:cNvPicPr>
                <a:picLocks noChangeAspect="1" noChangeArrowheads="1"/>
              </p:cNvPicPr>
              <p:nvPr/>
            </p:nvPicPr>
            <p:blipFill>
              <a:blip r:embed="rId15" cstate="print"/>
              <a:srcRect/>
              <a:stretch>
                <a:fillRect/>
              </a:stretch>
            </p:blipFill>
            <p:spPr bwMode="gray">
              <a:xfrm>
                <a:off x="0" y="0"/>
                <a:ext cx="5760" cy="1224"/>
              </a:xfrm>
              <a:prstGeom prst="rect">
                <a:avLst/>
              </a:prstGeom>
              <a:noFill/>
            </p:spPr>
          </p:pic>
          <p:pic>
            <p:nvPicPr>
              <p:cNvPr id="1177" name="Picture 153" descr="6"/>
              <p:cNvPicPr>
                <a:picLocks noChangeAspect="1" noChangeArrowheads="1"/>
              </p:cNvPicPr>
              <p:nvPr/>
            </p:nvPicPr>
            <p:blipFill>
              <a:blip r:embed="rId16" cstate="print"/>
              <a:srcRect/>
              <a:stretch>
                <a:fillRect/>
              </a:stretch>
            </p:blipFill>
            <p:spPr bwMode="gray">
              <a:xfrm>
                <a:off x="5094" y="0"/>
                <a:ext cx="666" cy="846"/>
              </a:xfrm>
              <a:prstGeom prst="rect">
                <a:avLst/>
              </a:prstGeom>
              <a:noFill/>
            </p:spPr>
          </p:pic>
          <p:pic>
            <p:nvPicPr>
              <p:cNvPr id="1182" name="Picture 158" descr="123"/>
              <p:cNvPicPr>
                <a:picLocks noChangeAspect="1" noChangeArrowheads="1"/>
              </p:cNvPicPr>
              <p:nvPr/>
            </p:nvPicPr>
            <p:blipFill>
              <a:blip r:embed="rId17" cstate="print"/>
              <a:srcRect/>
              <a:stretch>
                <a:fillRect/>
              </a:stretch>
            </p:blipFill>
            <p:spPr bwMode="gray">
              <a:xfrm rot="930090">
                <a:off x="48" y="96"/>
                <a:ext cx="543" cy="524"/>
              </a:xfrm>
              <a:prstGeom prst="rect">
                <a:avLst/>
              </a:prstGeom>
              <a:noFill/>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zh-TW" altLang="en-US"/>
            </a:p>
          </p:txBody>
        </p:sp>
        <p:pic>
          <p:nvPicPr>
            <p:cNvPr id="1187" name="Picture 163" descr="artplus_nature_naturalcity38_g"/>
            <p:cNvPicPr>
              <a:picLocks noChangeAspect="1" noChangeArrowheads="1"/>
            </p:cNvPicPr>
            <p:nvPr/>
          </p:nvPicPr>
          <p:blipFill>
            <a:blip r:embed="rId18" cstate="print">
              <a:lum bright="12000" contrast="12000"/>
            </a:blip>
            <a:srcRect r="31580"/>
            <a:stretch>
              <a:fillRect/>
            </a:stretch>
          </p:blipFill>
          <p:spPr bwMode="gray">
            <a:xfrm>
              <a:off x="4752" y="3353"/>
              <a:ext cx="1008" cy="967"/>
            </a:xfrm>
            <a:prstGeom prst="rect">
              <a:avLst/>
            </a:prstGeom>
            <a:noFill/>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defRPr>
            </a:lvl1pPr>
          </a:lstStyle>
          <a:p>
            <a:endParaRPr lang="zh-TW" altLang="zh-TW"/>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ea typeface="新細明體" charset="-120"/>
              </a:defRPr>
            </a:lvl1pPr>
          </a:lstStyle>
          <a:p>
            <a:fld id="{AAC9AF21-CC05-493D-89B8-F691FE2616F9}" type="slidenum">
              <a:rPr lang="en-US" altLang="zh-TW"/>
              <a:pPr/>
              <a:t>‹#›</a:t>
            </a:fld>
            <a:endParaRPr lang="en-US" altLang="zh-TW"/>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zh-TW" altLang="en-US"/>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新細明體" charset="-120"/>
              </a:defRPr>
            </a:lvl1pPr>
          </a:lstStyle>
          <a:p>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295400" y="2438400"/>
            <a:ext cx="6705600" cy="990600"/>
          </a:xfrm>
        </p:spPr>
        <p:txBody>
          <a:bodyPr/>
          <a:lstStyle/>
          <a:p>
            <a:pPr>
              <a:tabLst>
                <a:tab pos="2743200" algn="l"/>
              </a:tabLst>
            </a:pPr>
            <a:r>
              <a:rPr lang="zh-TW" altLang="en-US" sz="4400" dirty="0" smtClean="0">
                <a:latin typeface="標楷體" pitchFamily="65" charset="-120"/>
                <a:ea typeface="標楷體" pitchFamily="65" charset="-120"/>
              </a:rPr>
              <a:t>公共</a:t>
            </a:r>
            <a:r>
              <a:rPr lang="zh-TW" altLang="en-US" sz="4400" dirty="0">
                <a:latin typeface="標楷體" pitchFamily="65" charset="-120"/>
                <a:ea typeface="標楷體" pitchFamily="65" charset="-120"/>
              </a:rPr>
              <a:t>工程品質推動</a:t>
            </a:r>
            <a:r>
              <a:rPr lang="zh-TW" altLang="en-US" sz="4400" dirty="0" smtClean="0">
                <a:latin typeface="標楷體" pitchFamily="65" charset="-120"/>
                <a:ea typeface="標楷體" pitchFamily="65" charset="-120"/>
              </a:rPr>
              <a:t>委員會</a:t>
            </a:r>
            <a:r>
              <a:rPr lang="en-US" altLang="zh-TW" sz="4400" dirty="0" smtClean="0">
                <a:latin typeface="標楷體" pitchFamily="65" charset="-120"/>
                <a:ea typeface="標楷體" pitchFamily="65" charset="-120"/>
              </a:rPr>
              <a:t/>
            </a:r>
            <a:br>
              <a:rPr lang="en-US" altLang="zh-TW" sz="4400" dirty="0" smtClean="0">
                <a:latin typeface="標楷體" pitchFamily="65" charset="-120"/>
                <a:ea typeface="標楷體" pitchFamily="65" charset="-120"/>
              </a:rPr>
            </a:br>
            <a:r>
              <a:rPr lang="zh-TW" altLang="en-US" sz="4400" dirty="0" smtClean="0">
                <a:latin typeface="標楷體" pitchFamily="65" charset="-120"/>
                <a:ea typeface="標楷體" pitchFamily="65" charset="-120"/>
              </a:rPr>
              <a:t>第</a:t>
            </a:r>
            <a:r>
              <a:rPr lang="en-US" altLang="zh-TW" sz="4400" dirty="0">
                <a:latin typeface="標楷體" pitchFamily="65" charset="-120"/>
                <a:ea typeface="標楷體" pitchFamily="65" charset="-120"/>
              </a:rPr>
              <a:t>2</a:t>
            </a:r>
            <a:r>
              <a:rPr lang="zh-TW" altLang="en-US" sz="4400" dirty="0" smtClean="0">
                <a:latin typeface="標楷體" pitchFamily="65" charset="-120"/>
                <a:ea typeface="標楷體" pitchFamily="65" charset="-120"/>
              </a:rPr>
              <a:t>季工作報告</a:t>
            </a:r>
            <a:endParaRPr lang="en-US" altLang="zh-TW" sz="4400" dirty="0">
              <a:latin typeface="標楷體" pitchFamily="65" charset="-120"/>
              <a:ea typeface="標楷體" pitchFamily="65" charset="-120"/>
            </a:endParaRPr>
          </a:p>
        </p:txBody>
      </p:sp>
      <p:sp>
        <p:nvSpPr>
          <p:cNvPr id="100357" name="Rectangle 5"/>
          <p:cNvSpPr>
            <a:spLocks noGrp="1" noChangeArrowheads="1"/>
          </p:cNvSpPr>
          <p:nvPr>
            <p:ph type="subTitle" idx="1"/>
          </p:nvPr>
        </p:nvSpPr>
        <p:spPr>
          <a:xfrm>
            <a:off x="1905000" y="3733800"/>
            <a:ext cx="5715000" cy="1351384"/>
          </a:xfrm>
        </p:spPr>
        <p:txBody>
          <a:bodyPr/>
          <a:lstStyle/>
          <a:p>
            <a:pPr>
              <a:lnSpc>
                <a:spcPct val="80000"/>
              </a:lnSpc>
            </a:pPr>
            <a:r>
              <a:rPr lang="zh-TW" altLang="en-US" sz="3600"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報告人：</a:t>
            </a:r>
            <a:endParaRPr lang="en-US" altLang="zh-TW" sz="3600" b="1" dirty="0" smtClean="0">
              <a:latin typeface="標楷體" pitchFamily="65" charset="-120"/>
              <a:ea typeface="標楷體" pitchFamily="65" charset="-120"/>
            </a:endParaRPr>
          </a:p>
          <a:p>
            <a:pPr>
              <a:lnSpc>
                <a:spcPct val="80000"/>
              </a:lnSpc>
            </a:pPr>
            <a:r>
              <a:rPr lang="zh-TW" altLang="en-US" sz="3600" b="1" dirty="0" smtClean="0">
                <a:latin typeface="標楷體" pitchFamily="65" charset="-120"/>
                <a:ea typeface="標楷體" pitchFamily="65" charset="-120"/>
              </a:rPr>
              <a:t>     研考會主委柳嘉峰</a:t>
            </a:r>
            <a:endParaRPr lang="en-US" altLang="zh-TW" sz="3600" b="1" dirty="0">
              <a:latin typeface="標楷體" pitchFamily="65" charset="-120"/>
              <a:ea typeface="標楷體" pitchFamily="65" charset="-120"/>
            </a:endParaRPr>
          </a:p>
        </p:txBody>
      </p:sp>
      <p:sp>
        <p:nvSpPr>
          <p:cNvPr id="6" name="文字方塊 5"/>
          <p:cNvSpPr txBox="1"/>
          <p:nvPr/>
        </p:nvSpPr>
        <p:spPr>
          <a:xfrm>
            <a:off x="3923928" y="5949280"/>
            <a:ext cx="2664296" cy="369332"/>
          </a:xfrm>
          <a:prstGeom prst="rect">
            <a:avLst/>
          </a:prstGeom>
          <a:solidFill>
            <a:schemeClr val="bg1"/>
          </a:solidFill>
        </p:spPr>
        <p:txBody>
          <a:bodyPr wrap="square" rtlCol="0">
            <a:spAutoFit/>
          </a:bodyPr>
          <a:lstStyle/>
          <a:p>
            <a:pPr algn="l"/>
            <a:endParaRPr lang="zh-TW" altLang="en-US" dirty="0">
              <a:solidFill>
                <a:schemeClr val="bg1"/>
              </a:solidFill>
            </a:endParaRPr>
          </a:p>
        </p:txBody>
      </p:sp>
      <p:sp>
        <p:nvSpPr>
          <p:cNvPr id="7" name="文字方塊 6"/>
          <p:cNvSpPr txBox="1"/>
          <p:nvPr/>
        </p:nvSpPr>
        <p:spPr>
          <a:xfrm>
            <a:off x="3707904" y="5661248"/>
            <a:ext cx="2880320" cy="400110"/>
          </a:xfrm>
          <a:prstGeom prst="rect">
            <a:avLst/>
          </a:prstGeom>
          <a:noFill/>
        </p:spPr>
        <p:txBody>
          <a:bodyPr wrap="square" rtlCol="0">
            <a:spAutoFit/>
          </a:bodyPr>
          <a:lstStyle/>
          <a:p>
            <a:pPr algn="ctr"/>
            <a:r>
              <a:rPr lang="en-US" altLang="zh-TW" sz="2000" dirty="0" smtClean="0">
                <a:latin typeface="標楷體" pitchFamily="65" charset="-120"/>
                <a:ea typeface="標楷體" pitchFamily="65" charset="-120"/>
              </a:rPr>
              <a:t>104</a:t>
            </a:r>
            <a:r>
              <a:rPr lang="zh-TW" altLang="en-US" sz="2000" dirty="0" smtClean="0">
                <a:latin typeface="標楷體" pitchFamily="65" charset="-120"/>
                <a:ea typeface="標楷體" pitchFamily="65" charset="-120"/>
              </a:rPr>
              <a:t>年</a:t>
            </a:r>
            <a:r>
              <a:rPr lang="en-US" altLang="zh-TW" sz="2000" dirty="0">
                <a:latin typeface="標楷體" pitchFamily="65" charset="-120"/>
                <a:ea typeface="標楷體" pitchFamily="65" charset="-120"/>
              </a:rPr>
              <a:t>8</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31</a:t>
            </a:r>
            <a:r>
              <a:rPr lang="zh-TW" altLang="en-US" sz="2000" dirty="0" smtClean="0">
                <a:latin typeface="標楷體" pitchFamily="65" charset="-120"/>
                <a:ea typeface="標楷體" pitchFamily="65" charset="-120"/>
              </a:rPr>
              <a:t>日</a:t>
            </a:r>
            <a:endParaRPr lang="zh-TW" altLang="en-US" sz="2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179512" y="1052736"/>
            <a:ext cx="8496944" cy="4824536"/>
          </a:xfrm>
        </p:spPr>
        <p:txBody>
          <a:bodyPr anchor="t"/>
          <a:lstStyle/>
          <a:p>
            <a:pPr marL="342900" lvl="1" indent="-342900">
              <a:buClr>
                <a:schemeClr val="tx1"/>
              </a:buClr>
              <a:buFont typeface="Wingdings" pitchFamily="2" charset="2"/>
              <a:buChar char="v"/>
            </a:pPr>
            <a:r>
              <a:rPr lang="zh-TW" altLang="en-US" sz="2400" b="1" dirty="0" smtClean="0">
                <a:latin typeface="標楷體" pitchFamily="65" charset="-120"/>
                <a:ea typeface="標楷體" pitchFamily="65" charset="-120"/>
              </a:rPr>
              <a:t>第</a:t>
            </a:r>
            <a:r>
              <a:rPr lang="en-US" altLang="zh-TW" sz="2400" b="1" dirty="0" smtClean="0">
                <a:latin typeface="標楷體" pitchFamily="65" charset="-120"/>
                <a:ea typeface="標楷體" pitchFamily="65" charset="-120"/>
              </a:rPr>
              <a:t>2</a:t>
            </a:r>
            <a:r>
              <a:rPr lang="zh-TW" altLang="en-US" sz="2400" b="1" dirty="0">
                <a:latin typeface="標楷體" pitchFamily="65" charset="-120"/>
                <a:ea typeface="標楷體" pitchFamily="65" charset="-120"/>
              </a:rPr>
              <a:t>季</a:t>
            </a:r>
            <a:r>
              <a:rPr lang="zh-TW" altLang="en-US" sz="2400" b="1" dirty="0" smtClean="0">
                <a:latin typeface="標楷體" pitchFamily="65" charset="-120"/>
                <a:ea typeface="標楷體" pitchFamily="65" charset="-120"/>
              </a:rPr>
              <a:t>執行率最低前三名之區公所</a:t>
            </a:r>
            <a:r>
              <a:rPr lang="zh-TW" altLang="en-US" sz="2400" b="1" dirty="0">
                <a:latin typeface="標楷體" pitchFamily="65" charset="-120"/>
                <a:ea typeface="標楷體" pitchFamily="65" charset="-120"/>
              </a:rPr>
              <a:t>中</a:t>
            </a:r>
            <a:r>
              <a:rPr lang="zh-TW" altLang="en-US" sz="24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6</a:t>
            </a:r>
            <a:r>
              <a:rPr lang="zh-TW" altLang="en-US" sz="2400" b="1" dirty="0" smtClean="0">
                <a:latin typeface="標楷體" pitchFamily="65" charset="-120"/>
                <a:ea typeface="標楷體" pitchFamily="65" charset="-120"/>
              </a:rPr>
              <a:t>月份僅太平區公所執行率未達</a:t>
            </a:r>
            <a:r>
              <a:rPr lang="en-US" altLang="zh-TW" sz="2400" b="1" dirty="0" smtClean="0">
                <a:latin typeface="標楷體" pitchFamily="65" charset="-120"/>
                <a:ea typeface="標楷體" pitchFamily="65" charset="-120"/>
              </a:rPr>
              <a:t>90%</a:t>
            </a:r>
            <a:r>
              <a:rPr lang="zh-TW" altLang="en-US" sz="2400" b="1" dirty="0" smtClean="0">
                <a:latin typeface="標楷體" pitchFamily="65" charset="-120"/>
                <a:ea typeface="標楷體" pitchFamily="65" charset="-120"/>
              </a:rPr>
              <a:t>，應予改進；另外大肚及太平區公所因執行績效不佳，由林副市長及秘書長專案輔導並已於</a:t>
            </a:r>
            <a:r>
              <a:rPr lang="en-US" altLang="zh-TW" sz="2400" b="1" dirty="0" smtClean="0">
                <a:latin typeface="標楷體" pitchFamily="65" charset="-120"/>
                <a:ea typeface="標楷體" pitchFamily="65" charset="-120"/>
              </a:rPr>
              <a:t>8</a:t>
            </a:r>
            <a:r>
              <a:rPr lang="zh-TW" altLang="en-US" sz="2400" b="1" dirty="0" smtClean="0">
                <a:latin typeface="標楷體" pitchFamily="65" charset="-120"/>
                <a:ea typeface="標楷體" pitchFamily="65" charset="-120"/>
              </a:rPr>
              <a:t>月份標案管制會報進行專案檢討報告。</a:t>
            </a:r>
            <a:endParaRPr lang="en-US" altLang="zh-TW" sz="2400" b="1" dirty="0" smtClean="0">
              <a:latin typeface="標楷體" pitchFamily="65" charset="-120"/>
              <a:ea typeface="標楷體" pitchFamily="65" charset="-120"/>
            </a:endParaRPr>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pic>
        <p:nvPicPr>
          <p:cNvPr id="3" name="圖片 2"/>
          <p:cNvPicPr>
            <a:picLocks noChangeAspect="1"/>
          </p:cNvPicPr>
          <p:nvPr/>
        </p:nvPicPr>
        <p:blipFill>
          <a:blip r:embed="rId3"/>
          <a:stretch>
            <a:fillRect/>
          </a:stretch>
        </p:blipFill>
        <p:spPr>
          <a:xfrm>
            <a:off x="571500" y="2690394"/>
            <a:ext cx="6044643" cy="2322782"/>
          </a:xfrm>
          <a:prstGeom prst="rect">
            <a:avLst/>
          </a:prstGeom>
        </p:spPr>
      </p:pic>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7/10</a:t>
            </a:r>
            <a:endParaRPr lang="en-US" altLang="zh-TW" dirty="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10</a:t>
            </a:fld>
            <a:endParaRPr lang="en-US" altLang="zh-TW"/>
          </a:p>
        </p:txBody>
      </p:sp>
      <p:cxnSp>
        <p:nvCxnSpPr>
          <p:cNvPr id="8" name="直線接點 7"/>
          <p:cNvCxnSpPr/>
          <p:nvPr/>
        </p:nvCxnSpPr>
        <p:spPr bwMode="auto">
          <a:xfrm>
            <a:off x="575555" y="2690394"/>
            <a:ext cx="822717" cy="4276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文字方塊 9"/>
          <p:cNvSpPr txBox="1"/>
          <p:nvPr/>
        </p:nvSpPr>
        <p:spPr>
          <a:xfrm>
            <a:off x="755909" y="2638451"/>
            <a:ext cx="648072"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月份</a:t>
            </a:r>
            <a:endParaRPr lang="zh-TW" altLang="en-US" sz="1400" dirty="0">
              <a:latin typeface="標楷體" pitchFamily="65" charset="-120"/>
              <a:ea typeface="標楷體" pitchFamily="65" charset="-120"/>
            </a:endParaRPr>
          </a:p>
        </p:txBody>
      </p:sp>
      <p:sp>
        <p:nvSpPr>
          <p:cNvPr id="11" name="文字方塊 10"/>
          <p:cNvSpPr txBox="1"/>
          <p:nvPr/>
        </p:nvSpPr>
        <p:spPr>
          <a:xfrm>
            <a:off x="464856" y="2824253"/>
            <a:ext cx="648072" cy="307777"/>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名次</a:t>
            </a:r>
            <a:endParaRPr lang="zh-TW" altLang="en-US" sz="1400" dirty="0">
              <a:latin typeface="標楷體" pitchFamily="65" charset="-120"/>
              <a:ea typeface="標楷體" pitchFamily="65" charset="-120"/>
            </a:endParaRPr>
          </a:p>
        </p:txBody>
      </p:sp>
      <p:sp>
        <p:nvSpPr>
          <p:cNvPr id="2" name="矩形 1"/>
          <p:cNvSpPr/>
          <p:nvPr/>
        </p:nvSpPr>
        <p:spPr bwMode="auto">
          <a:xfrm>
            <a:off x="4860032" y="3118072"/>
            <a:ext cx="1756111" cy="59896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w="38100">
                <a:solidFill>
                  <a:schemeClr val="tx1"/>
                </a:solidFill>
              </a:ln>
              <a:noFill/>
              <a:effectLst/>
              <a:latin typeface="Arial" charset="0"/>
            </a:endParaRPr>
          </a:p>
        </p:txBody>
      </p:sp>
      <p:sp>
        <p:nvSpPr>
          <p:cNvPr id="9" name="雲朵形圖說文字 8"/>
          <p:cNvSpPr/>
          <p:nvPr/>
        </p:nvSpPr>
        <p:spPr bwMode="auto">
          <a:xfrm>
            <a:off x="6732240" y="2492897"/>
            <a:ext cx="2050860" cy="936104"/>
          </a:xfrm>
          <a:prstGeom prst="cloudCallout">
            <a:avLst>
              <a:gd name="adj1" fmla="val -51521"/>
              <a:gd name="adj2" fmla="val 694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w="28575">
                <a:solidFill>
                  <a:schemeClr val="tx1"/>
                </a:solidFill>
              </a:ln>
              <a:noFill/>
              <a:effectLst/>
              <a:latin typeface="Arial" charset="0"/>
            </a:endParaRPr>
          </a:p>
        </p:txBody>
      </p:sp>
      <p:sp>
        <p:nvSpPr>
          <p:cNvPr id="12" name="文字方塊 11"/>
          <p:cNvSpPr txBox="1"/>
          <p:nvPr/>
        </p:nvSpPr>
        <p:spPr>
          <a:xfrm>
            <a:off x="7093986" y="2674164"/>
            <a:ext cx="1327367" cy="646331"/>
          </a:xfrm>
          <a:prstGeom prst="rect">
            <a:avLst/>
          </a:prstGeom>
          <a:noFill/>
        </p:spPr>
        <p:txBody>
          <a:bodyPr wrap="square" rtlCol="0">
            <a:spAutoFit/>
          </a:bodyPr>
          <a:lstStyle/>
          <a:p>
            <a:pPr algn="l"/>
            <a:r>
              <a:rPr lang="zh-TW" altLang="en-US" dirty="0" smtClean="0"/>
              <a:t>執行率未達</a:t>
            </a:r>
            <a:r>
              <a:rPr lang="en-US" altLang="zh-TW" dirty="0" smtClean="0"/>
              <a:t>90%</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95536" y="1052736"/>
            <a:ext cx="8424936" cy="4824536"/>
          </a:xfrm>
        </p:spPr>
        <p:txBody>
          <a:bodyPr anchor="t"/>
          <a:lstStyle/>
          <a:p>
            <a:r>
              <a:rPr lang="zh-TW" altLang="en-US" sz="2400" dirty="0" smtClean="0">
                <a:solidFill>
                  <a:srgbClr val="000000"/>
                </a:solidFill>
                <a:latin typeface="標楷體" pitchFamily="65" charset="-120"/>
                <a:ea typeface="標楷體" pitchFamily="65" charset="-120"/>
              </a:rPr>
              <a:t>執行</a:t>
            </a:r>
            <a:r>
              <a:rPr lang="zh-TW" altLang="en-US" sz="2400" dirty="0" smtClean="0">
                <a:solidFill>
                  <a:schemeClr val="tx1">
                    <a:lumMod val="95000"/>
                    <a:lumOff val="5000"/>
                  </a:schemeClr>
                </a:solidFill>
                <a:latin typeface="標楷體" pitchFamily="65" charset="-120"/>
                <a:ea typeface="標楷體" pitchFamily="65" charset="-120"/>
              </a:rPr>
              <a:t>進度落後標案原因分析</a:t>
            </a:r>
            <a:endParaRPr lang="en-US" altLang="zh-TW" sz="2400" dirty="0" smtClean="0">
              <a:solidFill>
                <a:srgbClr val="000000"/>
              </a:solidFill>
              <a:latin typeface="標楷體" pitchFamily="65" charset="-120"/>
              <a:ea typeface="標楷體" pitchFamily="65" charset="-120"/>
            </a:endParaRPr>
          </a:p>
          <a:p>
            <a:pPr lvl="1"/>
            <a:r>
              <a:rPr lang="zh-TW" altLang="en-US" sz="2000" dirty="0" smtClean="0">
                <a:solidFill>
                  <a:schemeClr val="tx1">
                    <a:lumMod val="95000"/>
                    <a:lumOff val="5000"/>
                  </a:schemeClr>
                </a:solidFill>
                <a:latin typeface="標楷體" pitchFamily="65" charset="-120"/>
                <a:ea typeface="標楷體" pitchFamily="65" charset="-120"/>
              </a:rPr>
              <a:t>本季落後原因以「驗</a:t>
            </a:r>
            <a:r>
              <a:rPr lang="zh-TW" altLang="en-US" sz="2000" dirty="0">
                <a:solidFill>
                  <a:schemeClr val="tx1">
                    <a:lumMod val="95000"/>
                    <a:lumOff val="5000"/>
                  </a:schemeClr>
                </a:solidFill>
                <a:latin typeface="標楷體" pitchFamily="65" charset="-120"/>
                <a:ea typeface="標楷體" pitchFamily="65" charset="-120"/>
              </a:rPr>
              <a:t>收</a:t>
            </a:r>
            <a:r>
              <a:rPr lang="zh-TW" altLang="en-US" sz="2000" dirty="0" smtClean="0">
                <a:solidFill>
                  <a:schemeClr val="tx1">
                    <a:lumMod val="95000"/>
                    <a:lumOff val="5000"/>
                  </a:schemeClr>
                </a:solidFill>
                <a:latin typeface="標楷體" pitchFamily="65" charset="-120"/>
                <a:ea typeface="標楷體" pitchFamily="65" charset="-120"/>
              </a:rPr>
              <a:t>作業」（</a:t>
            </a:r>
            <a:r>
              <a:rPr lang="en-US" altLang="zh-TW" sz="2000" dirty="0" smtClean="0">
                <a:solidFill>
                  <a:schemeClr val="tx1">
                    <a:lumMod val="95000"/>
                    <a:lumOff val="5000"/>
                  </a:schemeClr>
                </a:solidFill>
                <a:latin typeface="標楷體" pitchFamily="65" charset="-120"/>
                <a:ea typeface="標楷體" pitchFamily="65" charset="-120"/>
              </a:rPr>
              <a:t>18.22%</a:t>
            </a:r>
            <a:r>
              <a:rPr lang="zh-TW" altLang="en-US" sz="2000" dirty="0" smtClean="0">
                <a:solidFill>
                  <a:schemeClr val="tx1">
                    <a:lumMod val="95000"/>
                    <a:lumOff val="5000"/>
                  </a:schemeClr>
                </a:solidFill>
                <a:latin typeface="標楷體" pitchFamily="65" charset="-120"/>
                <a:ea typeface="標楷體" pitchFamily="65" charset="-120"/>
              </a:rPr>
              <a:t>）最高，其次為「規劃</a:t>
            </a:r>
            <a:r>
              <a:rPr lang="zh-TW" altLang="en-US" sz="2000" dirty="0">
                <a:solidFill>
                  <a:schemeClr val="tx1">
                    <a:lumMod val="95000"/>
                    <a:lumOff val="5000"/>
                  </a:schemeClr>
                </a:solidFill>
                <a:latin typeface="標楷體" pitchFamily="65" charset="-120"/>
                <a:ea typeface="標楷體" pitchFamily="65" charset="-120"/>
              </a:rPr>
              <a:t>設計</a:t>
            </a:r>
            <a:r>
              <a:rPr lang="zh-TW" altLang="en-US" sz="2000" dirty="0" smtClean="0">
                <a:solidFill>
                  <a:schemeClr val="tx1">
                    <a:lumMod val="95000"/>
                    <a:lumOff val="5000"/>
                  </a:schemeClr>
                </a:solidFill>
                <a:latin typeface="標楷體" pitchFamily="65" charset="-120"/>
                <a:ea typeface="標楷體" pitchFamily="65" charset="-120"/>
              </a:rPr>
              <a:t>」（</a:t>
            </a:r>
            <a:r>
              <a:rPr lang="en-US" altLang="zh-TW" sz="2000" dirty="0" smtClean="0">
                <a:solidFill>
                  <a:schemeClr val="tx1">
                    <a:lumMod val="95000"/>
                    <a:lumOff val="5000"/>
                  </a:schemeClr>
                </a:solidFill>
                <a:latin typeface="標楷體" pitchFamily="65" charset="-120"/>
                <a:ea typeface="標楷體" pitchFamily="65" charset="-120"/>
              </a:rPr>
              <a:t>14.49%</a:t>
            </a:r>
            <a:r>
              <a:rPr lang="zh-TW" altLang="en-US" sz="2000" dirty="0" smtClean="0">
                <a:solidFill>
                  <a:schemeClr val="tx1">
                    <a:lumMod val="95000"/>
                    <a:lumOff val="5000"/>
                  </a:schemeClr>
                </a:solidFill>
                <a:latin typeface="標楷體" pitchFamily="65" charset="-120"/>
                <a:ea typeface="標楷體" pitchFamily="65" charset="-120"/>
              </a:rPr>
              <a:t>），再其次為「決算延</a:t>
            </a:r>
            <a:r>
              <a:rPr lang="zh-TW" altLang="en-US" sz="2000" dirty="0">
                <a:solidFill>
                  <a:schemeClr val="tx1">
                    <a:lumMod val="95000"/>
                    <a:lumOff val="5000"/>
                  </a:schemeClr>
                </a:solidFill>
                <a:latin typeface="標楷體" pitchFamily="65" charset="-120"/>
                <a:ea typeface="標楷體" pitchFamily="65" charset="-120"/>
              </a:rPr>
              <a:t>遲</a:t>
            </a:r>
            <a:r>
              <a:rPr lang="zh-TW" altLang="en-US" sz="2000" dirty="0" smtClean="0">
                <a:solidFill>
                  <a:schemeClr val="tx1">
                    <a:lumMod val="95000"/>
                    <a:lumOff val="5000"/>
                  </a:schemeClr>
                </a:solidFill>
                <a:latin typeface="標楷體" pitchFamily="65" charset="-120"/>
                <a:ea typeface="標楷體" pitchFamily="65" charset="-120"/>
              </a:rPr>
              <a:t>」（</a:t>
            </a:r>
            <a:r>
              <a:rPr lang="en-US" altLang="zh-TW" sz="2000" dirty="0" smtClean="0">
                <a:solidFill>
                  <a:schemeClr val="tx1">
                    <a:lumMod val="95000"/>
                    <a:lumOff val="5000"/>
                  </a:schemeClr>
                </a:solidFill>
                <a:latin typeface="標楷體" pitchFamily="65" charset="-120"/>
                <a:ea typeface="標楷體" pitchFamily="65" charset="-120"/>
              </a:rPr>
              <a:t>14.02%</a:t>
            </a:r>
            <a:r>
              <a:rPr lang="zh-TW" altLang="en-US" sz="2000" dirty="0" smtClean="0">
                <a:solidFill>
                  <a:schemeClr val="tx1">
                    <a:lumMod val="95000"/>
                    <a:lumOff val="5000"/>
                  </a:schemeClr>
                </a:solidFill>
                <a:latin typeface="標楷體" pitchFamily="65" charset="-120"/>
                <a:ea typeface="標楷體" pitchFamily="65" charset="-120"/>
              </a:rPr>
              <a:t>）。</a:t>
            </a:r>
            <a:endParaRPr lang="en-US" altLang="zh-TW" sz="2000" dirty="0" smtClean="0">
              <a:solidFill>
                <a:schemeClr val="tx1">
                  <a:lumMod val="95000"/>
                  <a:lumOff val="5000"/>
                </a:schemeClr>
              </a:solidFill>
              <a:latin typeface="標楷體" pitchFamily="65" charset="-120"/>
              <a:ea typeface="標楷體" pitchFamily="65" charset="-120"/>
            </a:endParaRPr>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a:latin typeface="標楷體" pitchFamily="65" charset="-120"/>
                <a:ea typeface="標楷體" pitchFamily="65" charset="-120"/>
              </a:rPr>
              <a:t>8</a:t>
            </a:r>
            <a:r>
              <a:rPr lang="en-US" altLang="zh-TW" dirty="0" smtClean="0">
                <a:latin typeface="標楷體" pitchFamily="65" charset="-120"/>
                <a:ea typeface="標楷體" pitchFamily="65" charset="-120"/>
              </a:rPr>
              <a:t>/10</a:t>
            </a:r>
            <a:endParaRPr lang="en-US" altLang="zh-TW" dirty="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fld id="{E7B12B5A-12EF-4BC0-96FC-60E9D66AEFFB}" type="slidenum">
              <a:rPr lang="en-US" altLang="zh-TW" smtClean="0"/>
              <a:pPr/>
              <a:t>11</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99452107"/>
              </p:ext>
            </p:extLst>
          </p:nvPr>
        </p:nvGraphicFramePr>
        <p:xfrm>
          <a:off x="304805" y="2420888"/>
          <a:ext cx="8515667" cy="1584176"/>
        </p:xfrm>
        <a:graphic>
          <a:graphicData uri="http://schemas.openxmlformats.org/drawingml/2006/table">
            <a:tbl>
              <a:tblPr>
                <a:tableStyleId>{5C22544A-7EE6-4342-B048-85BDC9FD1C3A}</a:tableStyleId>
              </a:tblPr>
              <a:tblGrid>
                <a:gridCol w="454674"/>
                <a:gridCol w="454674"/>
                <a:gridCol w="454674"/>
                <a:gridCol w="454674"/>
                <a:gridCol w="454674"/>
                <a:gridCol w="454674"/>
                <a:gridCol w="454674"/>
                <a:gridCol w="454674"/>
                <a:gridCol w="454674"/>
                <a:gridCol w="454674"/>
                <a:gridCol w="549398"/>
                <a:gridCol w="454674"/>
                <a:gridCol w="454674"/>
                <a:gridCol w="454674"/>
                <a:gridCol w="549398"/>
                <a:gridCol w="520981"/>
                <a:gridCol w="530454"/>
                <a:gridCol w="454674"/>
              </a:tblGrid>
              <a:tr h="335242">
                <a:tc>
                  <a:txBody>
                    <a:bodyPr/>
                    <a:lstStyle/>
                    <a:p>
                      <a:pPr algn="ctr" fontAlgn="ctr"/>
                      <a:r>
                        <a:rPr lang="zh-TW" altLang="en-US" sz="900" u="none" strike="noStrike" dirty="0">
                          <a:effectLst/>
                        </a:rPr>
                        <a:t>落後</a:t>
                      </a:r>
                      <a:endParaRPr lang="zh-TW" altLang="en-US" sz="900" b="1" i="0" u="none" strike="noStrike" dirty="0">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驗收</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規劃</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決算</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招標</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施工</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計畫</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dirty="0">
                          <a:effectLst/>
                        </a:rPr>
                        <a:t>拆遷</a:t>
                      </a:r>
                      <a:endParaRPr lang="zh-TW" altLang="en-US" sz="900" b="1" i="0" u="none" strike="noStrike" dirty="0">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申請證照延誤</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其他</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相關機關不配合</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人力</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土地</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天然</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抗爭、官司或糾紛</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預算</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請示上級機關待覆</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rowSpan="2">
                  <a:txBody>
                    <a:bodyPr/>
                    <a:lstStyle/>
                    <a:p>
                      <a:pPr algn="ctr" fontAlgn="ctr"/>
                      <a:r>
                        <a:rPr lang="zh-TW" altLang="en-US" sz="900" u="none" strike="noStrike">
                          <a:effectLst/>
                        </a:rPr>
                        <a:t>總計</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r>
              <a:tr h="347658">
                <a:tc>
                  <a:txBody>
                    <a:bodyPr/>
                    <a:lstStyle/>
                    <a:p>
                      <a:pPr algn="ctr" fontAlgn="ctr"/>
                      <a:r>
                        <a:rPr lang="zh-TW" altLang="en-US" sz="900" u="none" strike="noStrike">
                          <a:effectLst/>
                        </a:rPr>
                        <a:t>原因</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作業</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設計</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延遲</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作業</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作業</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變更</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補償</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900" u="none" strike="noStrike">
                          <a:effectLst/>
                        </a:rPr>
                        <a:t>需求  </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取得</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zh-TW" altLang="en-US" sz="900" u="none" strike="noStrike">
                          <a:effectLst/>
                        </a:rPr>
                        <a:t>因素</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vMerge="1">
                  <a:txBody>
                    <a:bodyPr/>
                    <a:lstStyle/>
                    <a:p>
                      <a:endParaRPr lang="zh-TW" altLang="en-US"/>
                    </a:p>
                  </a:txBody>
                  <a:tcPr/>
                </a:tc>
                <a:tc>
                  <a:txBody>
                    <a:bodyPr/>
                    <a:lstStyle/>
                    <a:p>
                      <a:pPr algn="ctr" fontAlgn="ctr"/>
                      <a:r>
                        <a:rPr lang="zh-TW" altLang="en-US" sz="900" u="none" strike="noStrike">
                          <a:effectLst/>
                        </a:rPr>
                        <a:t>編列</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vMerge="1">
                  <a:txBody>
                    <a:bodyPr/>
                    <a:lstStyle/>
                    <a:p>
                      <a:endParaRPr lang="zh-TW" altLang="en-US"/>
                    </a:p>
                  </a:txBody>
                  <a:tcPr/>
                </a:tc>
                <a:tc vMerge="1">
                  <a:txBody>
                    <a:bodyPr/>
                    <a:lstStyle/>
                    <a:p>
                      <a:endParaRPr lang="zh-TW" altLang="en-US"/>
                    </a:p>
                  </a:txBody>
                  <a:tcPr/>
                </a:tc>
              </a:tr>
              <a:tr h="347658">
                <a:tc>
                  <a:txBody>
                    <a:bodyPr/>
                    <a:lstStyle/>
                    <a:p>
                      <a:pPr algn="ctr" fontAlgn="ctr"/>
                      <a:r>
                        <a:rPr lang="zh-TW" altLang="en-US" sz="900" u="none" strike="noStrike">
                          <a:effectLst/>
                        </a:rPr>
                        <a:t>件數</a:t>
                      </a:r>
                      <a:endParaRPr lang="zh-TW" altLang="en-US" sz="900" b="1" i="0" u="none" strike="noStrike">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en-US" altLang="zh-TW" sz="900" u="none" strike="noStrike">
                          <a:effectLst/>
                        </a:rPr>
                        <a:t>39</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31</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30</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21</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19</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16</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13</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10</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8</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7</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6</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4</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4</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2</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2</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2</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900" u="none" strike="noStrike">
                          <a:effectLst/>
                        </a:rPr>
                        <a:t>214</a:t>
                      </a:r>
                      <a:endParaRPr lang="en-US" altLang="zh-TW" sz="900" b="1" i="0" u="none" strike="noStrike">
                        <a:solidFill>
                          <a:srgbClr val="000000"/>
                        </a:solidFill>
                        <a:effectLst/>
                        <a:latin typeface="Arial" panose="020B0604020202020204" pitchFamily="34" charset="0"/>
                        <a:ea typeface="新細明體" panose="02020500000000000000" pitchFamily="18" charset="-120"/>
                      </a:endParaRPr>
                    </a:p>
                  </a:txBody>
                  <a:tcPr marL="5594" marR="5594" marT="5594" marB="0" anchor="ctr"/>
                </a:tc>
              </a:tr>
              <a:tr h="553618">
                <a:tc>
                  <a:txBody>
                    <a:bodyPr/>
                    <a:lstStyle/>
                    <a:p>
                      <a:pPr algn="ctr" fontAlgn="ctr"/>
                      <a:r>
                        <a:rPr lang="zh-TW" altLang="en-US" sz="900" u="none" strike="noStrike" dirty="0" smtClean="0">
                          <a:effectLst/>
                        </a:rPr>
                        <a:t>比率</a:t>
                      </a:r>
                      <a:endParaRPr lang="en-US" altLang="zh-TW" sz="900" u="none" strike="noStrike" dirty="0" smtClean="0">
                        <a:effectLst/>
                      </a:endParaRPr>
                    </a:p>
                    <a:p>
                      <a:pPr algn="ctr" fontAlgn="ctr"/>
                      <a:r>
                        <a:rPr lang="en-US" altLang="zh-TW" sz="900" b="0" i="0" u="none" strike="noStrike" dirty="0" smtClean="0">
                          <a:solidFill>
                            <a:srgbClr val="000000"/>
                          </a:solidFill>
                          <a:effectLst/>
                          <a:latin typeface="標楷體" panose="03000509000000000000" pitchFamily="65" charset="-120"/>
                          <a:ea typeface="標楷體" panose="03000509000000000000" pitchFamily="65" charset="-120"/>
                        </a:rPr>
                        <a:t>(%)</a:t>
                      </a:r>
                      <a:endParaRPr lang="zh-TW" altLang="en-US" sz="900" b="0" i="0" u="none" strike="noStrike" dirty="0">
                        <a:solidFill>
                          <a:srgbClr val="000000"/>
                        </a:solidFill>
                        <a:effectLst/>
                        <a:latin typeface="標楷體" panose="03000509000000000000" pitchFamily="65" charset="-120"/>
                        <a:ea typeface="標楷體" panose="03000509000000000000" pitchFamily="65" charset="-120"/>
                      </a:endParaRPr>
                    </a:p>
                  </a:txBody>
                  <a:tcPr marL="5594" marR="5594" marT="5594" marB="0" anchor="ctr"/>
                </a:tc>
                <a:tc>
                  <a:txBody>
                    <a:bodyPr/>
                    <a:lstStyle/>
                    <a:p>
                      <a:pPr algn="ctr" fontAlgn="ctr"/>
                      <a:r>
                        <a:rPr lang="en-US" altLang="zh-TW" sz="800" u="none" strike="noStrike" dirty="0" smtClean="0">
                          <a:effectLst/>
                        </a:rPr>
                        <a:t>18.22</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14.49</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14.02</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9.81</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8.88</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7.48</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6.07</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4.67</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3.74</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3.27</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2.80</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1.87</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1.87</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0.93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0.93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0.93</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c>
                  <a:txBody>
                    <a:bodyPr/>
                    <a:lstStyle/>
                    <a:p>
                      <a:pPr algn="ctr" fontAlgn="ctr"/>
                      <a:r>
                        <a:rPr lang="en-US" altLang="zh-TW" sz="800" u="none" strike="noStrike" dirty="0" smtClean="0">
                          <a:effectLst/>
                        </a:rPr>
                        <a:t>100.00</a:t>
                      </a:r>
                      <a:endParaRPr lang="en-US" altLang="zh-TW" sz="800" b="1" i="0" u="none" strike="noStrike" dirty="0">
                        <a:solidFill>
                          <a:srgbClr val="000000"/>
                        </a:solidFill>
                        <a:effectLst/>
                        <a:latin typeface="Arial" panose="020B0604020202020204" pitchFamily="34" charset="0"/>
                        <a:ea typeface="新細明體" panose="02020500000000000000" pitchFamily="18" charset="-120"/>
                      </a:endParaRPr>
                    </a:p>
                  </a:txBody>
                  <a:tcPr marL="5594" marR="5594" marT="5594" marB="0" anchor="ctr"/>
                </a:tc>
              </a:tr>
            </a:tbl>
          </a:graphicData>
        </a:graphic>
      </p:graphicFrame>
      <p:sp>
        <p:nvSpPr>
          <p:cNvPr id="4" name="矩形 3"/>
          <p:cNvSpPr/>
          <p:nvPr/>
        </p:nvSpPr>
        <p:spPr bwMode="auto">
          <a:xfrm>
            <a:off x="755576" y="2420888"/>
            <a:ext cx="1368152" cy="1584176"/>
          </a:xfrm>
          <a:prstGeom prst="rect">
            <a:avLst/>
          </a:prstGeom>
          <a:noFill/>
          <a:ln w="28575"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395536" y="1052736"/>
            <a:ext cx="8424936" cy="4824536"/>
          </a:xfrm>
        </p:spPr>
        <p:txBody>
          <a:bodyPr anchor="t"/>
          <a:lstStyle/>
          <a:p>
            <a:r>
              <a:rPr lang="zh-TW" altLang="en-US" sz="2400" dirty="0" smtClean="0">
                <a:solidFill>
                  <a:srgbClr val="000000"/>
                </a:solidFill>
                <a:latin typeface="標楷體" pitchFamily="65" charset="-120"/>
                <a:ea typeface="標楷體" pitchFamily="65" charset="-120"/>
              </a:rPr>
              <a:t>執行</a:t>
            </a:r>
            <a:r>
              <a:rPr lang="zh-TW" altLang="en-US" sz="2400" dirty="0" smtClean="0">
                <a:solidFill>
                  <a:schemeClr val="tx1">
                    <a:lumMod val="95000"/>
                    <a:lumOff val="5000"/>
                  </a:schemeClr>
                </a:solidFill>
                <a:latin typeface="標楷體" pitchFamily="65" charset="-120"/>
                <a:ea typeface="標楷體" pitchFamily="65" charset="-120"/>
              </a:rPr>
              <a:t>進度落後標案原因分析</a:t>
            </a:r>
            <a:endParaRPr lang="en-US" altLang="zh-TW" sz="2400" dirty="0" smtClean="0">
              <a:solidFill>
                <a:srgbClr val="000000"/>
              </a:solidFill>
              <a:latin typeface="標楷體" pitchFamily="65" charset="-120"/>
              <a:ea typeface="標楷體" pitchFamily="65" charset="-120"/>
            </a:endParaRPr>
          </a:p>
          <a:p>
            <a:pPr lvl="1"/>
            <a:r>
              <a:rPr lang="zh-TW" altLang="en-US" sz="2000" dirty="0" smtClean="0">
                <a:solidFill>
                  <a:schemeClr val="tx1">
                    <a:lumMod val="95000"/>
                    <a:lumOff val="5000"/>
                  </a:schemeClr>
                </a:solidFill>
                <a:latin typeface="標楷體" pitchFamily="65" charset="-120"/>
                <a:ea typeface="標楷體" pitchFamily="65" charset="-120"/>
              </a:rPr>
              <a:t>第</a:t>
            </a:r>
            <a:r>
              <a:rPr lang="en-US" altLang="zh-TW" sz="2000" dirty="0" smtClean="0">
                <a:solidFill>
                  <a:schemeClr val="tx1">
                    <a:lumMod val="95000"/>
                    <a:lumOff val="5000"/>
                  </a:schemeClr>
                </a:solidFill>
                <a:latin typeface="標楷體" pitchFamily="65" charset="-120"/>
                <a:ea typeface="標楷體" pitchFamily="65" charset="-120"/>
              </a:rPr>
              <a:t>1</a:t>
            </a:r>
            <a:r>
              <a:rPr lang="zh-TW" altLang="en-US" sz="2000" dirty="0" smtClean="0">
                <a:solidFill>
                  <a:schemeClr val="tx1">
                    <a:lumMod val="95000"/>
                    <a:lumOff val="5000"/>
                  </a:schemeClr>
                </a:solidFill>
                <a:latin typeface="標楷體" pitchFamily="65" charset="-120"/>
                <a:ea typeface="標楷體" pitchFamily="65" charset="-120"/>
              </a:rPr>
              <a:t>、</a:t>
            </a:r>
            <a:r>
              <a:rPr lang="en-US" altLang="zh-TW" sz="2000" dirty="0" smtClean="0">
                <a:solidFill>
                  <a:schemeClr val="tx1">
                    <a:lumMod val="95000"/>
                    <a:lumOff val="5000"/>
                  </a:schemeClr>
                </a:solidFill>
                <a:latin typeface="標楷體" pitchFamily="65" charset="-120"/>
                <a:ea typeface="標楷體" pitchFamily="65" charset="-120"/>
              </a:rPr>
              <a:t>2</a:t>
            </a:r>
            <a:r>
              <a:rPr lang="zh-TW" altLang="en-US" sz="2000" dirty="0">
                <a:solidFill>
                  <a:schemeClr val="tx1">
                    <a:lumMod val="95000"/>
                    <a:lumOff val="5000"/>
                  </a:schemeClr>
                </a:solidFill>
                <a:latin typeface="標楷體" pitchFamily="65" charset="-120"/>
                <a:ea typeface="標楷體" pitchFamily="65" charset="-120"/>
              </a:rPr>
              <a:t>季</a:t>
            </a:r>
            <a:r>
              <a:rPr lang="zh-TW" altLang="en-US" sz="2000" dirty="0" smtClean="0">
                <a:solidFill>
                  <a:schemeClr val="tx1">
                    <a:lumMod val="95000"/>
                    <a:lumOff val="5000"/>
                  </a:schemeClr>
                </a:solidFill>
                <a:latin typeface="標楷體" pitchFamily="65" charset="-120"/>
                <a:ea typeface="標楷體" pitchFamily="65" charset="-120"/>
              </a:rPr>
              <a:t>落後前三名原因比較</a:t>
            </a:r>
            <a:r>
              <a:rPr lang="zh-TW" altLang="en-US" sz="2000" dirty="0">
                <a:solidFill>
                  <a:schemeClr val="tx1">
                    <a:lumMod val="95000"/>
                    <a:lumOff val="5000"/>
                  </a:schemeClr>
                </a:solidFill>
                <a:latin typeface="標楷體" pitchFamily="65" charset="-120"/>
                <a:ea typeface="標楷體" pitchFamily="65" charset="-120"/>
              </a:rPr>
              <a:t>，</a:t>
            </a:r>
            <a:r>
              <a:rPr lang="zh-TW" altLang="en-US" sz="2000" dirty="0" smtClean="0">
                <a:solidFill>
                  <a:schemeClr val="tx1">
                    <a:lumMod val="95000"/>
                    <a:lumOff val="5000"/>
                  </a:schemeClr>
                </a:solidFill>
                <a:latin typeface="標楷體" pitchFamily="65" charset="-120"/>
                <a:ea typeface="標楷體" pitchFamily="65" charset="-120"/>
              </a:rPr>
              <a:t>其中「決算延遲」及「驗收作業」等原因均分占前三名，建議各機關（公所）應建立驗收及決算相關標準作業流程，以節省行政作業時間。</a:t>
            </a:r>
            <a:endParaRPr lang="en-US" altLang="zh-TW" sz="2000" dirty="0" smtClean="0">
              <a:solidFill>
                <a:schemeClr val="tx1">
                  <a:lumMod val="95000"/>
                  <a:lumOff val="5000"/>
                </a:schemeClr>
              </a:solidFill>
              <a:latin typeface="標楷體" pitchFamily="65" charset="-120"/>
              <a:ea typeface="標楷體" pitchFamily="65" charset="-120"/>
            </a:endParaRPr>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p:txBody>
      </p:sp>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a:latin typeface="標楷體" pitchFamily="65" charset="-120"/>
                <a:ea typeface="標楷體" pitchFamily="65" charset="-120"/>
              </a:rPr>
              <a:t>9</a:t>
            </a:r>
            <a:r>
              <a:rPr lang="en-US" altLang="zh-TW" dirty="0" smtClean="0">
                <a:latin typeface="標楷體" pitchFamily="65" charset="-120"/>
                <a:ea typeface="標楷體" pitchFamily="65" charset="-120"/>
              </a:rPr>
              <a:t>/10</a:t>
            </a:r>
            <a:endParaRPr lang="en-US" altLang="zh-TW" dirty="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fld id="{E7B12B5A-12EF-4BC0-96FC-60E9D66AEFFB}" type="slidenum">
              <a:rPr lang="en-US" altLang="zh-TW" smtClean="0"/>
              <a:pPr/>
              <a:t>12</a:t>
            </a:fld>
            <a:endParaRPr lang="en-US" altLang="zh-TW"/>
          </a:p>
        </p:txBody>
      </p:sp>
      <p:graphicFrame>
        <p:nvGraphicFramePr>
          <p:cNvPr id="9" name="表格 8"/>
          <p:cNvGraphicFramePr>
            <a:graphicFrameLocks noGrp="1"/>
          </p:cNvGraphicFramePr>
          <p:nvPr>
            <p:extLst>
              <p:ext uri="{D42A27DB-BD31-4B8C-83A1-F6EECF244321}">
                <p14:modId xmlns:p14="http://schemas.microsoft.com/office/powerpoint/2010/main" val="957626779"/>
              </p:ext>
            </p:extLst>
          </p:nvPr>
        </p:nvGraphicFramePr>
        <p:xfrm>
          <a:off x="1115616" y="2780928"/>
          <a:ext cx="4104456" cy="2608305"/>
        </p:xfrm>
        <a:graphic>
          <a:graphicData uri="http://schemas.openxmlformats.org/drawingml/2006/table">
            <a:tbl>
              <a:tblPr>
                <a:tableStyleId>{5C22544A-7EE6-4342-B048-85BDC9FD1C3A}</a:tableStyleId>
              </a:tblPr>
              <a:tblGrid>
                <a:gridCol w="936104"/>
                <a:gridCol w="2135256"/>
                <a:gridCol w="1033096"/>
              </a:tblGrid>
              <a:tr h="372615">
                <a:tc>
                  <a:txBody>
                    <a:bodyPr/>
                    <a:lstStyle/>
                    <a:p>
                      <a:pPr algn="ctr" fontAlgn="ctr"/>
                      <a:r>
                        <a:rPr lang="zh-TW" altLang="en-US" sz="1200" u="none" strike="noStrike" dirty="0">
                          <a:effectLst/>
                        </a:rPr>
                        <a:t>季別</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bg2">
                        <a:lumMod val="75000"/>
                      </a:schemeClr>
                    </a:solidFill>
                  </a:tcPr>
                </a:tc>
                <a:tc>
                  <a:txBody>
                    <a:bodyPr/>
                    <a:lstStyle/>
                    <a:p>
                      <a:pPr algn="ctr" fontAlgn="ctr"/>
                      <a:r>
                        <a:rPr lang="zh-TW" altLang="en-US" sz="1200" u="none" strike="noStrike" dirty="0">
                          <a:effectLst/>
                        </a:rPr>
                        <a:t>落後原因</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bg2">
                        <a:lumMod val="75000"/>
                      </a:schemeClr>
                    </a:solidFill>
                  </a:tcPr>
                </a:tc>
                <a:tc>
                  <a:txBody>
                    <a:bodyPr/>
                    <a:lstStyle/>
                    <a:p>
                      <a:pPr algn="ctr" fontAlgn="ctr"/>
                      <a:r>
                        <a:rPr lang="zh-TW" altLang="en-US" sz="1200" u="none" strike="noStrike" dirty="0" smtClean="0">
                          <a:effectLst/>
                        </a:rPr>
                        <a:t>比率</a:t>
                      </a:r>
                      <a:r>
                        <a:rPr lang="en-US" altLang="zh-TW" sz="1200" u="none" strike="noStrike" dirty="0" smtClean="0">
                          <a:effectLst/>
                        </a:rPr>
                        <a:t>(%)</a:t>
                      </a:r>
                    </a:p>
                  </a:txBody>
                  <a:tcPr marL="7620" marR="7620" marT="7620" marB="0" anchor="ctr">
                    <a:solidFill>
                      <a:schemeClr val="bg2">
                        <a:lumMod val="75000"/>
                      </a:schemeClr>
                    </a:solidFill>
                  </a:tcPr>
                </a:tc>
              </a:tr>
              <a:tr h="372615">
                <a:tc rowSpan="3">
                  <a:txBody>
                    <a:bodyPr/>
                    <a:lstStyle/>
                    <a:p>
                      <a:pPr algn="ctr" fontAlgn="ctr"/>
                      <a:r>
                        <a:rPr lang="zh-TW" altLang="en-US" sz="1200" u="none" strike="noStrike" dirty="0">
                          <a:effectLst/>
                        </a:rPr>
                        <a:t>第</a:t>
                      </a:r>
                      <a:r>
                        <a:rPr lang="en-US" altLang="zh-TW" sz="1200" u="none" strike="noStrike" dirty="0">
                          <a:effectLst/>
                        </a:rPr>
                        <a:t>1</a:t>
                      </a:r>
                      <a:r>
                        <a:rPr lang="zh-TW" altLang="en-US" sz="1200" u="none" strike="noStrike" dirty="0">
                          <a:effectLst/>
                        </a:rPr>
                        <a:t>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zh-TW" altLang="en-US" sz="1200" u="none" strike="noStrike">
                          <a:effectLst/>
                        </a:rPr>
                        <a:t>決算延遲</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21.5</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r>
              <a:tr h="372615">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其他</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14.6</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r>
              <a:tr h="372615">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驗收作業</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14.3</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r>
              <a:tr h="372615">
                <a:tc rowSpan="3">
                  <a:txBody>
                    <a:bodyPr/>
                    <a:lstStyle/>
                    <a:p>
                      <a:pPr algn="ctr" fontAlgn="ctr"/>
                      <a:r>
                        <a:rPr lang="zh-TW" altLang="en-US" sz="1200" u="none" strike="noStrike" dirty="0">
                          <a:effectLst/>
                        </a:rPr>
                        <a:t>第</a:t>
                      </a:r>
                      <a:r>
                        <a:rPr lang="en-US" altLang="zh-TW" sz="1200" u="none" strike="noStrike" dirty="0">
                          <a:effectLst/>
                        </a:rPr>
                        <a:t>2</a:t>
                      </a:r>
                      <a:r>
                        <a:rPr lang="zh-TW" altLang="en-US" sz="1200" u="none" strike="noStrike" dirty="0">
                          <a:effectLst/>
                        </a:rPr>
                        <a:t>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zh-TW" altLang="en-US" sz="1200" u="none" strike="noStrike" dirty="0">
                          <a:effectLst/>
                        </a:rPr>
                        <a:t>驗收作業</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a:effectLst/>
                        </a:rPr>
                        <a:t>18.22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r>
              <a:tr h="372615">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dirty="0">
                          <a:effectLst/>
                        </a:rPr>
                        <a:t>規劃設計</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a:effectLst/>
                        </a:rPr>
                        <a:t>14.49</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r>
              <a:tr h="372615">
                <a:tc vMerge="1">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決算延遲</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a:effectLst/>
                        </a:rPr>
                        <a:t>14.02</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60000"/>
                        <a:lumOff val="40000"/>
                      </a:schemeClr>
                    </a:solidFill>
                  </a:tcPr>
                </a:tc>
              </a:tr>
            </a:tbl>
          </a:graphicData>
        </a:graphic>
      </p:graphicFrame>
      <p:sp>
        <p:nvSpPr>
          <p:cNvPr id="12" name="雲朵形圖說文字 11"/>
          <p:cNvSpPr/>
          <p:nvPr/>
        </p:nvSpPr>
        <p:spPr bwMode="auto">
          <a:xfrm>
            <a:off x="5364088" y="2420888"/>
            <a:ext cx="3240360" cy="1440160"/>
          </a:xfrm>
          <a:prstGeom prst="cloudCallout">
            <a:avLst>
              <a:gd name="adj1" fmla="val -45666"/>
              <a:gd name="adj2" fmla="val 77738"/>
            </a:avLst>
          </a:prstGeom>
          <a:no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noFill/>
              <a:effectLst/>
              <a:latin typeface="Arial" charset="0"/>
            </a:endParaRPr>
          </a:p>
        </p:txBody>
      </p:sp>
      <p:sp>
        <p:nvSpPr>
          <p:cNvPr id="13" name="文字方塊 12"/>
          <p:cNvSpPr txBox="1"/>
          <p:nvPr/>
        </p:nvSpPr>
        <p:spPr>
          <a:xfrm>
            <a:off x="5940152" y="2564904"/>
            <a:ext cx="2016224" cy="1200329"/>
          </a:xfrm>
          <a:prstGeom prst="rect">
            <a:avLst/>
          </a:prstGeom>
          <a:noFill/>
        </p:spPr>
        <p:txBody>
          <a:bodyPr wrap="square" rtlCol="0">
            <a:spAutoFit/>
          </a:bodyPr>
          <a:lstStyle/>
          <a:p>
            <a:pPr algn="l"/>
            <a:r>
              <a:rPr lang="zh-TW" altLang="en-US" dirty="0" smtClean="0"/>
              <a:t>「決算延遲」及「驗收作業」均為前三名落後原因，應建立</a:t>
            </a:r>
            <a:r>
              <a:rPr lang="en-US" altLang="zh-TW" dirty="0" smtClean="0"/>
              <a:t>SOP</a:t>
            </a:r>
            <a:endParaRPr lang="zh-TW" altLang="en-US" dirty="0"/>
          </a:p>
        </p:txBody>
      </p:sp>
    </p:spTree>
    <p:extLst>
      <p:ext uri="{BB962C8B-B14F-4D97-AF65-F5344CB8AC3E}">
        <p14:creationId xmlns:p14="http://schemas.microsoft.com/office/powerpoint/2010/main" val="422726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10/10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107504" y="908720"/>
            <a:ext cx="8712968" cy="5832648"/>
          </a:xfrm>
        </p:spPr>
        <p:txBody>
          <a:bodyPr anchor="t"/>
          <a:lstStyle/>
          <a:p>
            <a:r>
              <a:rPr lang="zh-TW" altLang="en-US" sz="2400" dirty="0" smtClean="0">
                <a:solidFill>
                  <a:schemeClr val="tx1">
                    <a:lumMod val="95000"/>
                    <a:lumOff val="5000"/>
                  </a:schemeClr>
                </a:solidFill>
                <a:latin typeface="標楷體" pitchFamily="65" charset="-120"/>
                <a:ea typeface="標楷體" pitchFamily="65" charset="-120"/>
              </a:rPr>
              <a:t>落實獎懲衡平原則</a:t>
            </a:r>
            <a:endParaRPr lang="en-US" altLang="zh-TW" sz="2400" dirty="0" smtClean="0">
              <a:solidFill>
                <a:srgbClr val="000000"/>
              </a:solidFill>
              <a:latin typeface="標楷體" pitchFamily="65" charset="-120"/>
              <a:ea typeface="標楷體" pitchFamily="65" charset="-120"/>
            </a:endParaRPr>
          </a:p>
          <a:p>
            <a:pPr lvl="1"/>
            <a:r>
              <a:rPr lang="zh-TW" altLang="en-US" sz="2000" b="1" dirty="0" smtClean="0">
                <a:solidFill>
                  <a:schemeClr val="tx1">
                    <a:lumMod val="95000"/>
                    <a:lumOff val="5000"/>
                  </a:schemeClr>
                </a:solidFill>
                <a:latin typeface="標楷體" pitchFamily="65" charset="-120"/>
                <a:ea typeface="標楷體" pitchFamily="65" charset="-120"/>
              </a:rPr>
              <a:t>連續落後</a:t>
            </a:r>
            <a:r>
              <a:rPr lang="en-US" altLang="zh-TW" sz="2000" b="1" dirty="0" smtClean="0">
                <a:solidFill>
                  <a:schemeClr val="tx1">
                    <a:lumMod val="95000"/>
                    <a:lumOff val="5000"/>
                  </a:schemeClr>
                </a:solidFill>
                <a:latin typeface="標楷體" pitchFamily="65" charset="-120"/>
                <a:ea typeface="標楷體" pitchFamily="65" charset="-120"/>
              </a:rPr>
              <a:t>3</a:t>
            </a:r>
            <a:r>
              <a:rPr lang="zh-TW" altLang="en-US" sz="2000" b="1" dirty="0" smtClean="0">
                <a:solidFill>
                  <a:schemeClr val="tx1">
                    <a:lumMod val="95000"/>
                    <a:lumOff val="5000"/>
                  </a:schemeClr>
                </a:solidFill>
                <a:latin typeface="標楷體" pitchFamily="65" charset="-120"/>
                <a:ea typeface="標楷體" pitchFamily="65" charset="-120"/>
              </a:rPr>
              <a:t>個月達</a:t>
            </a:r>
            <a:r>
              <a:rPr lang="en-US" altLang="zh-TW" sz="2000" b="1" dirty="0" smtClean="0">
                <a:solidFill>
                  <a:schemeClr val="tx1">
                    <a:lumMod val="95000"/>
                    <a:lumOff val="5000"/>
                  </a:schemeClr>
                </a:solidFill>
                <a:latin typeface="標楷體" pitchFamily="65" charset="-120"/>
                <a:ea typeface="標楷體" pitchFamily="65" charset="-120"/>
              </a:rPr>
              <a:t>10%</a:t>
            </a:r>
            <a:r>
              <a:rPr lang="zh-TW" altLang="en-US" sz="2000" b="1" dirty="0" smtClean="0">
                <a:solidFill>
                  <a:schemeClr val="tx1">
                    <a:lumMod val="95000"/>
                    <a:lumOff val="5000"/>
                  </a:schemeClr>
                </a:solidFill>
                <a:latin typeface="標楷體" pitchFamily="65" charset="-120"/>
                <a:ea typeface="標楷體" pitchFamily="65" charset="-120"/>
              </a:rPr>
              <a:t>以上府列管標案懲處情形：</a:t>
            </a:r>
            <a:endParaRPr lang="en-US" altLang="zh-TW" sz="2000" b="1" dirty="0" smtClean="0">
              <a:solidFill>
                <a:schemeClr val="tx1">
                  <a:lumMod val="95000"/>
                  <a:lumOff val="5000"/>
                </a:schemeClr>
              </a:solidFill>
              <a:latin typeface="標楷體" pitchFamily="65" charset="-120"/>
              <a:ea typeface="標楷體" pitchFamily="65" charset="-120"/>
            </a:endParaRPr>
          </a:p>
          <a:p>
            <a:pPr lvl="1"/>
            <a:r>
              <a:rPr lang="en-US" altLang="zh-TW" sz="1800" b="1" dirty="0" smtClean="0">
                <a:solidFill>
                  <a:schemeClr val="tx1">
                    <a:lumMod val="95000"/>
                    <a:lumOff val="5000"/>
                  </a:schemeClr>
                </a:solidFill>
                <a:latin typeface="標楷體" pitchFamily="65" charset="-120"/>
                <a:ea typeface="標楷體" pitchFamily="65" charset="-120"/>
              </a:rPr>
              <a:t>4</a:t>
            </a:r>
            <a:r>
              <a:rPr lang="zh-TW" altLang="en-US" sz="1800" b="1" dirty="0" smtClean="0">
                <a:solidFill>
                  <a:schemeClr val="tx1">
                    <a:lumMod val="95000"/>
                    <a:lumOff val="5000"/>
                  </a:schemeClr>
                </a:solidFill>
                <a:latin typeface="標楷體" pitchFamily="65" charset="-120"/>
                <a:ea typeface="標楷體" pitchFamily="65" charset="-120"/>
              </a:rPr>
              <a:t>月計</a:t>
            </a:r>
            <a:r>
              <a:rPr lang="en-US" altLang="zh-TW" sz="1800" b="1" dirty="0" smtClean="0">
                <a:solidFill>
                  <a:schemeClr val="tx1">
                    <a:lumMod val="95000"/>
                    <a:lumOff val="5000"/>
                  </a:schemeClr>
                </a:solidFill>
                <a:latin typeface="標楷體" pitchFamily="65" charset="-120"/>
                <a:ea typeface="標楷體" pitchFamily="65" charset="-120"/>
              </a:rPr>
              <a:t>4</a:t>
            </a:r>
            <a:r>
              <a:rPr lang="zh-TW" altLang="en-US" sz="1800" b="1" dirty="0" smtClean="0">
                <a:solidFill>
                  <a:schemeClr val="tx1">
                    <a:lumMod val="95000"/>
                    <a:lumOff val="5000"/>
                  </a:schemeClr>
                </a:solidFill>
                <a:latin typeface="標楷體" pitchFamily="65" charset="-120"/>
                <a:ea typeface="標楷體" pitchFamily="65" charset="-120"/>
              </a:rPr>
              <a:t>件、</a:t>
            </a:r>
            <a:r>
              <a:rPr lang="en-US" altLang="zh-TW" sz="1800" b="1" dirty="0" smtClean="0">
                <a:solidFill>
                  <a:schemeClr val="tx1">
                    <a:lumMod val="95000"/>
                    <a:lumOff val="5000"/>
                  </a:schemeClr>
                </a:solidFill>
                <a:latin typeface="標楷體" pitchFamily="65" charset="-120"/>
                <a:ea typeface="標楷體" pitchFamily="65" charset="-120"/>
              </a:rPr>
              <a:t>5</a:t>
            </a:r>
            <a:r>
              <a:rPr lang="zh-TW" altLang="en-US" sz="1800" b="1" dirty="0" smtClean="0">
                <a:solidFill>
                  <a:schemeClr val="tx1">
                    <a:lumMod val="95000"/>
                    <a:lumOff val="5000"/>
                  </a:schemeClr>
                </a:solidFill>
                <a:latin typeface="標楷體" pitchFamily="65" charset="-120"/>
                <a:ea typeface="標楷體" pitchFamily="65" charset="-120"/>
              </a:rPr>
              <a:t>月計</a:t>
            </a:r>
            <a:r>
              <a:rPr lang="en-US" altLang="zh-TW" sz="1800" b="1" dirty="0">
                <a:solidFill>
                  <a:schemeClr val="tx1">
                    <a:lumMod val="95000"/>
                    <a:lumOff val="5000"/>
                  </a:schemeClr>
                </a:solidFill>
                <a:latin typeface="標楷體" pitchFamily="65" charset="-120"/>
                <a:ea typeface="標楷體" pitchFamily="65" charset="-120"/>
              </a:rPr>
              <a:t>1</a:t>
            </a:r>
            <a:r>
              <a:rPr lang="zh-TW" altLang="en-US" sz="1800" b="1" dirty="0" smtClean="0">
                <a:solidFill>
                  <a:schemeClr val="tx1">
                    <a:lumMod val="95000"/>
                    <a:lumOff val="5000"/>
                  </a:schemeClr>
                </a:solidFill>
                <a:latin typeface="標楷體" pitchFamily="65" charset="-120"/>
                <a:ea typeface="標楷體" pitchFamily="65" charset="-120"/>
              </a:rPr>
              <a:t>件及</a:t>
            </a:r>
            <a:r>
              <a:rPr lang="en-US" altLang="zh-TW" sz="1800" b="1" dirty="0" smtClean="0">
                <a:solidFill>
                  <a:schemeClr val="tx1">
                    <a:lumMod val="95000"/>
                    <a:lumOff val="5000"/>
                  </a:schemeClr>
                </a:solidFill>
                <a:latin typeface="標楷體" pitchFamily="65" charset="-120"/>
                <a:ea typeface="標楷體" pitchFamily="65" charset="-120"/>
              </a:rPr>
              <a:t>6</a:t>
            </a:r>
            <a:r>
              <a:rPr lang="zh-TW" altLang="en-US" sz="1800" b="1" dirty="0" smtClean="0">
                <a:solidFill>
                  <a:schemeClr val="tx1">
                    <a:lumMod val="95000"/>
                    <a:lumOff val="5000"/>
                  </a:schemeClr>
                </a:solidFill>
                <a:latin typeface="標楷體" pitchFamily="65" charset="-120"/>
                <a:ea typeface="標楷體" pitchFamily="65" charset="-120"/>
              </a:rPr>
              <a:t>月計</a:t>
            </a:r>
            <a:r>
              <a:rPr lang="en-US" altLang="zh-TW" sz="1800" b="1" dirty="0">
                <a:solidFill>
                  <a:schemeClr val="tx1">
                    <a:lumMod val="95000"/>
                    <a:lumOff val="5000"/>
                  </a:schemeClr>
                </a:solidFill>
                <a:latin typeface="標楷體" pitchFamily="65" charset="-120"/>
                <a:ea typeface="標楷體" pitchFamily="65" charset="-120"/>
              </a:rPr>
              <a:t>2</a:t>
            </a:r>
            <a:r>
              <a:rPr lang="zh-TW" altLang="en-US" sz="1800" b="1" dirty="0" smtClean="0">
                <a:solidFill>
                  <a:schemeClr val="tx1">
                    <a:lumMod val="95000"/>
                    <a:lumOff val="5000"/>
                  </a:schemeClr>
                </a:solidFill>
                <a:latin typeface="標楷體" pitchFamily="65" charset="-120"/>
                <a:ea typeface="標楷體" pitchFamily="65" charset="-120"/>
              </a:rPr>
              <a:t>件，合計</a:t>
            </a:r>
            <a:r>
              <a:rPr lang="en-US" altLang="zh-TW" sz="1800" b="1" dirty="0">
                <a:solidFill>
                  <a:schemeClr val="tx1">
                    <a:lumMod val="95000"/>
                    <a:lumOff val="5000"/>
                  </a:schemeClr>
                </a:solidFill>
                <a:latin typeface="標楷體" pitchFamily="65" charset="-120"/>
                <a:ea typeface="標楷體" pitchFamily="65" charset="-120"/>
              </a:rPr>
              <a:t>6</a:t>
            </a:r>
            <a:r>
              <a:rPr lang="zh-TW" altLang="en-US" sz="1800" b="1" dirty="0" smtClean="0">
                <a:solidFill>
                  <a:schemeClr val="tx1">
                    <a:lumMod val="95000"/>
                    <a:lumOff val="5000"/>
                  </a:schemeClr>
                </a:solidFill>
                <a:latin typeface="標楷體" pitchFamily="65" charset="-120"/>
                <a:ea typeface="標楷體" pitchFamily="65" charset="-120"/>
              </a:rPr>
              <a:t>件。</a:t>
            </a:r>
            <a:endParaRPr lang="en-US" altLang="zh-TW" sz="1800" b="1" dirty="0" smtClean="0">
              <a:solidFill>
                <a:schemeClr val="tx1">
                  <a:lumMod val="95000"/>
                  <a:lumOff val="5000"/>
                </a:schemeClr>
              </a:solidFill>
              <a:latin typeface="標楷體" pitchFamily="65" charset="-120"/>
              <a:ea typeface="標楷體" pitchFamily="65" charset="-120"/>
            </a:endParaRPr>
          </a:p>
          <a:p>
            <a:pPr lvl="1"/>
            <a:r>
              <a:rPr lang="zh-TW" altLang="en-US" sz="1800" b="1" dirty="0" smtClean="0">
                <a:solidFill>
                  <a:schemeClr val="tx1">
                    <a:lumMod val="95000"/>
                    <a:lumOff val="5000"/>
                  </a:schemeClr>
                </a:solidFill>
                <a:latin typeface="標楷體" pitchFamily="65" charset="-120"/>
                <a:ea typeface="標楷體" pitchFamily="65" charset="-120"/>
              </a:rPr>
              <a:t>截至</a:t>
            </a:r>
            <a:r>
              <a:rPr lang="en-US" altLang="zh-TW" sz="1800" b="1" dirty="0">
                <a:solidFill>
                  <a:schemeClr val="tx1">
                    <a:lumMod val="95000"/>
                    <a:lumOff val="5000"/>
                  </a:schemeClr>
                </a:solidFill>
                <a:latin typeface="標楷體" pitchFamily="65" charset="-120"/>
                <a:ea typeface="標楷體" pitchFamily="65" charset="-120"/>
              </a:rPr>
              <a:t>7</a:t>
            </a:r>
            <a:r>
              <a:rPr lang="zh-TW" altLang="en-US" sz="1800" b="1" dirty="0" smtClean="0">
                <a:solidFill>
                  <a:schemeClr val="tx1">
                    <a:lumMod val="95000"/>
                    <a:lumOff val="5000"/>
                  </a:schemeClr>
                </a:solidFill>
                <a:latin typeface="標楷體" pitchFamily="65" charset="-120"/>
                <a:ea typeface="標楷體" pitchFamily="65" charset="-120"/>
              </a:rPr>
              <a:t>月底分別懲處建設局及水利局等相關失職人員總計</a:t>
            </a:r>
            <a:r>
              <a:rPr lang="en-US" altLang="zh-TW" sz="1800" b="1" dirty="0" smtClean="0">
                <a:solidFill>
                  <a:schemeClr val="tx1">
                    <a:lumMod val="95000"/>
                    <a:lumOff val="5000"/>
                  </a:schemeClr>
                </a:solidFill>
                <a:latin typeface="標楷體" pitchFamily="65" charset="-120"/>
                <a:ea typeface="標楷體" pitchFamily="65" charset="-120"/>
              </a:rPr>
              <a:t>6</a:t>
            </a:r>
            <a:r>
              <a:rPr lang="zh-TW" altLang="en-US" sz="1800" b="1" dirty="0" smtClean="0">
                <a:solidFill>
                  <a:schemeClr val="tx1">
                    <a:lumMod val="95000"/>
                    <a:lumOff val="5000"/>
                  </a:schemeClr>
                </a:solidFill>
                <a:latin typeface="標楷體" pitchFamily="65" charset="-120"/>
                <a:ea typeface="標楷體" pitchFamily="65" charset="-120"/>
              </a:rPr>
              <a:t>人。</a:t>
            </a:r>
            <a:endParaRPr lang="en-US" altLang="zh-TW" sz="1800" b="1" dirty="0" smtClean="0">
              <a:solidFill>
                <a:schemeClr val="tx1">
                  <a:lumMod val="95000"/>
                  <a:lumOff val="5000"/>
                </a:schemeClr>
              </a:solidFill>
              <a:latin typeface="標楷體" pitchFamily="65" charset="-120"/>
              <a:ea typeface="標楷體" pitchFamily="65" charset="-120"/>
            </a:endParaRPr>
          </a:p>
          <a:p>
            <a:pPr lvl="1">
              <a:buNone/>
            </a:pPr>
            <a:endParaRPr lang="en-US" altLang="zh-TW" sz="1800" dirty="0" smtClean="0">
              <a:solidFill>
                <a:schemeClr val="tx1">
                  <a:lumMod val="95000"/>
                  <a:lumOff val="5000"/>
                </a:schemeClr>
              </a:solidFill>
              <a:latin typeface="標楷體" pitchFamily="65" charset="-120"/>
              <a:ea typeface="標楷體" pitchFamily="65" charset="-120"/>
            </a:endParaRPr>
          </a:p>
          <a:p>
            <a:pPr lvl="1">
              <a:buNone/>
            </a:pPr>
            <a:endParaRPr lang="en-US" altLang="zh-TW" sz="1800" dirty="0" smtClean="0">
              <a:solidFill>
                <a:schemeClr val="tx1">
                  <a:lumMod val="95000"/>
                  <a:lumOff val="5000"/>
                </a:schemeClr>
              </a:solidFill>
              <a:latin typeface="標楷體" pitchFamily="65" charset="-120"/>
              <a:ea typeface="標楷體" pitchFamily="65" charset="-120"/>
            </a:endParaRPr>
          </a:p>
          <a:p>
            <a:pPr lvl="1">
              <a:buNone/>
            </a:pPr>
            <a:endParaRPr lang="en-US" altLang="zh-TW" sz="1800" dirty="0" smtClean="0">
              <a:solidFill>
                <a:schemeClr val="tx1">
                  <a:lumMod val="95000"/>
                  <a:lumOff val="5000"/>
                </a:schemeClr>
              </a:solidFill>
              <a:latin typeface="標楷體" pitchFamily="65" charset="-120"/>
              <a:ea typeface="標楷體" pitchFamily="65" charset="-120"/>
            </a:endParaRPr>
          </a:p>
          <a:p>
            <a:pPr lvl="1">
              <a:buNone/>
            </a:pPr>
            <a:endParaRPr lang="en-US" altLang="zh-TW" sz="1800" dirty="0" smtClean="0">
              <a:solidFill>
                <a:schemeClr val="tx1">
                  <a:lumMod val="95000"/>
                  <a:lumOff val="5000"/>
                </a:schemeClr>
              </a:solidFill>
              <a:latin typeface="標楷體" pitchFamily="65" charset="-120"/>
              <a:ea typeface="標楷體" pitchFamily="65" charset="-120"/>
            </a:endParaRPr>
          </a:p>
          <a:p>
            <a:pPr lvl="1">
              <a:buNone/>
            </a:pPr>
            <a:endParaRPr lang="en-US" altLang="zh-TW" sz="1800" dirty="0" smtClean="0">
              <a:solidFill>
                <a:schemeClr val="tx1">
                  <a:lumMod val="95000"/>
                  <a:lumOff val="5000"/>
                </a:schemeClr>
              </a:solidFill>
              <a:latin typeface="標楷體" pitchFamily="65" charset="-120"/>
              <a:ea typeface="標楷體" pitchFamily="65" charset="-120"/>
            </a:endParaRPr>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fld id="{E7B12B5A-12EF-4BC0-96FC-60E9D66AEFFB}" type="slidenum">
              <a:rPr lang="en-US" altLang="zh-TW" smtClean="0"/>
              <a:pPr/>
              <a:t>13</a:t>
            </a:fld>
            <a:endParaRPr lang="en-US" altLang="zh-TW"/>
          </a:p>
        </p:txBody>
      </p:sp>
      <p:graphicFrame>
        <p:nvGraphicFramePr>
          <p:cNvPr id="3" name="表格 2"/>
          <p:cNvGraphicFramePr>
            <a:graphicFrameLocks noGrp="1"/>
          </p:cNvGraphicFramePr>
          <p:nvPr>
            <p:extLst>
              <p:ext uri="{D42A27DB-BD31-4B8C-83A1-F6EECF244321}">
                <p14:modId xmlns:p14="http://schemas.microsoft.com/office/powerpoint/2010/main" val="313219722"/>
              </p:ext>
            </p:extLst>
          </p:nvPr>
        </p:nvGraphicFramePr>
        <p:xfrm>
          <a:off x="251520" y="2924944"/>
          <a:ext cx="6840760" cy="2652810"/>
        </p:xfrm>
        <a:graphic>
          <a:graphicData uri="http://schemas.openxmlformats.org/drawingml/2006/table">
            <a:tbl>
              <a:tblPr firstRow="1" firstCol="1" bandRow="1">
                <a:tableStyleId>{5C22544A-7EE6-4342-B048-85BDC9FD1C3A}</a:tableStyleId>
              </a:tblPr>
              <a:tblGrid>
                <a:gridCol w="382028"/>
                <a:gridCol w="523058"/>
                <a:gridCol w="2263266"/>
                <a:gridCol w="648072"/>
                <a:gridCol w="648072"/>
                <a:gridCol w="648072"/>
                <a:gridCol w="576064"/>
                <a:gridCol w="648072"/>
                <a:gridCol w="504056"/>
              </a:tblGrid>
              <a:tr h="288032">
                <a:tc rowSpan="2">
                  <a:txBody>
                    <a:bodyPr/>
                    <a:lstStyle/>
                    <a:p>
                      <a:pPr marL="306070" indent="-306070" algn="ctr">
                        <a:lnSpc>
                          <a:spcPts val="1400"/>
                        </a:lnSpc>
                        <a:spcAft>
                          <a:spcPts val="0"/>
                        </a:spcAft>
                      </a:pPr>
                      <a:r>
                        <a:rPr lang="zh-TW" sz="900" kern="0" dirty="0">
                          <a:effectLst/>
                        </a:rPr>
                        <a:t>項次</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rowSpan="2">
                  <a:txBody>
                    <a:bodyPr/>
                    <a:lstStyle/>
                    <a:p>
                      <a:pPr marL="306070" indent="-306070" algn="ctr">
                        <a:lnSpc>
                          <a:spcPts val="1400"/>
                        </a:lnSpc>
                        <a:spcAft>
                          <a:spcPts val="0"/>
                        </a:spcAft>
                      </a:pPr>
                      <a:r>
                        <a:rPr lang="zh-TW" sz="900" kern="0">
                          <a:effectLst/>
                        </a:rPr>
                        <a:t>執行機關</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rowSpan="2">
                  <a:txBody>
                    <a:bodyPr/>
                    <a:lstStyle/>
                    <a:p>
                      <a:pPr marL="306070" indent="-306070" algn="ctr">
                        <a:lnSpc>
                          <a:spcPts val="1400"/>
                        </a:lnSpc>
                        <a:spcAft>
                          <a:spcPts val="0"/>
                        </a:spcAft>
                      </a:pPr>
                      <a:r>
                        <a:rPr lang="zh-TW" sz="900" kern="0">
                          <a:effectLst/>
                        </a:rPr>
                        <a:t>案件名稱</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gridSpan="2">
                  <a:txBody>
                    <a:bodyPr/>
                    <a:lstStyle/>
                    <a:p>
                      <a:pPr marL="306070" indent="-306070" algn="ctr">
                        <a:lnSpc>
                          <a:spcPts val="1400"/>
                        </a:lnSpc>
                        <a:spcAft>
                          <a:spcPts val="0"/>
                        </a:spcAft>
                      </a:pPr>
                      <a:r>
                        <a:rPr lang="en-US" sz="900" kern="0">
                          <a:effectLst/>
                        </a:rPr>
                        <a:t>4</a:t>
                      </a:r>
                      <a:r>
                        <a:rPr lang="zh-TW" sz="900" kern="0">
                          <a:effectLst/>
                        </a:rPr>
                        <a:t>月</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hMerge="1">
                  <a:txBody>
                    <a:bodyPr/>
                    <a:lstStyle/>
                    <a:p>
                      <a:endParaRPr lang="zh-TW" altLang="en-US"/>
                    </a:p>
                  </a:txBody>
                  <a:tcPr/>
                </a:tc>
                <a:tc gridSpan="2">
                  <a:txBody>
                    <a:bodyPr/>
                    <a:lstStyle/>
                    <a:p>
                      <a:pPr marL="306070" indent="-306070" algn="ctr">
                        <a:lnSpc>
                          <a:spcPts val="1400"/>
                        </a:lnSpc>
                        <a:spcAft>
                          <a:spcPts val="0"/>
                        </a:spcAft>
                      </a:pPr>
                      <a:r>
                        <a:rPr lang="en-US" sz="900" kern="0">
                          <a:effectLst/>
                        </a:rPr>
                        <a:t>5</a:t>
                      </a:r>
                      <a:r>
                        <a:rPr lang="zh-TW" sz="900" kern="0">
                          <a:effectLst/>
                        </a:rPr>
                        <a:t>月</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hMerge="1">
                  <a:txBody>
                    <a:bodyPr/>
                    <a:lstStyle/>
                    <a:p>
                      <a:endParaRPr lang="zh-TW" altLang="en-US"/>
                    </a:p>
                  </a:txBody>
                  <a:tcPr/>
                </a:tc>
                <a:tc gridSpan="2">
                  <a:txBody>
                    <a:bodyPr/>
                    <a:lstStyle/>
                    <a:p>
                      <a:pPr marL="306070" indent="-306070" algn="ctr">
                        <a:lnSpc>
                          <a:spcPts val="1400"/>
                        </a:lnSpc>
                        <a:spcAft>
                          <a:spcPts val="0"/>
                        </a:spcAft>
                      </a:pPr>
                      <a:r>
                        <a:rPr lang="en-US" sz="900" kern="0">
                          <a:effectLst/>
                        </a:rPr>
                        <a:t>6</a:t>
                      </a:r>
                      <a:r>
                        <a:rPr lang="zh-TW" sz="900" kern="0">
                          <a:effectLst/>
                        </a:rPr>
                        <a:t>月</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hMerge="1">
                  <a:txBody>
                    <a:bodyPr/>
                    <a:lstStyle/>
                    <a:p>
                      <a:endParaRPr lang="zh-TW" altLang="en-US"/>
                    </a:p>
                  </a:txBody>
                  <a:tcPr/>
                </a:tc>
              </a:tr>
              <a:tr h="40393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306070" indent="-306070" algn="ctr">
                        <a:lnSpc>
                          <a:spcPts val="1400"/>
                        </a:lnSpc>
                        <a:spcAft>
                          <a:spcPts val="0"/>
                        </a:spcAft>
                      </a:pPr>
                      <a:r>
                        <a:rPr lang="zh-TW" sz="900" kern="0">
                          <a:effectLst/>
                        </a:rPr>
                        <a:t>建議懲處</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實際懲處</a:t>
                      </a:r>
                      <a:endParaRPr lang="zh-TW" sz="1000" kern="100">
                        <a:effectLst/>
                      </a:endParaRPr>
                    </a:p>
                    <a:p>
                      <a:pPr marL="306070" indent="-306070" algn="ctr">
                        <a:lnSpc>
                          <a:spcPts val="1400"/>
                        </a:lnSpc>
                        <a:spcAft>
                          <a:spcPts val="0"/>
                        </a:spcAft>
                      </a:pPr>
                      <a:r>
                        <a:rPr lang="zh-TW" sz="900" kern="0">
                          <a:effectLst/>
                        </a:rPr>
                        <a:t>人數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建議懲處</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實際懲處</a:t>
                      </a:r>
                      <a:endParaRPr lang="zh-TW" sz="1000" kern="100">
                        <a:effectLst/>
                      </a:endParaRPr>
                    </a:p>
                    <a:p>
                      <a:pPr marL="306070" indent="-306070" algn="ctr">
                        <a:lnSpc>
                          <a:spcPts val="1400"/>
                        </a:lnSpc>
                        <a:spcAft>
                          <a:spcPts val="0"/>
                        </a:spcAft>
                      </a:pPr>
                      <a:r>
                        <a:rPr lang="zh-TW" sz="900" kern="0">
                          <a:effectLst/>
                        </a:rPr>
                        <a:t>人數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建議懲處</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實際懲處</a:t>
                      </a:r>
                      <a:endParaRPr lang="zh-TW" sz="1000" kern="100">
                        <a:effectLst/>
                      </a:endParaRPr>
                    </a:p>
                    <a:p>
                      <a:pPr marL="306070" indent="-306070" algn="ctr">
                        <a:lnSpc>
                          <a:spcPts val="1400"/>
                        </a:lnSpc>
                        <a:spcAft>
                          <a:spcPts val="0"/>
                        </a:spcAft>
                      </a:pPr>
                      <a:r>
                        <a:rPr lang="zh-TW" sz="900" kern="0">
                          <a:effectLst/>
                        </a:rPr>
                        <a:t>人數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r>
              <a:tr h="302581">
                <a:tc>
                  <a:txBody>
                    <a:bodyPr/>
                    <a:lstStyle/>
                    <a:p>
                      <a:pPr marL="306070" indent="-306070" algn="ctr">
                        <a:lnSpc>
                          <a:spcPts val="1400"/>
                        </a:lnSpc>
                        <a:spcAft>
                          <a:spcPts val="0"/>
                        </a:spcAft>
                      </a:pPr>
                      <a:r>
                        <a:rPr lang="en-US" sz="900" kern="0">
                          <a:effectLst/>
                        </a:rPr>
                        <a:t>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教育局</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zh-TW" sz="900" kern="0">
                          <a:effectLst/>
                        </a:rPr>
                        <a:t>社口國小西棟及南棟老舊校舍重建</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辦理中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r>
              <a:tr h="302581">
                <a:tc>
                  <a:txBody>
                    <a:bodyPr/>
                    <a:lstStyle/>
                    <a:p>
                      <a:pPr marL="306070" indent="-306070" algn="ctr">
                        <a:lnSpc>
                          <a:spcPts val="1400"/>
                        </a:lnSpc>
                        <a:spcAft>
                          <a:spcPts val="0"/>
                        </a:spcAft>
                      </a:pPr>
                      <a:r>
                        <a:rPr lang="en-US" sz="900" kern="0">
                          <a:effectLst/>
                        </a:rPr>
                        <a:t>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水利局</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zh-TW" sz="900" kern="0">
                          <a:effectLst/>
                        </a:rPr>
                        <a:t>西屯區港尾溪環中路分洪道工程</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4</a:t>
                      </a:r>
                      <a:r>
                        <a:rPr lang="zh-TW" sz="900" kern="0">
                          <a:effectLst/>
                        </a:rPr>
                        <a:t>人</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r>
              <a:tr h="302581">
                <a:tc>
                  <a:txBody>
                    <a:bodyPr/>
                    <a:lstStyle/>
                    <a:p>
                      <a:pPr marL="306070" indent="-306070" algn="ctr">
                        <a:lnSpc>
                          <a:spcPts val="1400"/>
                        </a:lnSpc>
                        <a:spcAft>
                          <a:spcPts val="0"/>
                        </a:spcAft>
                      </a:pPr>
                      <a:r>
                        <a:rPr lang="en-US" sz="900" kern="0">
                          <a:effectLst/>
                        </a:rPr>
                        <a:t>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建設局</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zh-TW" sz="900" kern="0">
                          <a:effectLst/>
                        </a:rPr>
                        <a:t>臺中市南屯國民運動中心興建工程</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1</a:t>
                      </a:r>
                      <a:r>
                        <a:rPr lang="zh-TW" sz="900" kern="0">
                          <a:effectLst/>
                        </a:rPr>
                        <a:t>人</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r>
              <a:tr h="394920">
                <a:tc>
                  <a:txBody>
                    <a:bodyPr/>
                    <a:lstStyle/>
                    <a:p>
                      <a:pPr marL="306070" indent="-306070" algn="ctr">
                        <a:lnSpc>
                          <a:spcPts val="1400"/>
                        </a:lnSpc>
                        <a:spcAft>
                          <a:spcPts val="0"/>
                        </a:spcAft>
                      </a:pPr>
                      <a:r>
                        <a:rPr lang="en-US" sz="900" kern="0">
                          <a:effectLst/>
                        </a:rPr>
                        <a:t>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dirty="0">
                          <a:effectLst/>
                        </a:rPr>
                        <a:t>建設局</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0" indent="-306070" algn="just">
                        <a:lnSpc>
                          <a:spcPts val="1400"/>
                        </a:lnSpc>
                        <a:spcAft>
                          <a:spcPts val="0"/>
                        </a:spcAft>
                      </a:pPr>
                      <a:r>
                        <a:rPr lang="zh-TW" sz="900" kern="0" dirty="0">
                          <a:effectLst/>
                        </a:rPr>
                        <a:t>和平區中</a:t>
                      </a:r>
                      <a:r>
                        <a:rPr lang="en-US" sz="900" kern="0" dirty="0">
                          <a:effectLst/>
                        </a:rPr>
                        <a:t>47</a:t>
                      </a:r>
                      <a:r>
                        <a:rPr lang="zh-TW" sz="900" kern="0" dirty="0">
                          <a:effectLst/>
                        </a:rPr>
                        <a:t>線東崎路</a:t>
                      </a:r>
                      <a:r>
                        <a:rPr lang="en-US" sz="900" kern="0" dirty="0">
                          <a:effectLst/>
                        </a:rPr>
                        <a:t>(</a:t>
                      </a:r>
                      <a:r>
                        <a:rPr lang="zh-TW" sz="900" kern="0" dirty="0">
                          <a:effectLst/>
                        </a:rPr>
                        <a:t>三叉坑至觀音橋</a:t>
                      </a:r>
                      <a:r>
                        <a:rPr lang="en-US" sz="900" kern="0" dirty="0">
                          <a:effectLst/>
                        </a:rPr>
                        <a:t>)</a:t>
                      </a:r>
                      <a:r>
                        <a:rPr lang="zh-TW" sz="900" kern="0" dirty="0">
                          <a:effectLst/>
                        </a:rPr>
                        <a:t>拓寬工程</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1</a:t>
                      </a:r>
                      <a:r>
                        <a:rPr lang="zh-TW" sz="900" kern="0">
                          <a:effectLst/>
                        </a:rPr>
                        <a:t>人</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r>
              <a:tr h="302581">
                <a:tc>
                  <a:txBody>
                    <a:bodyPr/>
                    <a:lstStyle/>
                    <a:p>
                      <a:pPr marL="306070" indent="-306070" algn="ctr">
                        <a:lnSpc>
                          <a:spcPts val="1400"/>
                        </a:lnSpc>
                        <a:spcAft>
                          <a:spcPts val="0"/>
                        </a:spcAft>
                      </a:pPr>
                      <a:r>
                        <a:rPr lang="en-US" altLang="zh-TW" sz="900" kern="0" dirty="0">
                          <a:effectLst/>
                          <a:latin typeface="+mn-lt"/>
                          <a:ea typeface="+mn-ea"/>
                          <a:cs typeface="+mn-cs"/>
                        </a:rPr>
                        <a:t>5</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建設局</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l">
                        <a:lnSpc>
                          <a:spcPts val="1400"/>
                        </a:lnSpc>
                        <a:spcAft>
                          <a:spcPts val="0"/>
                        </a:spcAft>
                      </a:pPr>
                      <a:r>
                        <a:rPr lang="zh-TW" sz="900" kern="0" dirty="0">
                          <a:effectLst/>
                        </a:rPr>
                        <a:t>臺中清翠園第二標新建工程</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辦理中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辦理中</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r>
              <a:tr h="269989">
                <a:tc>
                  <a:txBody>
                    <a:bodyPr/>
                    <a:lstStyle/>
                    <a:p>
                      <a:pPr marL="306070" indent="-306070" algn="ctr">
                        <a:lnSpc>
                          <a:spcPts val="1400"/>
                        </a:lnSpc>
                        <a:spcAft>
                          <a:spcPts val="0"/>
                        </a:spcAft>
                      </a:pPr>
                      <a:r>
                        <a:rPr lang="en-US" altLang="zh-TW" sz="900" kern="0" dirty="0">
                          <a:effectLst/>
                          <a:latin typeface="+mn-lt"/>
                          <a:ea typeface="+mn-ea"/>
                          <a:cs typeface="+mn-cs"/>
                        </a:rPr>
                        <a:t>6</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a:effectLst/>
                        </a:rPr>
                        <a:t>建設局</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0" indent="-306070" algn="l">
                        <a:lnSpc>
                          <a:spcPts val="1400"/>
                        </a:lnSpc>
                        <a:spcAft>
                          <a:spcPts val="0"/>
                        </a:spcAft>
                      </a:pPr>
                      <a:r>
                        <a:rPr lang="zh-TW" sz="900" kern="0" dirty="0">
                          <a:effectLst/>
                        </a:rPr>
                        <a:t>臺中市政府水湳經貿園區區段徵收工程第</a:t>
                      </a:r>
                      <a:r>
                        <a:rPr lang="en-US" sz="900" kern="0" dirty="0">
                          <a:effectLst/>
                        </a:rPr>
                        <a:t>5</a:t>
                      </a:r>
                      <a:r>
                        <a:rPr lang="zh-TW" sz="900" kern="0" dirty="0">
                          <a:effectLst/>
                        </a:rPr>
                        <a:t>標橋梁工程</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just">
                        <a:lnSpc>
                          <a:spcPts val="1400"/>
                        </a:lnSpc>
                        <a:spcAft>
                          <a:spcPts val="0"/>
                        </a:spcAft>
                      </a:pPr>
                      <a:r>
                        <a:rPr lang="en-US" sz="900" kern="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tc>
                <a:tc>
                  <a:txBody>
                    <a:bodyPr/>
                    <a:lstStyle/>
                    <a:p>
                      <a:pPr marL="306070" indent="-306070" algn="ctr">
                        <a:lnSpc>
                          <a:spcPts val="1400"/>
                        </a:lnSpc>
                        <a:spcAft>
                          <a:spcPts val="0"/>
                        </a:spcAft>
                      </a:pPr>
                      <a:r>
                        <a:rPr lang="zh-TW" sz="900" kern="0">
                          <a:effectLst/>
                        </a:rPr>
                        <a:t>申誡</a:t>
                      </a:r>
                      <a:r>
                        <a:rPr lang="en-US" sz="900" kern="0">
                          <a:effectLst/>
                        </a:rPr>
                        <a:t>1</a:t>
                      </a:r>
                      <a:r>
                        <a:rPr lang="zh-TW" sz="900" kern="0">
                          <a:effectLst/>
                        </a:rPr>
                        <a:t>次</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c>
                  <a:txBody>
                    <a:bodyPr/>
                    <a:lstStyle/>
                    <a:p>
                      <a:pPr marL="306070" indent="-306070" algn="ctr">
                        <a:lnSpc>
                          <a:spcPts val="1400"/>
                        </a:lnSpc>
                        <a:spcAft>
                          <a:spcPts val="0"/>
                        </a:spcAft>
                      </a:pPr>
                      <a:r>
                        <a:rPr lang="zh-TW" sz="900" kern="0" dirty="0">
                          <a:effectLst/>
                        </a:rPr>
                        <a:t>辦理中</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4994" marR="14994" marT="0" marB="0" anchor="ctr"/>
                </a:tc>
              </a:tr>
            </a:tbl>
          </a:graphicData>
        </a:graphic>
      </p:graphicFrame>
      <p:sp>
        <p:nvSpPr>
          <p:cNvPr id="2" name="矩形 1"/>
          <p:cNvSpPr/>
          <p:nvPr/>
        </p:nvSpPr>
        <p:spPr bwMode="auto">
          <a:xfrm>
            <a:off x="683568" y="3645024"/>
            <a:ext cx="6336704" cy="288032"/>
          </a:xfrm>
          <a:prstGeom prst="rect">
            <a:avLst/>
          </a:prstGeom>
          <a:noFill/>
          <a:ln w="19050"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noFill/>
              <a:effectLst/>
              <a:latin typeface="Arial" charset="0"/>
            </a:endParaRPr>
          </a:p>
        </p:txBody>
      </p:sp>
      <p:sp>
        <p:nvSpPr>
          <p:cNvPr id="4" name="雲朵形圖說文字 3"/>
          <p:cNvSpPr/>
          <p:nvPr/>
        </p:nvSpPr>
        <p:spPr bwMode="auto">
          <a:xfrm>
            <a:off x="7236296" y="2420888"/>
            <a:ext cx="1800200" cy="1224136"/>
          </a:xfrm>
          <a:prstGeom prst="cloudCallout">
            <a:avLst>
              <a:gd name="adj1" fmla="val -56389"/>
              <a:gd name="adj2" fmla="val 64193"/>
            </a:avLst>
          </a:prstGeom>
          <a:noFill/>
          <a:ln w="19050"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noFill/>
              <a:effectLst/>
              <a:latin typeface="Arial" charset="0"/>
            </a:endParaRPr>
          </a:p>
        </p:txBody>
      </p:sp>
      <p:sp>
        <p:nvSpPr>
          <p:cNvPr id="6" name="文字方塊 5"/>
          <p:cNvSpPr txBox="1"/>
          <p:nvPr/>
        </p:nvSpPr>
        <p:spPr>
          <a:xfrm>
            <a:off x="7465132" y="2695744"/>
            <a:ext cx="1427348" cy="646331"/>
          </a:xfrm>
          <a:prstGeom prst="rect">
            <a:avLst/>
          </a:prstGeom>
          <a:noFill/>
        </p:spPr>
        <p:txBody>
          <a:bodyPr wrap="square" rtlCol="0">
            <a:spAutoFit/>
          </a:bodyPr>
          <a:lstStyle/>
          <a:p>
            <a:pPr algn="l"/>
            <a:r>
              <a:rPr lang="zh-TW" altLang="en-US" dirty="0" smtClean="0"/>
              <a:t>迄今未回復懲處情形</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貳、工程施工查核  </a:t>
            </a:r>
            <a:r>
              <a:rPr lang="en-US" altLang="zh-TW" dirty="0" smtClean="0">
                <a:latin typeface="標楷體" pitchFamily="65" charset="-120"/>
                <a:ea typeface="標楷體" pitchFamily="65" charset="-120"/>
              </a:rPr>
              <a:t>1/</a:t>
            </a:r>
            <a:r>
              <a:rPr lang="en-US" altLang="zh-TW" dirty="0">
                <a:latin typeface="標楷體" pitchFamily="65" charset="-120"/>
                <a:ea typeface="標楷體" pitchFamily="65" charset="-120"/>
              </a:rPr>
              <a:t>7</a:t>
            </a:r>
          </a:p>
        </p:txBody>
      </p:sp>
      <p:sp>
        <p:nvSpPr>
          <p:cNvPr id="193539" name="Rectangle 3"/>
          <p:cNvSpPr>
            <a:spLocks noGrp="1" noChangeArrowheads="1"/>
          </p:cNvSpPr>
          <p:nvPr>
            <p:ph type="body" idx="1"/>
          </p:nvPr>
        </p:nvSpPr>
        <p:spPr>
          <a:xfrm>
            <a:off x="395536" y="1052736"/>
            <a:ext cx="8352928" cy="5040560"/>
          </a:xfrm>
        </p:spPr>
        <p:txBody>
          <a:bodyPr anchor="t"/>
          <a:lstStyle/>
          <a:p>
            <a:pPr marL="342900" lvl="1" indent="-342900">
              <a:buClr>
                <a:schemeClr val="tx1"/>
              </a:buClr>
              <a:buFont typeface="Wingdings" pitchFamily="2" charset="2"/>
              <a:buChar char="v"/>
            </a:pPr>
            <a:r>
              <a:rPr lang="zh-TW" altLang="en-US" sz="2400" b="1" dirty="0" smtClean="0">
                <a:latin typeface="標楷體" pitchFamily="65" charset="-120"/>
                <a:ea typeface="標楷體" pitchFamily="65" charset="-120"/>
              </a:rPr>
              <a:t>第</a:t>
            </a:r>
            <a:r>
              <a:rPr lang="en-US" altLang="zh-TW" sz="2400" b="1" dirty="0" smtClean="0">
                <a:latin typeface="標楷體" pitchFamily="65" charset="-120"/>
                <a:ea typeface="標楷體" pitchFamily="65" charset="-120"/>
              </a:rPr>
              <a:t>2</a:t>
            </a:r>
            <a:r>
              <a:rPr lang="zh-TW" altLang="en-US" sz="2400" b="1" dirty="0">
                <a:latin typeface="標楷體" pitchFamily="65" charset="-120"/>
                <a:ea typeface="標楷體" pitchFamily="65" charset="-120"/>
              </a:rPr>
              <a:t>季</a:t>
            </a:r>
            <a:r>
              <a:rPr lang="zh-TW" altLang="en-US" sz="2400" b="1" dirty="0" smtClean="0">
                <a:latin typeface="標楷體" pitchFamily="65" charset="-120"/>
                <a:ea typeface="標楷體" pitchFamily="65" charset="-120"/>
              </a:rPr>
              <a:t>工程施工查核情形：</a:t>
            </a:r>
            <a:endParaRPr lang="en-US" altLang="zh-TW" sz="1800" b="1" dirty="0" smtClean="0">
              <a:latin typeface="標楷體" pitchFamily="65" charset="-120"/>
              <a:ea typeface="標楷體" pitchFamily="65" charset="-120"/>
            </a:endParaRPr>
          </a:p>
          <a:p>
            <a:pPr lvl="1"/>
            <a:r>
              <a:rPr lang="en-US" altLang="zh-TW" sz="1800" b="1" dirty="0" smtClean="0">
                <a:latin typeface="標楷體" pitchFamily="65" charset="-120"/>
                <a:ea typeface="標楷體" pitchFamily="65" charset="-120"/>
              </a:rPr>
              <a:t>4-6</a:t>
            </a:r>
            <a:r>
              <a:rPr lang="zh-TW" altLang="en-US" sz="1800" b="1" dirty="0" smtClean="0">
                <a:latin typeface="標楷體" pitchFamily="65" charset="-120"/>
                <a:ea typeface="標楷體" pitchFamily="65" charset="-120"/>
              </a:rPr>
              <a:t>月計查核</a:t>
            </a:r>
            <a:r>
              <a:rPr lang="en-US" altLang="zh-TW" sz="1800" b="1" dirty="0" smtClean="0">
                <a:latin typeface="標楷體" pitchFamily="65" charset="-120"/>
                <a:ea typeface="標楷體" pitchFamily="65" charset="-120"/>
              </a:rPr>
              <a:t>36</a:t>
            </a:r>
            <a:r>
              <a:rPr lang="zh-TW" altLang="en-US" sz="1800" b="1" dirty="0" smtClean="0">
                <a:latin typeface="標楷體" pitchFamily="65" charset="-120"/>
                <a:ea typeface="標楷體" pitchFamily="65" charset="-120"/>
              </a:rPr>
              <a:t>件工程，其中甲等</a:t>
            </a:r>
            <a:r>
              <a:rPr lang="en-US" altLang="zh-TW" sz="1800" b="1" dirty="0" smtClean="0">
                <a:latin typeface="標楷體" pitchFamily="65" charset="-120"/>
                <a:ea typeface="標楷體" pitchFamily="65" charset="-120"/>
              </a:rPr>
              <a:t>14</a:t>
            </a:r>
            <a:r>
              <a:rPr lang="zh-TW" altLang="en-US" sz="1800" b="1" dirty="0" smtClean="0">
                <a:latin typeface="標楷體" pitchFamily="65" charset="-120"/>
                <a:ea typeface="標楷體" pitchFamily="65" charset="-120"/>
              </a:rPr>
              <a:t>件（占</a:t>
            </a:r>
            <a:r>
              <a:rPr lang="en-US" altLang="zh-TW" sz="1800" b="1" dirty="0" smtClean="0">
                <a:latin typeface="標楷體" pitchFamily="65" charset="-120"/>
                <a:ea typeface="標楷體" pitchFamily="65" charset="-120"/>
              </a:rPr>
              <a:t>38.9%</a:t>
            </a:r>
            <a:r>
              <a:rPr lang="zh-TW" altLang="en-US" sz="1800" b="1" dirty="0" smtClean="0">
                <a:latin typeface="標楷體" pitchFamily="65" charset="-120"/>
                <a:ea typeface="標楷體" pitchFamily="65" charset="-120"/>
              </a:rPr>
              <a:t>）、乙等</a:t>
            </a:r>
            <a:r>
              <a:rPr lang="en-US" altLang="zh-TW" sz="1800" b="1" dirty="0">
                <a:latin typeface="標楷體" pitchFamily="65" charset="-120"/>
                <a:ea typeface="標楷體" pitchFamily="65" charset="-120"/>
              </a:rPr>
              <a:t>2</a:t>
            </a:r>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件（占</a:t>
            </a:r>
            <a:r>
              <a:rPr lang="en-US" altLang="zh-TW" sz="1800" b="1" dirty="0" smtClean="0">
                <a:latin typeface="標楷體" pitchFamily="65" charset="-120"/>
                <a:ea typeface="標楷體" pitchFamily="65" charset="-120"/>
              </a:rPr>
              <a:t>61.1%</a:t>
            </a:r>
            <a:r>
              <a:rPr lang="zh-TW" altLang="en-US" sz="1800" b="1" dirty="0" smtClean="0">
                <a:latin typeface="標楷體" pitchFamily="65" charset="-120"/>
                <a:ea typeface="標楷體" pitchFamily="65" charset="-120"/>
              </a:rPr>
              <a:t>），平均查核分數</a:t>
            </a:r>
            <a:r>
              <a:rPr lang="en-US" altLang="zh-TW" sz="1800" b="1" dirty="0" smtClean="0">
                <a:latin typeface="標楷體" pitchFamily="65" charset="-120"/>
                <a:ea typeface="標楷體" pitchFamily="65" charset="-120"/>
              </a:rPr>
              <a:t>78.3</a:t>
            </a:r>
            <a:r>
              <a:rPr lang="zh-TW" altLang="en-US" sz="1800" b="1" dirty="0">
                <a:latin typeface="標楷體" pitchFamily="65" charset="-120"/>
                <a:ea typeface="標楷體" pitchFamily="65" charset="-120"/>
              </a:rPr>
              <a:t>分</a:t>
            </a:r>
            <a:r>
              <a:rPr lang="zh-TW" altLang="en-US" sz="1800" b="1" dirty="0" smtClean="0">
                <a:latin typeface="標楷體" pitchFamily="65" charset="-120"/>
                <a:ea typeface="標楷體" pitchFamily="65" charset="-120"/>
              </a:rPr>
              <a:t>。</a:t>
            </a:r>
            <a:endParaRPr lang="en-US" altLang="zh-TW" sz="18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fld id="{E7B12B5A-12EF-4BC0-96FC-60E9D66AEFFB}" type="slidenum">
              <a:rPr lang="en-US" altLang="zh-TW" smtClean="0"/>
              <a:pPr/>
              <a:t>14</a:t>
            </a:fld>
            <a:endParaRPr lang="en-US" altLang="zh-TW"/>
          </a:p>
        </p:txBody>
      </p:sp>
      <p:graphicFrame>
        <p:nvGraphicFramePr>
          <p:cNvPr id="4" name="表格 3"/>
          <p:cNvGraphicFramePr>
            <a:graphicFrameLocks noGrp="1"/>
          </p:cNvGraphicFramePr>
          <p:nvPr>
            <p:extLst>
              <p:ext uri="{D42A27DB-BD31-4B8C-83A1-F6EECF244321}">
                <p14:modId xmlns:p14="http://schemas.microsoft.com/office/powerpoint/2010/main" val="362395601"/>
              </p:ext>
            </p:extLst>
          </p:nvPr>
        </p:nvGraphicFramePr>
        <p:xfrm>
          <a:off x="1043607" y="2278380"/>
          <a:ext cx="7033591" cy="3094836"/>
        </p:xfrm>
        <a:graphic>
          <a:graphicData uri="http://schemas.openxmlformats.org/drawingml/2006/table">
            <a:tbl>
              <a:tblPr>
                <a:tableStyleId>{5C22544A-7EE6-4342-B048-85BDC9FD1C3A}</a:tableStyleId>
              </a:tblPr>
              <a:tblGrid>
                <a:gridCol w="1300725"/>
                <a:gridCol w="783232"/>
                <a:gridCol w="671341"/>
                <a:gridCol w="671341"/>
                <a:gridCol w="671341"/>
                <a:gridCol w="727287"/>
                <a:gridCol w="727287"/>
                <a:gridCol w="696997"/>
                <a:gridCol w="784040"/>
              </a:tblGrid>
              <a:tr h="341114">
                <a:tc rowSpan="2">
                  <a:txBody>
                    <a:bodyPr/>
                    <a:lstStyle/>
                    <a:p>
                      <a:pPr algn="ctr" fontAlgn="ctr"/>
                      <a:r>
                        <a:rPr lang="zh-TW" altLang="en-US" sz="1400" u="none" strike="noStrike" dirty="0">
                          <a:effectLst/>
                        </a:rPr>
                        <a:t>預算</a:t>
                      </a:r>
                      <a:br>
                        <a:rPr lang="zh-TW" altLang="en-US" sz="1400" u="none" strike="noStrike" dirty="0">
                          <a:effectLst/>
                        </a:rPr>
                      </a:br>
                      <a:r>
                        <a:rPr lang="zh-TW" altLang="en-US" sz="1400" u="none" strike="noStrike" dirty="0">
                          <a:effectLst/>
                        </a:rPr>
                        <a:t>金額</a:t>
                      </a:r>
                      <a:endParaRPr lang="zh-TW" altLang="en-US" sz="14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0000"/>
                        <a:lumOff val="80000"/>
                      </a:schemeClr>
                    </a:solidFill>
                  </a:tcPr>
                </a:tc>
                <a:tc rowSpan="2">
                  <a:txBody>
                    <a:bodyPr/>
                    <a:lstStyle/>
                    <a:p>
                      <a:pPr algn="ctr" fontAlgn="ctr"/>
                      <a:r>
                        <a:rPr lang="zh-TW" altLang="en-US" sz="1200" u="none" strike="noStrike" dirty="0">
                          <a:effectLst/>
                        </a:rPr>
                        <a:t>查核件數</a:t>
                      </a:r>
                      <a:r>
                        <a:rPr lang="zh-TW" altLang="en-US" sz="1400" u="none" strike="noStrike" dirty="0">
                          <a:effectLst/>
                        </a:rPr>
                        <a:t/>
                      </a:r>
                      <a:br>
                        <a:rPr lang="zh-TW" altLang="en-US" sz="1400" u="none" strike="noStrike" dirty="0">
                          <a:effectLst/>
                        </a:rPr>
                      </a:b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gridSpan="2">
                  <a:txBody>
                    <a:bodyPr/>
                    <a:lstStyle/>
                    <a:p>
                      <a:pPr algn="ctr" fontAlgn="ctr"/>
                      <a:r>
                        <a:rPr lang="zh-TW" altLang="en-US" sz="1200" u="none" strike="noStrike">
                          <a:effectLst/>
                        </a:rPr>
                        <a:t>甲等</a:t>
                      </a:r>
                      <a:r>
                        <a:rPr lang="en-US" altLang="zh-TW" sz="1200" u="none" strike="noStrike">
                          <a:effectLst/>
                        </a:rPr>
                        <a:t>89~80</a:t>
                      </a:r>
                      <a:r>
                        <a:rPr lang="zh-TW" altLang="en-US" sz="1200" u="none" strike="noStrike">
                          <a:effectLst/>
                        </a:rPr>
                        <a:t>分</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0000"/>
                        <a:lumOff val="80000"/>
                      </a:schemeClr>
                    </a:solidFill>
                  </a:tcPr>
                </a:tc>
                <a:tc hMerge="1">
                  <a:txBody>
                    <a:bodyPr/>
                    <a:lstStyle/>
                    <a:p>
                      <a:endParaRPr lang="zh-TW" altLang="en-US"/>
                    </a:p>
                  </a:txBody>
                  <a:tcPr/>
                </a:tc>
                <a:tc gridSpan="2">
                  <a:txBody>
                    <a:bodyPr/>
                    <a:lstStyle/>
                    <a:p>
                      <a:pPr algn="ctr" fontAlgn="ctr"/>
                      <a:r>
                        <a:rPr lang="zh-TW" altLang="en-US" sz="1200" u="none" strike="noStrike">
                          <a:effectLst/>
                        </a:rPr>
                        <a:t>乙等</a:t>
                      </a:r>
                      <a:r>
                        <a:rPr lang="en-US" altLang="zh-TW" sz="1200" u="none" strike="noStrike">
                          <a:effectLst/>
                        </a:rPr>
                        <a:t>79~70</a:t>
                      </a:r>
                      <a:r>
                        <a:rPr lang="zh-TW" altLang="en-US" sz="1200" u="none" strike="noStrike">
                          <a:effectLst/>
                        </a:rPr>
                        <a:t>分</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hMerge="1">
                  <a:txBody>
                    <a:bodyPr/>
                    <a:lstStyle/>
                    <a:p>
                      <a:endParaRPr lang="zh-TW" altLang="en-US"/>
                    </a:p>
                  </a:txBody>
                  <a:tcPr/>
                </a:tc>
                <a:tc gridSpan="2">
                  <a:txBody>
                    <a:bodyPr/>
                    <a:lstStyle/>
                    <a:p>
                      <a:pPr algn="ctr" fontAlgn="ctr"/>
                      <a:r>
                        <a:rPr lang="zh-TW" altLang="en-US" sz="1200" u="none" strike="noStrike">
                          <a:effectLst/>
                        </a:rPr>
                        <a:t>丙等</a:t>
                      </a:r>
                      <a:r>
                        <a:rPr lang="en-US" altLang="zh-TW" sz="1200" u="none" strike="noStrike">
                          <a:effectLst/>
                        </a:rPr>
                        <a:t>69</a:t>
                      </a:r>
                      <a:r>
                        <a:rPr lang="zh-TW" altLang="en-US" sz="1200" u="none" strike="noStrike">
                          <a:effectLst/>
                        </a:rPr>
                        <a:t>分</a:t>
                      </a:r>
                      <a:r>
                        <a:rPr lang="en-US" altLang="zh-TW" sz="1200" u="none" strike="noStrike">
                          <a:effectLst/>
                        </a:rPr>
                        <a:t>(</a:t>
                      </a:r>
                      <a:r>
                        <a:rPr lang="zh-TW" altLang="en-US" sz="1200" u="none" strike="noStrike">
                          <a:effectLst/>
                        </a:rPr>
                        <a:t>含</a:t>
                      </a:r>
                      <a:r>
                        <a:rPr lang="en-US" altLang="zh-TW" sz="1200" u="none" strike="noStrike">
                          <a:effectLst/>
                        </a:rPr>
                        <a:t>)</a:t>
                      </a:r>
                      <a:r>
                        <a:rPr lang="zh-TW" altLang="en-US" sz="1200" u="none" strike="noStrike">
                          <a:effectLst/>
                        </a:rPr>
                        <a:t>以下</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hMerge="1">
                  <a:txBody>
                    <a:bodyPr/>
                    <a:lstStyle/>
                    <a:p>
                      <a:endParaRPr lang="zh-TW" altLang="en-US"/>
                    </a:p>
                  </a:txBody>
                  <a:tcPr/>
                </a:tc>
                <a:tc rowSpan="2">
                  <a:txBody>
                    <a:bodyPr/>
                    <a:lstStyle/>
                    <a:p>
                      <a:pPr algn="ctr" fontAlgn="ctr"/>
                      <a:r>
                        <a:rPr lang="zh-TW" altLang="en-US" sz="1200" u="none" strike="noStrike" dirty="0">
                          <a:effectLst/>
                        </a:rPr>
                        <a:t>平均查核</a:t>
                      </a:r>
                      <a:br>
                        <a:rPr lang="zh-TW" altLang="en-US" sz="1200" u="none" strike="noStrike" dirty="0">
                          <a:effectLst/>
                        </a:rPr>
                      </a:br>
                      <a:r>
                        <a:rPr lang="zh-TW" altLang="en-US" sz="1200" u="none" strike="noStrike" dirty="0">
                          <a:effectLst/>
                        </a:rPr>
                        <a:t>分數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20000"/>
                        <a:lumOff val="80000"/>
                      </a:schemeClr>
                    </a:solidFill>
                  </a:tcPr>
                </a:tc>
              </a:tr>
              <a:tr h="520974">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400" u="none" strike="noStrike" dirty="0">
                          <a:effectLst/>
                        </a:rPr>
                        <a:t>件數</a:t>
                      </a:r>
                      <a:br>
                        <a:rPr lang="zh-TW" altLang="en-US" sz="1400" u="none" strike="noStrike" dirty="0">
                          <a:effectLst/>
                        </a:rPr>
                      </a:b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a:txBody>
                    <a:bodyPr/>
                    <a:lstStyle/>
                    <a:p>
                      <a:pPr algn="ctr" fontAlgn="ctr"/>
                      <a:r>
                        <a:rPr lang="zh-TW" altLang="en-US" sz="1200" u="none" strike="noStrike" dirty="0" smtClean="0">
                          <a:effectLst/>
                        </a:rPr>
                        <a:t>比率</a:t>
                      </a:r>
                      <a:r>
                        <a:rPr lang="zh-TW" altLang="en-US" sz="1200" u="none" strike="noStrike" dirty="0">
                          <a:effectLst/>
                        </a:rPr>
                        <a:t/>
                      </a:r>
                      <a:br>
                        <a:rPr lang="zh-TW" altLang="en-US" sz="1200" u="none" strike="noStrike" dirty="0">
                          <a:effectLst/>
                        </a:rPr>
                      </a:b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a:txBody>
                    <a:bodyPr/>
                    <a:lstStyle/>
                    <a:p>
                      <a:pPr algn="ctr" fontAlgn="ctr"/>
                      <a:r>
                        <a:rPr lang="zh-TW" altLang="en-US" sz="1400" u="none" strike="noStrike" dirty="0">
                          <a:effectLst/>
                        </a:rPr>
                        <a:t>件數</a:t>
                      </a:r>
                      <a:br>
                        <a:rPr lang="zh-TW" altLang="en-US" sz="1400" u="none" strike="noStrike" dirty="0">
                          <a:effectLst/>
                        </a:rPr>
                      </a:b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a:txBody>
                    <a:bodyPr/>
                    <a:lstStyle/>
                    <a:p>
                      <a:pPr algn="ctr" fontAlgn="ctr"/>
                      <a:r>
                        <a:rPr lang="zh-TW" altLang="en-US" sz="1200" u="none" strike="noStrike" dirty="0" smtClean="0">
                          <a:effectLst/>
                        </a:rPr>
                        <a:t>比率</a:t>
                      </a:r>
                      <a:r>
                        <a:rPr lang="zh-TW" altLang="en-US" sz="1200" u="none" strike="noStrike" dirty="0">
                          <a:effectLst/>
                        </a:rPr>
                        <a:t/>
                      </a:r>
                      <a:br>
                        <a:rPr lang="zh-TW" altLang="en-US" sz="1200" u="none" strike="noStrike" dirty="0">
                          <a:effectLst/>
                        </a:rPr>
                      </a:b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a:txBody>
                    <a:bodyPr/>
                    <a:lstStyle/>
                    <a:p>
                      <a:pPr algn="ctr" fontAlgn="ctr"/>
                      <a:r>
                        <a:rPr lang="zh-TW" altLang="en-US" sz="1400" u="none" strike="noStrike" dirty="0">
                          <a:effectLst/>
                        </a:rPr>
                        <a:t>件數</a:t>
                      </a:r>
                      <a:br>
                        <a:rPr lang="zh-TW" altLang="en-US" sz="1400" u="none" strike="noStrike" dirty="0">
                          <a:effectLst/>
                        </a:rPr>
                      </a:br>
                      <a:endParaRPr lang="en-US" sz="14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a:txBody>
                    <a:bodyPr/>
                    <a:lstStyle/>
                    <a:p>
                      <a:pPr algn="ctr" fontAlgn="ctr"/>
                      <a:r>
                        <a:rPr lang="zh-TW" altLang="en-US" sz="1200" u="none" strike="noStrike" dirty="0" smtClean="0">
                          <a:effectLst/>
                        </a:rPr>
                        <a:t>比率</a:t>
                      </a:r>
                      <a:r>
                        <a:rPr lang="zh-TW" altLang="en-US" sz="1200" u="none" strike="noStrike" dirty="0">
                          <a:effectLst/>
                        </a:rPr>
                        <a:t/>
                      </a:r>
                      <a:br>
                        <a:rPr lang="zh-TW" altLang="en-US" sz="1200" u="none" strike="noStrike" dirty="0">
                          <a:effectLst/>
                        </a:rPr>
                      </a:br>
                      <a:endParaRPr 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20000"/>
                        <a:lumOff val="80000"/>
                      </a:schemeClr>
                    </a:solidFill>
                  </a:tcPr>
                </a:tc>
                <a:tc vMerge="1">
                  <a:txBody>
                    <a:bodyPr/>
                    <a:lstStyle/>
                    <a:p>
                      <a:endParaRPr lang="zh-TW" altLang="en-US"/>
                    </a:p>
                  </a:txBody>
                  <a:tcPr/>
                </a:tc>
              </a:tr>
              <a:tr h="558187">
                <a:tc>
                  <a:txBody>
                    <a:bodyPr/>
                    <a:lstStyle/>
                    <a:p>
                      <a:pPr algn="l" fontAlgn="ctr"/>
                      <a:r>
                        <a:rPr lang="zh-TW" altLang="en-US" sz="1200" u="none" strike="noStrike">
                          <a:effectLst/>
                        </a:rPr>
                        <a:t>查核金額</a:t>
                      </a:r>
                      <a:r>
                        <a:rPr lang="en-US" altLang="zh-TW" sz="1200" u="none" strike="noStrike">
                          <a:effectLst/>
                        </a:rPr>
                        <a:t>(</a:t>
                      </a:r>
                      <a:r>
                        <a:rPr lang="zh-TW" altLang="en-US" sz="1200" u="none" strike="noStrike">
                          <a:effectLst/>
                        </a:rPr>
                        <a:t>新臺幣</a:t>
                      </a:r>
                      <a:r>
                        <a:rPr lang="en-US" altLang="zh-TW" sz="1200" u="none" strike="noStrike">
                          <a:effectLst/>
                        </a:rPr>
                        <a:t>5000</a:t>
                      </a:r>
                      <a:r>
                        <a:rPr lang="zh-TW" altLang="en-US" sz="1200" u="none" strike="noStrike">
                          <a:effectLst/>
                        </a:rPr>
                        <a:t>萬元</a:t>
                      </a:r>
                      <a:r>
                        <a:rPr lang="en-US" altLang="zh-TW" sz="1200" u="none" strike="noStrike">
                          <a:effectLst/>
                        </a:rPr>
                        <a:t>)</a:t>
                      </a:r>
                      <a:r>
                        <a:rPr lang="zh-TW" altLang="en-US" sz="1200" u="none" strike="noStrike">
                          <a:effectLst/>
                        </a:rPr>
                        <a:t>以上</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37.5%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62.5%</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78.4</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558187">
                <a:tc>
                  <a:txBody>
                    <a:bodyPr/>
                    <a:lstStyle/>
                    <a:p>
                      <a:pPr algn="l" fontAlgn="ctr"/>
                      <a:r>
                        <a:rPr lang="zh-TW" altLang="en-US" sz="1200" u="none" strike="noStrike" dirty="0">
                          <a:effectLst/>
                        </a:rPr>
                        <a:t>新臺幣</a:t>
                      </a:r>
                      <a:r>
                        <a:rPr lang="en-US" altLang="zh-TW" sz="1200" u="none" strike="noStrike" dirty="0">
                          <a:effectLst/>
                        </a:rPr>
                        <a:t>1000</a:t>
                      </a:r>
                      <a:r>
                        <a:rPr lang="zh-TW" altLang="en-US" sz="1200" u="none" strike="noStrike" dirty="0">
                          <a:effectLst/>
                        </a:rPr>
                        <a:t>萬元至</a:t>
                      </a:r>
                      <a:r>
                        <a:rPr lang="en-US" altLang="zh-TW" sz="1200" u="none" strike="noStrike" dirty="0">
                          <a:effectLst/>
                        </a:rPr>
                        <a:t>5000</a:t>
                      </a:r>
                      <a:r>
                        <a:rPr lang="zh-TW" altLang="en-US" sz="1200" u="none" strike="noStrike" dirty="0">
                          <a:effectLst/>
                        </a:rPr>
                        <a:t>萬元</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42.9%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8</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57.1%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78.4</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558187">
                <a:tc>
                  <a:txBody>
                    <a:bodyPr/>
                    <a:lstStyle/>
                    <a:p>
                      <a:pPr algn="l" fontAlgn="ctr"/>
                      <a:r>
                        <a:rPr lang="zh-TW" altLang="en-US" sz="1200" u="none" strike="noStrike">
                          <a:effectLst/>
                        </a:rPr>
                        <a:t>新臺幣</a:t>
                      </a:r>
                      <a:r>
                        <a:rPr lang="en-US" altLang="zh-TW" sz="1200" u="none" strike="noStrike">
                          <a:effectLst/>
                        </a:rPr>
                        <a:t>1000</a:t>
                      </a:r>
                      <a:r>
                        <a:rPr lang="zh-TW" altLang="en-US" sz="1200" u="none" strike="noStrike">
                          <a:effectLst/>
                        </a:rPr>
                        <a:t>萬元以下</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33.3%</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66.7%</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a:effectLst/>
                        </a:rPr>
                        <a:t>77.8</a:t>
                      </a:r>
                      <a:endParaRPr lang="en-US" altLang="zh-TW" sz="1600" b="1"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r h="558187">
                <a:tc>
                  <a:txBody>
                    <a:bodyPr/>
                    <a:lstStyle/>
                    <a:p>
                      <a:pPr algn="ctr" fontAlgn="ctr"/>
                      <a:r>
                        <a:rPr lang="zh-TW" altLang="en-US" sz="1200" u="none" strike="noStrike">
                          <a:effectLst/>
                        </a:rPr>
                        <a:t>合   計</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36</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14</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38.9%</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22</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61.1%</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400" u="none" strike="noStrike">
                          <a:effectLst/>
                        </a:rPr>
                        <a:t>0.0%</a:t>
                      </a:r>
                      <a:endParaRPr lang="en-US" altLang="zh-TW" sz="14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600" u="none" strike="noStrike" dirty="0">
                          <a:effectLst/>
                        </a:rPr>
                        <a:t>78.3</a:t>
                      </a:r>
                      <a:endParaRPr lang="en-US" altLang="zh-TW" sz="16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貳、工程施工查核  </a:t>
            </a:r>
            <a:r>
              <a:rPr lang="en-US" altLang="zh-TW" dirty="0" smtClean="0">
                <a:latin typeface="標楷體" pitchFamily="65" charset="-120"/>
                <a:ea typeface="標楷體" pitchFamily="65" charset="-120"/>
              </a:rPr>
              <a:t>2/7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352928" cy="5040560"/>
          </a:xfrm>
        </p:spPr>
        <p:txBody>
          <a:bodyPr anchor="t"/>
          <a:lstStyle/>
          <a:p>
            <a:pPr marL="342900" lvl="1" indent="-342900">
              <a:buClr>
                <a:schemeClr val="tx1"/>
              </a:buClr>
              <a:buFont typeface="Wingdings" pitchFamily="2" charset="2"/>
              <a:buChar char="v"/>
            </a:pPr>
            <a:r>
              <a:rPr lang="zh-TW" altLang="en-US" sz="2400" b="1" dirty="0" smtClean="0">
                <a:latin typeface="標楷體" pitchFamily="65" charset="-120"/>
                <a:ea typeface="標楷體" pitchFamily="65" charset="-120"/>
              </a:rPr>
              <a:t>第</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2</a:t>
            </a:r>
            <a:r>
              <a:rPr lang="zh-TW" altLang="en-US" sz="2400" b="1" dirty="0">
                <a:latin typeface="標楷體" pitchFamily="65" charset="-120"/>
                <a:ea typeface="標楷體" pitchFamily="65" charset="-120"/>
              </a:rPr>
              <a:t>季</a:t>
            </a:r>
            <a:r>
              <a:rPr lang="zh-TW" altLang="en-US" sz="2400" b="1" dirty="0" smtClean="0">
                <a:latin typeface="標楷體" pitchFamily="65" charset="-120"/>
                <a:ea typeface="標楷體" pitchFamily="65" charset="-120"/>
              </a:rPr>
              <a:t>工程施工查核情形比較：</a:t>
            </a:r>
            <a:endParaRPr lang="en-US" altLang="zh-TW" sz="1800" b="1" dirty="0" smtClean="0">
              <a:latin typeface="標楷體" pitchFamily="65" charset="-120"/>
              <a:ea typeface="標楷體" pitchFamily="65" charset="-120"/>
            </a:endParaRPr>
          </a:p>
          <a:p>
            <a:pPr lvl="1"/>
            <a:endParaRPr lang="en-US" altLang="zh-TW" sz="1800" b="1" dirty="0" smtClean="0">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第</a:t>
            </a:r>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季較第</a:t>
            </a:r>
            <a:r>
              <a:rPr lang="en-US" altLang="zh-TW" sz="1800" b="1" dirty="0" smtClean="0">
                <a:latin typeface="標楷體" pitchFamily="65" charset="-120"/>
                <a:ea typeface="標楷體" pitchFamily="65" charset="-120"/>
              </a:rPr>
              <a:t>1</a:t>
            </a:r>
            <a:r>
              <a:rPr lang="zh-TW" altLang="en-US" sz="1800" b="1" dirty="0" smtClean="0">
                <a:latin typeface="標楷體" pitchFamily="65" charset="-120"/>
                <a:ea typeface="標楷體" pitchFamily="65" charset="-120"/>
              </a:rPr>
              <a:t>季擴大量能，增加查核</a:t>
            </a:r>
            <a:r>
              <a:rPr lang="en-US" altLang="zh-TW" sz="1800" b="1" dirty="0" smtClean="0">
                <a:latin typeface="標楷體" pitchFamily="65" charset="-120"/>
                <a:ea typeface="標楷體" pitchFamily="65" charset="-120"/>
              </a:rPr>
              <a:t>12</a:t>
            </a:r>
            <a:r>
              <a:rPr lang="zh-TW" altLang="en-US" sz="1800" b="1" dirty="0" smtClean="0">
                <a:latin typeface="標楷體" pitchFamily="65" charset="-120"/>
                <a:ea typeface="標楷體" pitchFamily="65" charset="-120"/>
              </a:rPr>
              <a:t>件，且無丙等案件。</a:t>
            </a:r>
            <a:endParaRPr lang="en-US" altLang="zh-TW" sz="1800" b="1" dirty="0" smtClean="0">
              <a:latin typeface="標楷體" pitchFamily="65" charset="-120"/>
              <a:ea typeface="標楷體" pitchFamily="65" charset="-120"/>
            </a:endParaRPr>
          </a:p>
          <a:p>
            <a:pPr lvl="1"/>
            <a:endParaRPr lang="en-US" altLang="zh-TW" sz="18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5" name="投影片編號版面配置區 4"/>
          <p:cNvSpPr>
            <a:spLocks noGrp="1"/>
          </p:cNvSpPr>
          <p:nvPr>
            <p:ph type="sldNum" sz="quarter" idx="11"/>
          </p:nvPr>
        </p:nvSpPr>
        <p:spPr/>
        <p:txBody>
          <a:bodyPr/>
          <a:lstStyle/>
          <a:p>
            <a:fld id="{E7B12B5A-12EF-4BC0-96FC-60E9D66AEFFB}" type="slidenum">
              <a:rPr lang="en-US" altLang="zh-TW" smtClean="0"/>
              <a:pPr/>
              <a:t>15</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309406449"/>
              </p:ext>
            </p:extLst>
          </p:nvPr>
        </p:nvGraphicFramePr>
        <p:xfrm>
          <a:off x="827583" y="2500877"/>
          <a:ext cx="5832647" cy="2552108"/>
        </p:xfrm>
        <a:graphic>
          <a:graphicData uri="http://schemas.openxmlformats.org/drawingml/2006/table">
            <a:tbl>
              <a:tblPr>
                <a:tableStyleId>{5C22544A-7EE6-4342-B048-85BDC9FD1C3A}</a:tableStyleId>
              </a:tblPr>
              <a:tblGrid>
                <a:gridCol w="810994"/>
                <a:gridCol w="840405"/>
                <a:gridCol w="745579"/>
                <a:gridCol w="639195"/>
                <a:gridCol w="559295"/>
                <a:gridCol w="559295"/>
                <a:gridCol w="559295"/>
                <a:gridCol w="558147"/>
                <a:gridCol w="560442"/>
              </a:tblGrid>
              <a:tr h="471775">
                <a:tc rowSpan="2">
                  <a:txBody>
                    <a:bodyPr/>
                    <a:lstStyle/>
                    <a:p>
                      <a:pPr algn="ctr" fontAlgn="ctr"/>
                      <a:r>
                        <a:rPr lang="zh-TW" altLang="en-US" sz="1200" u="none" strike="noStrike" dirty="0">
                          <a:effectLst/>
                        </a:rPr>
                        <a:t>季別</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rowSpan="2">
                  <a:txBody>
                    <a:bodyPr/>
                    <a:lstStyle/>
                    <a:p>
                      <a:pPr algn="ctr" fontAlgn="ctr"/>
                      <a:r>
                        <a:rPr lang="zh-TW" altLang="en-US" sz="1200" u="none" strike="noStrike" dirty="0">
                          <a:effectLst/>
                        </a:rPr>
                        <a:t>查核件數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rowSpan="2">
                  <a:txBody>
                    <a:bodyPr/>
                    <a:lstStyle/>
                    <a:p>
                      <a:pPr algn="ctr" fontAlgn="ctr"/>
                      <a:r>
                        <a:rPr lang="zh-TW" altLang="en-US" sz="1200" u="none" strike="noStrike" dirty="0">
                          <a:effectLst/>
                        </a:rPr>
                        <a:t>平均</a:t>
                      </a:r>
                      <a:r>
                        <a:rPr lang="zh-TW" altLang="en-US" sz="1200" u="none" strike="noStrike" dirty="0" smtClean="0">
                          <a:effectLst/>
                        </a:rPr>
                        <a:t>查核</a:t>
                      </a:r>
                      <a:endParaRPr lang="en-US" altLang="zh-TW" sz="1200" u="none" strike="noStrike" dirty="0" smtClean="0">
                        <a:effectLst/>
                      </a:endParaRPr>
                    </a:p>
                    <a:p>
                      <a:pPr algn="ctr" fontAlgn="ctr"/>
                      <a:r>
                        <a:rPr lang="zh-TW" altLang="en-US" sz="1200" u="none" strike="noStrike" dirty="0" smtClean="0">
                          <a:effectLst/>
                        </a:rPr>
                        <a:t>分數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gridSpan="2">
                  <a:txBody>
                    <a:bodyPr/>
                    <a:lstStyle/>
                    <a:p>
                      <a:pPr algn="ctr" fontAlgn="ctr"/>
                      <a:r>
                        <a:rPr lang="zh-TW" altLang="en-US" sz="1200" u="none" strike="noStrike" dirty="0">
                          <a:effectLst/>
                        </a:rPr>
                        <a:t>甲等</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gridSpan="2">
                  <a:txBody>
                    <a:bodyPr/>
                    <a:lstStyle/>
                    <a:p>
                      <a:pPr algn="ctr" fontAlgn="ctr"/>
                      <a:r>
                        <a:rPr lang="zh-TW" altLang="en-US" sz="1200" u="none" strike="noStrike" dirty="0">
                          <a:effectLst/>
                        </a:rPr>
                        <a:t>乙等</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gridSpan="2">
                  <a:txBody>
                    <a:bodyPr/>
                    <a:lstStyle/>
                    <a:p>
                      <a:pPr algn="ctr" fontAlgn="ctr"/>
                      <a:r>
                        <a:rPr lang="zh-TW" altLang="en-US" sz="1200" u="none" strike="noStrike" dirty="0">
                          <a:effectLst/>
                        </a:rPr>
                        <a:t>丙等</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r>
              <a:tr h="536337">
                <a:tc vMerge="1">
                  <a:txBody>
                    <a:bodyPr/>
                    <a:lstStyle/>
                    <a:p>
                      <a:endParaRPr lang="zh-TW" altLang="en-US"/>
                    </a:p>
                  </a:txBody>
                  <a:tcPr/>
                </a:tc>
                <a:tc vMerge="1">
                  <a:txBody>
                    <a:bodyPr/>
                    <a:lstStyle/>
                    <a:p>
                      <a:endParaRPr lang="zh-TW" altLang="en-US" dirty="0"/>
                    </a:p>
                  </a:txBody>
                  <a:tcPr/>
                </a:tc>
                <a:tc vMerge="1">
                  <a:txBody>
                    <a:bodyPr/>
                    <a:lstStyle/>
                    <a:p>
                      <a:endParaRPr lang="zh-TW" altLang="en-US" dirty="0"/>
                    </a:p>
                  </a:txBody>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a:txBody>
                    <a:bodyPr/>
                    <a:lstStyle/>
                    <a:p>
                      <a:pPr algn="ctr" fontAlgn="ctr"/>
                      <a:r>
                        <a:rPr lang="zh-TW" altLang="en-US" sz="1200" u="none" strike="noStrike" dirty="0">
                          <a:effectLst/>
                        </a:rPr>
                        <a:t>比率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a:txBody>
                    <a:bodyPr/>
                    <a:lstStyle/>
                    <a:p>
                      <a:pPr algn="ctr" fontAlgn="ctr"/>
                      <a:r>
                        <a:rPr lang="zh-TW" altLang="en-US" sz="1200" u="none" strike="noStrike" dirty="0">
                          <a:effectLst/>
                        </a:rPr>
                        <a:t>比率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c>
                  <a:txBody>
                    <a:bodyPr/>
                    <a:lstStyle/>
                    <a:p>
                      <a:pPr algn="ctr" fontAlgn="ctr"/>
                      <a:r>
                        <a:rPr lang="zh-TW" altLang="en-US" sz="1200" u="none" strike="noStrike" dirty="0">
                          <a:effectLst/>
                        </a:rPr>
                        <a:t>比率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1">
                        <a:lumMod val="40000"/>
                        <a:lumOff val="60000"/>
                      </a:schemeClr>
                    </a:solidFill>
                  </a:tcPr>
                </a:tc>
              </a:tr>
              <a:tr h="771998">
                <a:tc>
                  <a:txBody>
                    <a:bodyPr/>
                    <a:lstStyle/>
                    <a:p>
                      <a:pPr algn="ctr" fontAlgn="ctr"/>
                      <a:r>
                        <a:rPr lang="zh-TW" altLang="en-US" sz="1200" u="none" strike="noStrike" dirty="0">
                          <a:effectLst/>
                        </a:rPr>
                        <a:t>第</a:t>
                      </a:r>
                      <a:r>
                        <a:rPr lang="en-US" altLang="zh-TW" sz="1200" u="none" strike="noStrike" dirty="0">
                          <a:effectLst/>
                        </a:rPr>
                        <a:t>1</a:t>
                      </a:r>
                      <a:r>
                        <a:rPr lang="zh-TW" altLang="en-US" sz="1200" u="none" strike="noStrike" dirty="0">
                          <a:effectLst/>
                        </a:rPr>
                        <a:t>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24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78.7</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45.8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50</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4.2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771998">
                <a:tc>
                  <a:txBody>
                    <a:bodyPr/>
                    <a:lstStyle/>
                    <a:p>
                      <a:pPr algn="ctr" fontAlgn="ctr"/>
                      <a:r>
                        <a:rPr lang="zh-TW" altLang="en-US" sz="1200" u="none" strike="noStrike" dirty="0">
                          <a:effectLst/>
                        </a:rPr>
                        <a:t>第</a:t>
                      </a:r>
                      <a:r>
                        <a:rPr lang="en-US" altLang="zh-TW" sz="1200" u="none" strike="noStrike" dirty="0">
                          <a:effectLst/>
                        </a:rPr>
                        <a:t>2</a:t>
                      </a:r>
                      <a:r>
                        <a:rPr lang="zh-TW" altLang="en-US" sz="1200" u="none" strike="noStrike" dirty="0">
                          <a:effectLst/>
                        </a:rPr>
                        <a:t>季</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36</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78.3</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14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38.9</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22</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61.1</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c>
                  <a:txBody>
                    <a:bodyPr/>
                    <a:lstStyle/>
                    <a:p>
                      <a:pPr algn="ctr" fontAlgn="ctr"/>
                      <a:r>
                        <a:rPr lang="en-US" altLang="zh-TW" sz="1200" u="none" strike="noStrike" dirty="0">
                          <a:effectLst/>
                        </a:rPr>
                        <a:t>0</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solidFill>
                      <a:schemeClr val="accent2">
                        <a:lumMod val="40000"/>
                        <a:lumOff val="60000"/>
                      </a:schemeClr>
                    </a:solidFill>
                  </a:tcPr>
                </a:tc>
              </a:tr>
            </a:tbl>
          </a:graphicData>
        </a:graphic>
      </p:graphicFrame>
      <p:sp>
        <p:nvSpPr>
          <p:cNvPr id="3" name="雲朵形圖說文字 2"/>
          <p:cNvSpPr/>
          <p:nvPr/>
        </p:nvSpPr>
        <p:spPr bwMode="auto">
          <a:xfrm>
            <a:off x="6660231" y="3212976"/>
            <a:ext cx="2376266" cy="1440160"/>
          </a:xfrm>
          <a:prstGeom prst="cloudCallout">
            <a:avLst>
              <a:gd name="adj1" fmla="val -46640"/>
              <a:gd name="adj2" fmla="val 51706"/>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w="28575">
                <a:solidFill>
                  <a:schemeClr val="tx1"/>
                </a:solidFill>
              </a:ln>
              <a:solidFill>
                <a:schemeClr val="tx1"/>
              </a:solidFill>
              <a:effectLst/>
              <a:latin typeface="Arial" charset="0"/>
            </a:endParaRPr>
          </a:p>
        </p:txBody>
      </p:sp>
      <p:sp>
        <p:nvSpPr>
          <p:cNvPr id="7" name="文字方塊 6"/>
          <p:cNvSpPr txBox="1"/>
          <p:nvPr/>
        </p:nvSpPr>
        <p:spPr>
          <a:xfrm>
            <a:off x="6948263" y="3748390"/>
            <a:ext cx="1944216" cy="369332"/>
          </a:xfrm>
          <a:prstGeom prst="rect">
            <a:avLst/>
          </a:prstGeom>
          <a:noFill/>
        </p:spPr>
        <p:txBody>
          <a:bodyPr wrap="square" rtlCol="0">
            <a:spAutoFit/>
          </a:bodyPr>
          <a:lstStyle/>
          <a:p>
            <a:pPr algn="l"/>
            <a:r>
              <a:rPr lang="zh-TW" altLang="en-US" dirty="0" smtClean="0"/>
              <a:t>第</a:t>
            </a:r>
            <a:r>
              <a:rPr lang="en-US" altLang="zh-TW" dirty="0" smtClean="0"/>
              <a:t>2</a:t>
            </a:r>
            <a:r>
              <a:rPr lang="zh-TW" altLang="en-US" dirty="0" smtClean="0"/>
              <a:t>季無丙等案件</a:t>
            </a:r>
            <a:endParaRPr lang="zh-TW" altLang="en-US" dirty="0"/>
          </a:p>
        </p:txBody>
      </p:sp>
      <p:sp>
        <p:nvSpPr>
          <p:cNvPr id="8" name="文字方塊 7"/>
          <p:cNvSpPr txBox="1"/>
          <p:nvPr/>
        </p:nvSpPr>
        <p:spPr>
          <a:xfrm>
            <a:off x="748742" y="5497014"/>
            <a:ext cx="6703578" cy="584775"/>
          </a:xfrm>
          <a:prstGeom prst="rect">
            <a:avLst/>
          </a:prstGeom>
          <a:noFill/>
        </p:spPr>
        <p:txBody>
          <a:bodyPr wrap="square" rtlCol="0">
            <a:spAutoFit/>
          </a:bodyPr>
          <a:lstStyle/>
          <a:p>
            <a:pPr algn="l"/>
            <a:r>
              <a:rPr lang="zh-TW" altLang="en-US" sz="1600" dirty="0" smtClean="0">
                <a:latin typeface="標楷體" panose="03000509000000000000" pitchFamily="65" charset="-120"/>
                <a:ea typeface="標楷體" panose="03000509000000000000" pitchFamily="65" charset="-120"/>
              </a:rPr>
              <a:t>備註：第</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季丙等案件為豐原區公所主辦「臺中市豐原區北陽里活動中心二、三樓增建及設施設備加強計畫」（</a:t>
            </a:r>
            <a:r>
              <a:rPr lang="en-US" altLang="zh-TW" sz="1600" dirty="0" smtClean="0">
                <a:latin typeface="標楷體" panose="03000509000000000000" pitchFamily="65" charset="-120"/>
                <a:ea typeface="標楷體" panose="03000509000000000000" pitchFamily="65" charset="-120"/>
              </a:rPr>
              <a:t>68</a:t>
            </a:r>
            <a:r>
              <a:rPr lang="zh-TW" altLang="en-US" sz="1600" dirty="0" smtClean="0">
                <a:latin typeface="標楷體" panose="03000509000000000000" pitchFamily="65" charset="-120"/>
                <a:ea typeface="標楷體" panose="03000509000000000000" pitchFamily="65" charset="-120"/>
              </a:rPr>
              <a:t>分）</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13899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貳、工程施工查核  </a:t>
            </a:r>
            <a:r>
              <a:rPr lang="en-US" altLang="zh-TW" dirty="0" smtClean="0">
                <a:latin typeface="標楷體" pitchFamily="65" charset="-120"/>
                <a:ea typeface="標楷體" pitchFamily="65" charset="-120"/>
              </a:rPr>
              <a:t>3/7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467544" y="1052736"/>
            <a:ext cx="8208912" cy="4824536"/>
          </a:xfrm>
        </p:spPr>
        <p:txBody>
          <a:bodyPr anchor="t"/>
          <a:lstStyle/>
          <a:p>
            <a:r>
              <a:rPr lang="en-US" altLang="zh-TW" sz="2400" dirty="0" smtClean="0">
                <a:solidFill>
                  <a:srgbClr val="000000"/>
                </a:solidFill>
                <a:latin typeface="標楷體" pitchFamily="65" charset="-120"/>
                <a:ea typeface="標楷體" pitchFamily="65" charset="-120"/>
              </a:rPr>
              <a:t>85</a:t>
            </a:r>
            <a:r>
              <a:rPr lang="zh-TW" altLang="en-US" sz="2400" dirty="0" smtClean="0">
                <a:latin typeface="標楷體" pitchFamily="65" charset="-120"/>
                <a:ea typeface="標楷體" pitchFamily="65" charset="-120"/>
              </a:rPr>
              <a:t>分以上執行機關及標案名稱：</a:t>
            </a:r>
            <a:endParaRPr lang="en-US" altLang="zh-TW" sz="2400" dirty="0" smtClean="0">
              <a:solidFill>
                <a:srgbClr val="000000"/>
              </a:solidFill>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r>
              <a:rPr lang="zh-TW" altLang="en-US" sz="2000" b="1" dirty="0" smtClean="0">
                <a:latin typeface="標楷體" pitchFamily="65" charset="-120"/>
                <a:ea typeface="標楷體" pitchFamily="65" charset="-120"/>
              </a:rPr>
              <a:t>查核成績</a:t>
            </a:r>
            <a:r>
              <a:rPr lang="en-US" altLang="zh-TW" sz="2000" b="1" dirty="0" smtClean="0">
                <a:latin typeface="標楷體" pitchFamily="65" charset="-120"/>
                <a:ea typeface="標楷體" pitchFamily="65" charset="-120"/>
              </a:rPr>
              <a:t>85</a:t>
            </a:r>
            <a:r>
              <a:rPr lang="zh-TW" altLang="en-US" sz="2000" b="1" dirty="0" smtClean="0">
                <a:latin typeface="標楷體" pitchFamily="65" charset="-120"/>
                <a:ea typeface="標楷體" pitchFamily="65" charset="-120"/>
              </a:rPr>
              <a:t>分以上計</a:t>
            </a: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件，為建設局主辦「松竹五路跨越旱溪橋梁新建工程」（</a:t>
            </a:r>
            <a:r>
              <a:rPr lang="en-US" altLang="zh-TW" sz="2000" b="1" dirty="0" smtClean="0">
                <a:latin typeface="標楷體" pitchFamily="65" charset="-120"/>
                <a:ea typeface="標楷體" pitchFamily="65" charset="-120"/>
              </a:rPr>
              <a:t>86</a:t>
            </a:r>
            <a:r>
              <a:rPr lang="zh-TW" altLang="en-US" sz="2000" b="1" dirty="0" smtClean="0">
                <a:latin typeface="標楷體" pitchFamily="65" charset="-120"/>
                <a:ea typeface="標楷體" pitchFamily="65" charset="-120"/>
              </a:rPr>
              <a:t>分）。</a:t>
            </a:r>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16</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518830711"/>
              </p:ext>
            </p:extLst>
          </p:nvPr>
        </p:nvGraphicFramePr>
        <p:xfrm>
          <a:off x="571500" y="3154680"/>
          <a:ext cx="8176963" cy="1354440"/>
        </p:xfrm>
        <a:graphic>
          <a:graphicData uri="http://schemas.openxmlformats.org/drawingml/2006/table">
            <a:tbl>
              <a:tblPr>
                <a:tableStyleId>{35758FB7-9AC5-4552-8A53-C91805E547FA}</a:tableStyleId>
              </a:tblPr>
              <a:tblGrid>
                <a:gridCol w="330783"/>
                <a:gridCol w="767417"/>
                <a:gridCol w="740955"/>
                <a:gridCol w="939425"/>
                <a:gridCol w="860036"/>
                <a:gridCol w="904357"/>
                <a:gridCol w="375103"/>
                <a:gridCol w="731703"/>
                <a:gridCol w="886499"/>
                <a:gridCol w="860036"/>
                <a:gridCol w="780649"/>
              </a:tblGrid>
              <a:tr h="451480">
                <a:tc>
                  <a:txBody>
                    <a:bodyPr/>
                    <a:lstStyle/>
                    <a:p>
                      <a:pPr algn="ctr" fontAlgn="ctr"/>
                      <a:r>
                        <a:rPr lang="zh-TW" altLang="en-US" sz="1200" u="none" strike="noStrike">
                          <a:effectLst/>
                        </a:rPr>
                        <a:t>項次</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標案名稱</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工程主辦</a:t>
                      </a:r>
                      <a:br>
                        <a:rPr lang="zh-TW" altLang="en-US" sz="1200" u="none" strike="noStrike">
                          <a:effectLst/>
                        </a:rPr>
                      </a:br>
                      <a:r>
                        <a:rPr lang="zh-TW" altLang="en-US" sz="1200" u="none" strike="noStrike">
                          <a:effectLst/>
                        </a:rPr>
                        <a:t>機關</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發包預算</a:t>
                      </a:r>
                      <a:br>
                        <a:rPr lang="zh-TW" altLang="en-US" sz="1200" u="none" strike="noStrike">
                          <a:effectLst/>
                        </a:rPr>
                      </a:br>
                      <a:r>
                        <a:rPr lang="en-US" altLang="zh-TW" sz="1200" u="none" strike="noStrike">
                          <a:effectLst/>
                        </a:rPr>
                        <a:t>(</a:t>
                      </a:r>
                      <a:r>
                        <a:rPr lang="zh-TW" altLang="en-US" sz="1200" u="none" strike="noStrike">
                          <a:effectLst/>
                        </a:rPr>
                        <a:t>千元</a:t>
                      </a:r>
                      <a:r>
                        <a:rPr lang="en-US" altLang="zh-TW" sz="1200" u="none" strike="noStrike">
                          <a:effectLst/>
                        </a:rPr>
                        <a:t>)</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契約金額</a:t>
                      </a:r>
                      <a:br>
                        <a:rPr lang="zh-TW" altLang="en-US" sz="1200" u="none" strike="noStrike">
                          <a:effectLst/>
                        </a:rPr>
                      </a:br>
                      <a:r>
                        <a:rPr lang="en-US" altLang="zh-TW" sz="1200" u="none" strike="noStrike">
                          <a:effectLst/>
                        </a:rPr>
                        <a:t>(</a:t>
                      </a:r>
                      <a:r>
                        <a:rPr lang="zh-TW" altLang="en-US" sz="1200" u="none" strike="noStrike">
                          <a:effectLst/>
                        </a:rPr>
                        <a:t>千元</a:t>
                      </a:r>
                      <a:r>
                        <a:rPr lang="en-US" altLang="zh-TW" sz="1200" u="none" strike="noStrike">
                          <a:effectLst/>
                        </a:rPr>
                        <a:t>)</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查核日期</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查核成績</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查核時工程進度</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設計單位</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監造單位</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zh-TW" altLang="en-US" sz="1200" u="none" strike="noStrike">
                          <a:effectLst/>
                        </a:rPr>
                        <a:t>承包商</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r h="902960">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松竹五路跨越旱溪橋梁新建工程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臺中市政府建設局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223,739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186,000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en-US" altLang="zh-TW" sz="1200" u="none" strike="noStrike">
                          <a:effectLst/>
                        </a:rPr>
                        <a:t>104.05.26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200" u="none" strike="noStrike">
                          <a:effectLst/>
                        </a:rPr>
                        <a:t>86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200" u="none" strike="noStrike">
                          <a:effectLst/>
                        </a:rPr>
                        <a:t>72.03%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劦盛工程顧問有限公司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劦盛工程顧問有限公司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dirty="0">
                          <a:effectLst/>
                        </a:rPr>
                        <a:t>瑞助營造股份有限公司  </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貳、工程施工查核  </a:t>
            </a:r>
            <a:r>
              <a:rPr lang="en-US" altLang="zh-TW" dirty="0" smtClean="0">
                <a:latin typeface="標楷體" pitchFamily="65" charset="-120"/>
                <a:ea typeface="標楷體" pitchFamily="65" charset="-120"/>
              </a:rPr>
              <a:t>4/7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539552" y="908720"/>
            <a:ext cx="8352928" cy="5472608"/>
          </a:xfrm>
        </p:spPr>
        <p:txBody>
          <a:bodyPr anchor="t"/>
          <a:lstStyle/>
          <a:p>
            <a:r>
              <a:rPr lang="en-US" altLang="zh-TW" sz="2400" dirty="0" smtClean="0">
                <a:solidFill>
                  <a:srgbClr val="000000"/>
                </a:solidFill>
                <a:latin typeface="標楷體" pitchFamily="65" charset="-120"/>
                <a:ea typeface="標楷體" pitchFamily="65" charset="-120"/>
              </a:rPr>
              <a:t>75</a:t>
            </a:r>
            <a:r>
              <a:rPr lang="zh-TW" altLang="en-US" sz="2400" dirty="0" smtClean="0">
                <a:latin typeface="標楷體" pitchFamily="65" charset="-120"/>
                <a:ea typeface="標楷體" pitchFamily="65" charset="-120"/>
              </a:rPr>
              <a:t>分以下執行機關及標案名稱：</a:t>
            </a:r>
            <a:endParaRPr lang="en-US" altLang="zh-TW" sz="2400" dirty="0" smtClean="0">
              <a:solidFill>
                <a:srgbClr val="000000"/>
              </a:solidFill>
              <a:latin typeface="標楷體" pitchFamily="65" charset="-120"/>
              <a:ea typeface="標楷體" pitchFamily="65" charset="-120"/>
            </a:endParaRPr>
          </a:p>
          <a:p>
            <a:pPr lvl="1"/>
            <a:r>
              <a:rPr lang="zh-TW" altLang="en-US" sz="2000" b="1" dirty="0" smtClean="0">
                <a:latin typeface="標楷體" pitchFamily="65" charset="-120"/>
                <a:ea typeface="標楷體" pitchFamily="65" charset="-120"/>
              </a:rPr>
              <a:t>查核成績</a:t>
            </a:r>
            <a:r>
              <a:rPr lang="en-US" altLang="zh-TW" sz="2000" b="1" dirty="0" smtClean="0">
                <a:latin typeface="標楷體" pitchFamily="65" charset="-120"/>
                <a:ea typeface="標楷體" pitchFamily="65" charset="-120"/>
              </a:rPr>
              <a:t>75</a:t>
            </a:r>
            <a:r>
              <a:rPr lang="zh-TW" altLang="en-US" sz="2000" b="1" dirty="0" smtClean="0">
                <a:latin typeface="標楷體" pitchFamily="65" charset="-120"/>
                <a:ea typeface="標楷體" pitchFamily="65" charset="-120"/>
              </a:rPr>
              <a:t>分以下計</a:t>
            </a:r>
            <a:r>
              <a:rPr lang="en-US" altLang="zh-TW" sz="2000" b="1" dirty="0" smtClean="0">
                <a:latin typeface="標楷體" pitchFamily="65" charset="-120"/>
                <a:ea typeface="標楷體" pitchFamily="65" charset="-120"/>
              </a:rPr>
              <a:t>3</a:t>
            </a:r>
            <a:r>
              <a:rPr lang="zh-TW" altLang="en-US" sz="2000" b="1" dirty="0" smtClean="0">
                <a:latin typeface="標楷體" pitchFamily="65" charset="-120"/>
                <a:ea typeface="標楷體" pitchFamily="65" charset="-120"/>
              </a:rPr>
              <a:t>件，分別為清水區公所主辦「清水區第二公墓第二納骨興建工程」（</a:t>
            </a:r>
            <a:r>
              <a:rPr lang="en-US" altLang="zh-TW" sz="2000" b="1" dirty="0" smtClean="0">
                <a:latin typeface="標楷體" pitchFamily="65" charset="-120"/>
                <a:ea typeface="標楷體" pitchFamily="65" charset="-120"/>
              </a:rPr>
              <a:t>73</a:t>
            </a:r>
            <a:r>
              <a:rPr lang="zh-TW" altLang="en-US" sz="2000" b="1" dirty="0" smtClean="0">
                <a:latin typeface="標楷體" pitchFamily="65" charset="-120"/>
                <a:ea typeface="標楷體" pitchFamily="65" charset="-120"/>
              </a:rPr>
              <a:t>分）、龍井區公所主辦「龍井沙鹿公</a:t>
            </a:r>
            <a:r>
              <a:rPr lang="en-US" altLang="zh-TW" sz="2000" b="1" dirty="0" smtClean="0">
                <a:latin typeface="標楷體" pitchFamily="65" charset="-120"/>
                <a:ea typeface="標楷體" pitchFamily="65" charset="-120"/>
              </a:rPr>
              <a:t>53</a:t>
            </a:r>
            <a:r>
              <a:rPr lang="zh-TW" altLang="en-US" sz="2000" b="1" dirty="0" smtClean="0">
                <a:latin typeface="標楷體" pitchFamily="65" charset="-120"/>
                <a:ea typeface="標楷體" pitchFamily="65" charset="-120"/>
              </a:rPr>
              <a:t>公園開闢暨水土保持工程」（</a:t>
            </a:r>
            <a:r>
              <a:rPr lang="en-US" altLang="zh-TW" sz="2000" b="1" dirty="0" smtClean="0">
                <a:latin typeface="標楷體" pitchFamily="65" charset="-120"/>
                <a:ea typeface="標楷體" pitchFamily="65" charset="-120"/>
              </a:rPr>
              <a:t>73</a:t>
            </a:r>
            <a:r>
              <a:rPr lang="zh-TW" altLang="en-US" sz="2000" b="1" dirty="0" smtClean="0">
                <a:latin typeface="標楷體" pitchFamily="65" charset="-120"/>
                <a:ea typeface="標楷體" pitchFamily="65" charset="-120"/>
              </a:rPr>
              <a:t>分）及建設局主辦「西區博館路橫跨麻園頭溪</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三中橋旁</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人行橋新建工程」（</a:t>
            </a:r>
            <a:r>
              <a:rPr lang="en-US" altLang="zh-TW" sz="2000" b="1" dirty="0" smtClean="0">
                <a:latin typeface="標楷體" pitchFamily="65" charset="-120"/>
                <a:ea typeface="標楷體" pitchFamily="65" charset="-120"/>
              </a:rPr>
              <a:t>74</a:t>
            </a:r>
            <a:r>
              <a:rPr lang="zh-TW" altLang="en-US" sz="2000" b="1" dirty="0" smtClean="0">
                <a:latin typeface="標楷體" pitchFamily="65" charset="-120"/>
                <a:ea typeface="標楷體" pitchFamily="65" charset="-120"/>
              </a:rPr>
              <a:t>分）。</a:t>
            </a:r>
            <a:endParaRPr lang="en-US" altLang="zh-TW" sz="2000" b="1" dirty="0" smtClean="0">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17</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680473343"/>
              </p:ext>
            </p:extLst>
          </p:nvPr>
        </p:nvGraphicFramePr>
        <p:xfrm>
          <a:off x="683568" y="2780928"/>
          <a:ext cx="7772399" cy="3528395"/>
        </p:xfrm>
        <a:graphic>
          <a:graphicData uri="http://schemas.openxmlformats.org/drawingml/2006/table">
            <a:tbl>
              <a:tblPr>
                <a:tableStyleId>{08FB837D-C827-4EFA-A057-4D05807E0F7C}</a:tableStyleId>
              </a:tblPr>
              <a:tblGrid>
                <a:gridCol w="381906"/>
                <a:gridCol w="886022"/>
                <a:gridCol w="855469"/>
                <a:gridCol w="809640"/>
                <a:gridCol w="830471"/>
                <a:gridCol w="978512"/>
                <a:gridCol w="471195"/>
                <a:gridCol w="903242"/>
                <a:gridCol w="827971"/>
                <a:gridCol w="827971"/>
              </a:tblGrid>
              <a:tr h="415106">
                <a:tc>
                  <a:txBody>
                    <a:bodyPr/>
                    <a:lstStyle/>
                    <a:p>
                      <a:pPr algn="ctr" fontAlgn="ctr"/>
                      <a:r>
                        <a:rPr lang="zh-TW" altLang="en-US" sz="1200" u="none" strike="noStrike" dirty="0">
                          <a:effectLst/>
                        </a:rPr>
                        <a:t>項次</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標案名稱</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工程主辦</a:t>
                      </a:r>
                      <a:br>
                        <a:rPr lang="zh-TW" altLang="en-US" sz="1200" u="none" strike="noStrike" dirty="0">
                          <a:effectLst/>
                        </a:rPr>
                      </a:br>
                      <a:r>
                        <a:rPr lang="zh-TW" altLang="en-US" sz="1200" u="none" strike="noStrike" dirty="0">
                          <a:effectLst/>
                        </a:rPr>
                        <a:t>機關</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發包預算</a:t>
                      </a:r>
                      <a:br>
                        <a:rPr lang="zh-TW" altLang="en-US" sz="1200" u="none" strike="noStrike" dirty="0">
                          <a:effectLst/>
                        </a:rPr>
                      </a:br>
                      <a:r>
                        <a:rPr lang="en-US" altLang="zh-TW" sz="1200" u="none" strike="noStrike" dirty="0">
                          <a:effectLst/>
                        </a:rPr>
                        <a:t>(</a:t>
                      </a:r>
                      <a:r>
                        <a:rPr lang="zh-TW" altLang="en-US" sz="1200" u="none" strike="noStrike" dirty="0">
                          <a:effectLst/>
                        </a:rPr>
                        <a:t>千元</a:t>
                      </a:r>
                      <a:r>
                        <a:rPr lang="en-US" altLang="zh-TW" sz="1200" u="none" strike="noStrike" dirty="0">
                          <a:effectLst/>
                        </a:rPr>
                        <a:t>)</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a:effectLst/>
                        </a:rPr>
                        <a:t>契約金額</a:t>
                      </a:r>
                      <a:br>
                        <a:rPr lang="zh-TW" altLang="en-US" sz="1200" u="none" strike="noStrike">
                          <a:effectLst/>
                        </a:rPr>
                      </a:br>
                      <a:r>
                        <a:rPr lang="en-US" altLang="zh-TW" sz="1200" u="none" strike="noStrike">
                          <a:effectLst/>
                        </a:rPr>
                        <a:t>(</a:t>
                      </a:r>
                      <a:r>
                        <a:rPr lang="zh-TW" altLang="en-US" sz="1200" u="none" strike="noStrike">
                          <a:effectLst/>
                        </a:rPr>
                        <a:t>千元</a:t>
                      </a:r>
                      <a:r>
                        <a:rPr lang="en-US" altLang="zh-TW" sz="1200" u="none" strike="noStrike">
                          <a:effectLst/>
                        </a:rPr>
                        <a:t>)</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a:effectLst/>
                        </a:rPr>
                        <a:t>查核日期</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a:effectLst/>
                        </a:rPr>
                        <a:t>查核成績</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設計單位</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監造單位</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c>
                  <a:txBody>
                    <a:bodyPr/>
                    <a:lstStyle/>
                    <a:p>
                      <a:pPr algn="ctr" fontAlgn="ctr"/>
                      <a:r>
                        <a:rPr lang="zh-TW" altLang="en-US" sz="1200" u="none" strike="noStrike" dirty="0">
                          <a:effectLst/>
                        </a:rPr>
                        <a:t>承包商</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2">
                        <a:lumMod val="60000"/>
                        <a:lumOff val="40000"/>
                      </a:schemeClr>
                    </a:solidFill>
                  </a:tcPr>
                </a:tc>
              </a:tr>
              <a:tr h="830210">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dirty="0">
                          <a:effectLst/>
                        </a:rPr>
                        <a:t>清水區第二公墓第二納骨塔興建工程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清水區公所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dirty="0">
                          <a:effectLst/>
                        </a:rPr>
                        <a:t>74,661 </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dirty="0">
                          <a:effectLst/>
                        </a:rPr>
                        <a:t>71,230 </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en-US" altLang="zh-TW" sz="1200" u="none" strike="noStrike" dirty="0">
                          <a:effectLst/>
                        </a:rPr>
                        <a:t>104.05.20</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200" u="none" strike="noStrike">
                          <a:effectLst/>
                        </a:rPr>
                        <a:t>73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林坤翰建築師事務所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林坤翰建築師事務所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凱登營造工程股份有限公司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r h="1037763">
                <a:tc>
                  <a:txBody>
                    <a:bodyPr/>
                    <a:lstStyle/>
                    <a:p>
                      <a:pPr algn="ctr" fontAlgn="ctr"/>
                      <a:r>
                        <a:rPr lang="en-US" altLang="zh-TW" sz="1200" u="none" strike="noStrike">
                          <a:effectLst/>
                        </a:rPr>
                        <a:t>2</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臺中市龍井沙鹿公</a:t>
                      </a:r>
                      <a:r>
                        <a:rPr lang="en-US" altLang="zh-TW" sz="1200" u="none" strike="noStrike">
                          <a:effectLst/>
                        </a:rPr>
                        <a:t>53</a:t>
                      </a:r>
                      <a:r>
                        <a:rPr lang="zh-TW" altLang="en-US" sz="1200" u="none" strike="noStrike">
                          <a:effectLst/>
                        </a:rPr>
                        <a:t>公園開闢暨水土保持工程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龍井區公所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27,069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20,840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en-US" altLang="zh-TW" sz="1200" u="none" strike="noStrike">
                          <a:effectLst/>
                        </a:rPr>
                        <a:t>104.05.29</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200" u="none" strike="noStrike">
                          <a:effectLst/>
                        </a:rPr>
                        <a:t>73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宏信工程技術顧問有限公司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宏信工程技術顧問有限公司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有達營造有限公司 </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r h="1245316">
                <a:tc>
                  <a:txBody>
                    <a:bodyPr/>
                    <a:lstStyle/>
                    <a:p>
                      <a:pPr algn="ctr" fontAlgn="ctr"/>
                      <a:r>
                        <a:rPr lang="en-US" altLang="zh-TW" sz="1200" u="none" strike="noStrike">
                          <a:effectLst/>
                        </a:rPr>
                        <a:t>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西區博館路橫跨麻園頭溪</a:t>
                      </a:r>
                      <a:r>
                        <a:rPr lang="en-US" altLang="zh-TW" sz="1200" u="none" strike="noStrike">
                          <a:effectLst/>
                        </a:rPr>
                        <a:t>(</a:t>
                      </a:r>
                      <a:r>
                        <a:rPr lang="zh-TW" altLang="en-US" sz="1200" u="none" strike="noStrike">
                          <a:effectLst/>
                        </a:rPr>
                        <a:t>三中橋旁</a:t>
                      </a:r>
                      <a:r>
                        <a:rPr lang="en-US" altLang="zh-TW" sz="1200" u="none" strike="noStrike">
                          <a:effectLst/>
                        </a:rPr>
                        <a:t>)</a:t>
                      </a:r>
                      <a:r>
                        <a:rPr lang="zh-TW" altLang="en-US" sz="1200" u="none" strike="noStrike">
                          <a:effectLst/>
                        </a:rPr>
                        <a:t>人行橋新建工程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建設局</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6,843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r" fontAlgn="ctr"/>
                      <a:r>
                        <a:rPr lang="en-US" altLang="zh-TW" sz="1200" u="none" strike="noStrike">
                          <a:effectLst/>
                        </a:rPr>
                        <a:t>5,330 </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en-US" altLang="zh-TW" sz="1200" u="none" strike="noStrike">
                          <a:effectLst/>
                        </a:rPr>
                        <a:t>104.06.24</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ctr" fontAlgn="ctr"/>
                      <a:r>
                        <a:rPr lang="en-US" altLang="zh-TW" sz="1200" u="none" strike="noStrike">
                          <a:effectLst/>
                        </a:rPr>
                        <a:t>74</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德茂工程顧問有限公司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a:effectLst/>
                        </a:rPr>
                        <a:t>德茂工程顧問有限公司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c>
                  <a:txBody>
                    <a:bodyPr/>
                    <a:lstStyle/>
                    <a:p>
                      <a:pPr algn="l" fontAlgn="ctr"/>
                      <a:r>
                        <a:rPr lang="zh-TW" altLang="en-US" sz="1200" u="none" strike="noStrike" dirty="0">
                          <a:effectLst/>
                        </a:rPr>
                        <a:t>麗耀營造有限公司 </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貳、工程施工查核  </a:t>
            </a:r>
            <a:r>
              <a:rPr lang="en-US" altLang="zh-TW" dirty="0" smtClean="0">
                <a:latin typeface="標楷體" pitchFamily="65" charset="-120"/>
                <a:ea typeface="標楷體" pitchFamily="65" charset="-120"/>
              </a:rPr>
              <a:t>5/7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280920" cy="4824536"/>
          </a:xfrm>
        </p:spPr>
        <p:txBody>
          <a:bodyPr anchor="t"/>
          <a:lstStyle/>
          <a:p>
            <a:r>
              <a:rPr lang="zh-TW" altLang="en-US" sz="2400" dirty="0" smtClean="0">
                <a:latin typeface="標楷體" pitchFamily="65" charset="-120"/>
                <a:ea typeface="標楷體" pitchFamily="65" charset="-120"/>
              </a:rPr>
              <a:t>輔導及推薦參加公共工程金質獎之標案：</a:t>
            </a:r>
            <a:endParaRPr lang="en-US" altLang="zh-TW" sz="2400" dirty="0" smtClean="0">
              <a:solidFill>
                <a:srgbClr val="000000"/>
              </a:solidFill>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本年度經輔導參加公共工程金質獎已達推薦門檻之標案計有</a:t>
            </a:r>
            <a:r>
              <a:rPr lang="en-US" altLang="zh-TW" sz="1800" b="1" dirty="0">
                <a:latin typeface="標楷體" pitchFamily="65" charset="-120"/>
                <a:ea typeface="標楷體" pitchFamily="65" charset="-120"/>
              </a:rPr>
              <a:t>3</a:t>
            </a:r>
            <a:r>
              <a:rPr lang="zh-TW" altLang="en-US" sz="1800" b="1" dirty="0" smtClean="0">
                <a:latin typeface="標楷體" pitchFamily="65" charset="-120"/>
                <a:ea typeface="標楷體" pitchFamily="65" charset="-120"/>
              </a:rPr>
              <a:t>件，分別為建設局主辦「臺中大都會歌劇院新建工程</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第二期主體工程」、「松竹五路跨越旱溪橋梁新建工程」及文化資產處主辦「市定古蹟瑞成堂修復暨再利用工程」。</a:t>
            </a:r>
            <a:endParaRPr lang="en-US" altLang="zh-TW" sz="1800" b="1" dirty="0" smtClean="0">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18</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592310621"/>
              </p:ext>
            </p:extLst>
          </p:nvPr>
        </p:nvGraphicFramePr>
        <p:xfrm>
          <a:off x="677281" y="2924944"/>
          <a:ext cx="7927166" cy="2713856"/>
        </p:xfrm>
        <a:graphic>
          <a:graphicData uri="http://schemas.openxmlformats.org/drawingml/2006/table">
            <a:tbl>
              <a:tblPr>
                <a:tableStyleId>{35758FB7-9AC5-4552-8A53-C91805E547FA}</a:tableStyleId>
              </a:tblPr>
              <a:tblGrid>
                <a:gridCol w="366327"/>
                <a:gridCol w="1800200"/>
                <a:gridCol w="936104"/>
                <a:gridCol w="936104"/>
                <a:gridCol w="2374701"/>
                <a:gridCol w="1513730"/>
              </a:tblGrid>
              <a:tr h="348981">
                <a:tc>
                  <a:txBody>
                    <a:bodyPr/>
                    <a:lstStyle/>
                    <a:p>
                      <a:pPr algn="ctr" fontAlgn="ctr"/>
                      <a:r>
                        <a:rPr lang="zh-TW" sz="1100" u="none" strike="noStrike" dirty="0">
                          <a:effectLst/>
                          <a:latin typeface="細明體" panose="02020509000000000000" pitchFamily="49" charset="-120"/>
                          <a:ea typeface="細明體" panose="02020509000000000000" pitchFamily="49" charset="-120"/>
                        </a:rPr>
                        <a:t>項次</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c>
                  <a:txBody>
                    <a:bodyPr/>
                    <a:lstStyle/>
                    <a:p>
                      <a:pPr algn="ctr" fontAlgn="ctr"/>
                      <a:r>
                        <a:rPr lang="zh-TW" sz="1100" u="none" strike="noStrike">
                          <a:effectLst/>
                          <a:latin typeface="細明體" panose="02020509000000000000" pitchFamily="49" charset="-120"/>
                          <a:ea typeface="細明體" panose="02020509000000000000" pitchFamily="49" charset="-120"/>
                        </a:rPr>
                        <a:t>標案名稱</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c>
                  <a:txBody>
                    <a:bodyPr/>
                    <a:lstStyle/>
                    <a:p>
                      <a:pPr algn="ctr" fontAlgn="ctr"/>
                      <a:r>
                        <a:rPr lang="zh-TW" sz="1100" u="none" strike="noStrike">
                          <a:effectLst/>
                          <a:latin typeface="細明體" panose="02020509000000000000" pitchFamily="49" charset="-120"/>
                          <a:ea typeface="細明體" panose="02020509000000000000" pitchFamily="49" charset="-120"/>
                        </a:rPr>
                        <a:t>主辦機關</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c>
                  <a:txBody>
                    <a:bodyPr/>
                    <a:lstStyle/>
                    <a:p>
                      <a:pPr algn="ctr" fontAlgn="ctr"/>
                      <a:r>
                        <a:rPr lang="zh-TW" sz="1100" u="none" strike="noStrike" dirty="0">
                          <a:effectLst/>
                          <a:latin typeface="細明體" panose="02020509000000000000" pitchFamily="49" charset="-120"/>
                          <a:ea typeface="細明體" panose="02020509000000000000" pitchFamily="49" charset="-120"/>
                        </a:rPr>
                        <a:t>查核日期</a:t>
                      </a:r>
                      <a:r>
                        <a:rPr lang="zh-TW" sz="1100" u="none" strike="noStrike" dirty="0" smtClean="0">
                          <a:effectLst/>
                          <a:latin typeface="細明體" panose="02020509000000000000" pitchFamily="49" charset="-120"/>
                          <a:ea typeface="細明體" panose="02020509000000000000" pitchFamily="49" charset="-120"/>
                        </a:rPr>
                        <a:t>及</a:t>
                      </a:r>
                      <a:endParaRPr lang="en-US" altLang="zh-TW" sz="1100" u="none" strike="noStrike" dirty="0" smtClean="0">
                        <a:effectLst/>
                        <a:latin typeface="細明體" panose="02020509000000000000" pitchFamily="49" charset="-120"/>
                        <a:ea typeface="細明體" panose="02020509000000000000" pitchFamily="49" charset="-120"/>
                      </a:endParaRPr>
                    </a:p>
                    <a:p>
                      <a:pPr algn="ctr" fontAlgn="ctr"/>
                      <a:r>
                        <a:rPr lang="zh-TW" sz="1100" u="none" strike="noStrike" dirty="0" smtClean="0">
                          <a:effectLst/>
                          <a:latin typeface="細明體" panose="02020509000000000000" pitchFamily="49" charset="-120"/>
                          <a:ea typeface="細明體" panose="02020509000000000000" pitchFamily="49" charset="-120"/>
                        </a:rPr>
                        <a:t>最高</a:t>
                      </a:r>
                      <a:r>
                        <a:rPr lang="zh-TW" sz="1100" u="none" strike="noStrike" dirty="0">
                          <a:effectLst/>
                          <a:latin typeface="細明體" panose="02020509000000000000" pitchFamily="49" charset="-120"/>
                          <a:ea typeface="細明體" panose="02020509000000000000" pitchFamily="49" charset="-120"/>
                        </a:rPr>
                        <a:t>成績</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c>
                  <a:txBody>
                    <a:bodyPr/>
                    <a:lstStyle/>
                    <a:p>
                      <a:pPr algn="ctr" fontAlgn="ctr"/>
                      <a:r>
                        <a:rPr lang="zh-TW" altLang="en-US" sz="1100" u="none" strike="noStrike" dirty="0" smtClean="0">
                          <a:effectLst/>
                          <a:latin typeface="細明體" panose="02020509000000000000" pitchFamily="49" charset="-120"/>
                          <a:ea typeface="細明體" panose="02020509000000000000" pitchFamily="49" charset="-120"/>
                        </a:rPr>
                        <a:t>參</a:t>
                      </a:r>
                      <a:r>
                        <a:rPr lang="zh-TW" sz="1100" u="none" strike="noStrike" dirty="0" smtClean="0">
                          <a:effectLst/>
                          <a:latin typeface="細明體" panose="02020509000000000000" pitchFamily="49" charset="-120"/>
                          <a:ea typeface="細明體" panose="02020509000000000000" pitchFamily="49" charset="-120"/>
                        </a:rPr>
                        <a:t>與</a:t>
                      </a:r>
                      <a:r>
                        <a:rPr lang="zh-TW" sz="1100" u="none" strike="noStrike" dirty="0">
                          <a:effectLst/>
                          <a:latin typeface="細明體" panose="02020509000000000000" pitchFamily="49" charset="-120"/>
                          <a:ea typeface="細明體" panose="02020509000000000000" pitchFamily="49" charset="-120"/>
                        </a:rPr>
                        <a:t>獎項</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c>
                  <a:txBody>
                    <a:bodyPr/>
                    <a:lstStyle/>
                    <a:p>
                      <a:pPr algn="ctr" fontAlgn="ctr"/>
                      <a:r>
                        <a:rPr lang="zh-TW" sz="1100" u="none" strike="noStrike" dirty="0">
                          <a:effectLst/>
                          <a:latin typeface="細明體" panose="02020509000000000000" pitchFamily="49" charset="-120"/>
                          <a:ea typeface="細明體" panose="02020509000000000000" pitchFamily="49" charset="-120"/>
                        </a:rPr>
                        <a:t>申請期程及輔導情形</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solidFill>
                      <a:schemeClr val="accent1">
                        <a:lumMod val="60000"/>
                        <a:lumOff val="40000"/>
                      </a:schemeClr>
                    </a:solidFill>
                  </a:tcPr>
                </a:tc>
              </a:tr>
              <a:tr h="700632">
                <a:tc>
                  <a:txBody>
                    <a:bodyPr/>
                    <a:lstStyle/>
                    <a:p>
                      <a:pPr algn="ctr" fontAlgn="ctr"/>
                      <a:r>
                        <a:rPr lang="zh-TW" sz="1100" u="none" strike="noStrike">
                          <a:effectLst/>
                          <a:latin typeface="細明體" panose="02020509000000000000" pitchFamily="49" charset="-120"/>
                          <a:ea typeface="細明體" panose="02020509000000000000" pitchFamily="49" charset="-120"/>
                        </a:rPr>
                        <a:t>1</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a:effectLst/>
                          <a:latin typeface="細明體" panose="02020509000000000000" pitchFamily="49" charset="-120"/>
                          <a:ea typeface="細明體" panose="02020509000000000000" pitchFamily="49" charset="-120"/>
                        </a:rPr>
                        <a:t>臺中大都會歌劇院新建工程-第二期主體工程</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zh-TW" sz="1100" u="none" strike="noStrike">
                          <a:effectLst/>
                          <a:latin typeface="細明體" panose="02020509000000000000" pitchFamily="49" charset="-120"/>
                          <a:ea typeface="細明體" panose="02020509000000000000" pitchFamily="49" charset="-120"/>
                        </a:rPr>
                        <a:t>建設局</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en-US" sz="1100" u="none" strike="noStrike" dirty="0">
                          <a:effectLst/>
                          <a:latin typeface="細明體" panose="02020509000000000000" pitchFamily="49" charset="-120"/>
                          <a:ea typeface="細明體" panose="02020509000000000000" pitchFamily="49" charset="-120"/>
                        </a:rPr>
                        <a:t>104.01.29</a:t>
                      </a:r>
                      <a:br>
                        <a:rPr lang="en-US" sz="1100" u="none" strike="noStrike" dirty="0">
                          <a:effectLst/>
                          <a:latin typeface="細明體" panose="02020509000000000000" pitchFamily="49" charset="-120"/>
                          <a:ea typeface="細明體" panose="02020509000000000000" pitchFamily="49" charset="-120"/>
                        </a:rPr>
                      </a:br>
                      <a:r>
                        <a:rPr lang="en-US" sz="1100" u="none" strike="noStrike" dirty="0">
                          <a:effectLst/>
                          <a:latin typeface="細明體" panose="02020509000000000000" pitchFamily="49" charset="-120"/>
                          <a:ea typeface="細明體" panose="02020509000000000000" pitchFamily="49" charset="-120"/>
                        </a:rPr>
                        <a:t>(86分)</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dirty="0">
                          <a:effectLst/>
                          <a:latin typeface="細明體" panose="02020509000000000000" pitchFamily="49" charset="-120"/>
                          <a:ea typeface="細明體" panose="02020509000000000000" pitchFamily="49" charset="-120"/>
                        </a:rPr>
                        <a:t>建築工程類，工程規模為第一級工程(新臺幣十億元以上)</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rowSpan="3">
                  <a:txBody>
                    <a:bodyPr/>
                    <a:lstStyle/>
                    <a:p>
                      <a:pPr marL="228600" indent="-228600" algn="l" fontAlgn="ctr">
                        <a:buAutoNum type="arabicPeriod"/>
                      </a:pPr>
                      <a:r>
                        <a:rPr lang="zh-TW" sz="1100" u="none" strike="noStrike" dirty="0" smtClean="0">
                          <a:effectLst/>
                          <a:latin typeface="細明體" panose="02020509000000000000" pitchFamily="49" charset="-120"/>
                          <a:ea typeface="細明體" panose="02020509000000000000" pitchFamily="49" charset="-120"/>
                        </a:rPr>
                        <a:t>8月25</a:t>
                      </a:r>
                      <a:r>
                        <a:rPr lang="zh-TW" sz="1100" u="none" strike="noStrike" dirty="0">
                          <a:effectLst/>
                          <a:latin typeface="細明體" panose="02020509000000000000" pitchFamily="49" charset="-120"/>
                          <a:ea typeface="細明體" panose="02020509000000000000" pitchFamily="49" charset="-120"/>
                        </a:rPr>
                        <a:t>日前</a:t>
                      </a:r>
                      <a:r>
                        <a:rPr lang="zh-TW" sz="1100" u="none" strike="noStrike" dirty="0" smtClean="0">
                          <a:effectLst/>
                          <a:latin typeface="細明體" panose="02020509000000000000" pitchFamily="49" charset="-120"/>
                          <a:ea typeface="細明體" panose="02020509000000000000" pitchFamily="49" charset="-120"/>
                        </a:rPr>
                        <a:t>函</a:t>
                      </a:r>
                      <a:r>
                        <a:rPr lang="zh-TW" altLang="en-US" sz="1100" u="none" strike="noStrike" dirty="0" smtClean="0">
                          <a:effectLst/>
                          <a:latin typeface="細明體" panose="02020509000000000000" pitchFamily="49" charset="-120"/>
                          <a:ea typeface="細明體" panose="02020509000000000000" pitchFamily="49" charset="-120"/>
                        </a:rPr>
                        <a:t>送推</a:t>
                      </a:r>
                      <a:r>
                        <a:rPr lang="zh-TW" sz="1100" u="none" strike="noStrike" dirty="0" smtClean="0">
                          <a:effectLst/>
                          <a:latin typeface="細明體" panose="02020509000000000000" pitchFamily="49" charset="-120"/>
                          <a:ea typeface="細明體" panose="02020509000000000000" pitchFamily="49" charset="-120"/>
                        </a:rPr>
                        <a:t>薦</a:t>
                      </a:r>
                      <a:r>
                        <a:rPr lang="zh-TW" sz="1100" u="none" strike="noStrike" dirty="0">
                          <a:effectLst/>
                          <a:latin typeface="細明體" panose="02020509000000000000" pitchFamily="49" charset="-120"/>
                          <a:ea typeface="細明體" panose="02020509000000000000" pitchFamily="49" charset="-120"/>
                        </a:rPr>
                        <a:t>申請書</a:t>
                      </a:r>
                      <a:r>
                        <a:rPr lang="zh-TW" sz="1100" u="none" strike="noStrike" dirty="0" smtClean="0">
                          <a:effectLst/>
                          <a:latin typeface="細明體" panose="02020509000000000000" pitchFamily="49" charset="-120"/>
                          <a:ea typeface="細明體" panose="02020509000000000000" pitchFamily="49" charset="-120"/>
                        </a:rPr>
                        <a:t>。</a:t>
                      </a:r>
                      <a:endParaRPr lang="en-US" altLang="zh-TW" sz="1100" u="none" strike="noStrike" dirty="0" smtClean="0">
                        <a:effectLst/>
                        <a:latin typeface="細明體" panose="02020509000000000000" pitchFamily="49" charset="-120"/>
                        <a:ea typeface="細明體" panose="02020509000000000000" pitchFamily="49" charset="-120"/>
                      </a:endParaRPr>
                    </a:p>
                    <a:p>
                      <a:pPr marL="228600" indent="-228600" algn="l" fontAlgn="ctr">
                        <a:buAutoNum type="arabicPeriod"/>
                      </a:pPr>
                      <a:r>
                        <a:rPr lang="zh-TW" sz="1100" u="none" strike="noStrike" kern="1200" dirty="0" smtClean="0">
                          <a:effectLst/>
                          <a:latin typeface="細明體" panose="02020509000000000000" pitchFamily="49" charset="-120"/>
                          <a:ea typeface="細明體" panose="02020509000000000000" pitchFamily="49" charset="-120"/>
                        </a:rPr>
                        <a:t>9月上旬</a:t>
                      </a:r>
                      <a:r>
                        <a:rPr lang="zh-TW" sz="1100" u="none" strike="noStrike" kern="1200" dirty="0">
                          <a:effectLst/>
                          <a:latin typeface="細明體" panose="02020509000000000000" pitchFamily="49" charset="-120"/>
                          <a:ea typeface="細明體" panose="02020509000000000000" pitchFamily="49" charset="-120"/>
                        </a:rPr>
                        <a:t>排定進行模擬金質獎實地評審作業</a:t>
                      </a:r>
                      <a:r>
                        <a:rPr lang="zh-TW" sz="1100" u="none" strike="noStrike" kern="1200" dirty="0" smtClean="0">
                          <a:effectLst/>
                          <a:latin typeface="細明體" panose="02020509000000000000" pitchFamily="49" charset="-120"/>
                          <a:ea typeface="細明體" panose="02020509000000000000" pitchFamily="49" charset="-120"/>
                        </a:rPr>
                        <a:t>。</a:t>
                      </a:r>
                      <a:endParaRPr lang="en-US" altLang="zh-TW" sz="1100" u="none" strike="noStrike" kern="1200" dirty="0" smtClean="0">
                        <a:effectLst/>
                        <a:latin typeface="細明體" panose="02020509000000000000" pitchFamily="49" charset="-120"/>
                        <a:ea typeface="細明體" panose="02020509000000000000" pitchFamily="49" charset="-120"/>
                      </a:endParaRPr>
                    </a:p>
                    <a:p>
                      <a:pPr marL="228600" indent="-228600" algn="l" fontAlgn="ctr">
                        <a:buAutoNum type="arabicPeriod"/>
                      </a:pPr>
                      <a:r>
                        <a:rPr lang="zh-TW" sz="1100" u="none" strike="noStrike" dirty="0" smtClean="0">
                          <a:effectLst/>
                          <a:latin typeface="細明體" panose="02020509000000000000" pitchFamily="49" charset="-120"/>
                          <a:ea typeface="細明體" panose="02020509000000000000" pitchFamily="49" charset="-120"/>
                        </a:rPr>
                        <a:t>工程</a:t>
                      </a:r>
                      <a:r>
                        <a:rPr lang="zh-TW" sz="1100" u="none" strike="noStrike" dirty="0">
                          <a:effectLst/>
                          <a:latin typeface="細明體" panose="02020509000000000000" pitchFamily="49" charset="-120"/>
                          <a:ea typeface="細明體" panose="02020509000000000000" pitchFamily="49" charset="-120"/>
                        </a:rPr>
                        <a:t>會10月15日前完成實地評審作業</a:t>
                      </a:r>
                      <a:r>
                        <a:rPr lang="zh-TW" sz="1100" u="none" strike="noStrike" dirty="0" smtClean="0">
                          <a:effectLst/>
                          <a:latin typeface="細明體" panose="02020509000000000000" pitchFamily="49" charset="-120"/>
                          <a:ea typeface="細明體" panose="02020509000000000000" pitchFamily="49" charset="-120"/>
                        </a:rPr>
                        <a:t>。</a:t>
                      </a:r>
                      <a:endParaRPr lang="en-US" altLang="zh-TW" sz="1100" u="none" strike="noStrike" dirty="0" smtClean="0">
                        <a:effectLst/>
                        <a:latin typeface="細明體" panose="02020509000000000000" pitchFamily="49" charset="-120"/>
                        <a:ea typeface="細明體" panose="02020509000000000000" pitchFamily="49" charset="-120"/>
                      </a:endParaRPr>
                    </a:p>
                    <a:p>
                      <a:pPr marL="228600" indent="-228600" algn="l" fontAlgn="ctr">
                        <a:buAutoNum type="arabicPeriod"/>
                      </a:pPr>
                      <a:r>
                        <a:rPr lang="zh-TW" sz="1100" u="none" strike="noStrike" dirty="0" smtClean="0">
                          <a:effectLst/>
                          <a:latin typeface="細明體" panose="02020509000000000000" pitchFamily="49" charset="-120"/>
                          <a:ea typeface="細明體" panose="02020509000000000000" pitchFamily="49" charset="-120"/>
                        </a:rPr>
                        <a:t>工程</a:t>
                      </a:r>
                      <a:r>
                        <a:rPr lang="zh-TW" sz="1100" u="none" strike="noStrike" dirty="0">
                          <a:effectLst/>
                          <a:latin typeface="細明體" panose="02020509000000000000" pitchFamily="49" charset="-120"/>
                          <a:ea typeface="細明體" panose="02020509000000000000" pitchFamily="49" charset="-120"/>
                        </a:rPr>
                        <a:t>會10月底前召開評審會議。</a:t>
                      </a:r>
                      <a:br>
                        <a:rPr lang="zh-TW" sz="1100" u="none" strike="noStrike" dirty="0">
                          <a:effectLst/>
                          <a:latin typeface="細明體" panose="02020509000000000000" pitchFamily="49" charset="-120"/>
                          <a:ea typeface="細明體" panose="02020509000000000000" pitchFamily="49" charset="-120"/>
                        </a:rPr>
                      </a:b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r>
              <a:tr h="802852">
                <a:tc>
                  <a:txBody>
                    <a:bodyPr/>
                    <a:lstStyle/>
                    <a:p>
                      <a:pPr algn="ctr" fontAlgn="ctr"/>
                      <a:r>
                        <a:rPr lang="zh-TW" sz="1100" u="none" strike="noStrike">
                          <a:effectLst/>
                          <a:latin typeface="細明體" panose="02020509000000000000" pitchFamily="49" charset="-120"/>
                          <a:ea typeface="細明體" panose="02020509000000000000" pitchFamily="49" charset="-120"/>
                        </a:rPr>
                        <a:t>2</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a:effectLst/>
                          <a:latin typeface="細明體" panose="02020509000000000000" pitchFamily="49" charset="-120"/>
                          <a:ea typeface="細明體" panose="02020509000000000000" pitchFamily="49" charset="-120"/>
                        </a:rPr>
                        <a:t>松竹五路跨越旱溪橋梁新建工程</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zh-TW" sz="1100" u="none" strike="noStrike">
                          <a:effectLst/>
                          <a:latin typeface="細明體" panose="02020509000000000000" pitchFamily="49" charset="-120"/>
                          <a:ea typeface="細明體" panose="02020509000000000000" pitchFamily="49" charset="-120"/>
                        </a:rPr>
                        <a:t>建設局</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en-US" sz="1100" u="none" strike="noStrike">
                          <a:effectLst/>
                          <a:latin typeface="細明體" panose="02020509000000000000" pitchFamily="49" charset="-120"/>
                          <a:ea typeface="細明體" panose="02020509000000000000" pitchFamily="49" charset="-120"/>
                        </a:rPr>
                        <a:t>104.05.26</a:t>
                      </a:r>
                      <a:br>
                        <a:rPr lang="en-US" sz="1100" u="none" strike="noStrike">
                          <a:effectLst/>
                          <a:latin typeface="細明體" panose="02020509000000000000" pitchFamily="49" charset="-120"/>
                          <a:ea typeface="細明體" panose="02020509000000000000" pitchFamily="49" charset="-120"/>
                        </a:rPr>
                      </a:br>
                      <a:r>
                        <a:rPr lang="en-US" sz="1100" u="none" strike="noStrike">
                          <a:effectLst/>
                          <a:latin typeface="細明體" panose="02020509000000000000" pitchFamily="49" charset="-120"/>
                          <a:ea typeface="細明體" panose="02020509000000000000" pitchFamily="49" charset="-120"/>
                        </a:rPr>
                        <a:t>(86分)</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dirty="0">
                          <a:effectLst/>
                          <a:latin typeface="細明體" panose="02020509000000000000" pitchFamily="49" charset="-120"/>
                          <a:ea typeface="細明體" panose="02020509000000000000" pitchFamily="49" charset="-120"/>
                        </a:rPr>
                        <a:t>土木工程類，工程規模</a:t>
                      </a:r>
                      <a:r>
                        <a:rPr lang="zh-TW" sz="1100" u="none" strike="noStrike" dirty="0" smtClean="0">
                          <a:effectLst/>
                          <a:latin typeface="細明體" panose="02020509000000000000" pitchFamily="49" charset="-120"/>
                          <a:ea typeface="細明體" panose="02020509000000000000" pitchFamily="49" charset="-120"/>
                        </a:rPr>
                        <a:t>為第二</a:t>
                      </a:r>
                      <a:r>
                        <a:rPr lang="zh-TW" sz="1100" u="none" strike="noStrike" dirty="0">
                          <a:effectLst/>
                          <a:latin typeface="細明體" panose="02020509000000000000" pitchFamily="49" charset="-120"/>
                          <a:ea typeface="細明體" panose="02020509000000000000" pitchFamily="49" charset="-120"/>
                        </a:rPr>
                        <a:t>級工程(巨額採購以上未達新臺幣十億元)</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vMerge="1">
                  <a:txBody>
                    <a:bodyPr/>
                    <a:lstStyle/>
                    <a:p>
                      <a:endParaRPr lang="zh-TW" altLang="en-US"/>
                    </a:p>
                  </a:txBody>
                  <a:tcPr/>
                </a:tc>
              </a:tr>
              <a:tr h="861391">
                <a:tc>
                  <a:txBody>
                    <a:bodyPr/>
                    <a:lstStyle/>
                    <a:p>
                      <a:pPr algn="ctr" fontAlgn="ctr"/>
                      <a:r>
                        <a:rPr lang="zh-TW" sz="1100" u="none" strike="noStrike">
                          <a:effectLst/>
                          <a:latin typeface="細明體" panose="02020509000000000000" pitchFamily="49" charset="-120"/>
                          <a:ea typeface="細明體" panose="02020509000000000000" pitchFamily="49" charset="-120"/>
                        </a:rPr>
                        <a:t>3</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a:effectLst/>
                          <a:latin typeface="細明體" panose="02020509000000000000" pitchFamily="49" charset="-120"/>
                          <a:ea typeface="細明體" panose="02020509000000000000" pitchFamily="49" charset="-120"/>
                        </a:rPr>
                        <a:t>市定古蹟瑞成堂修復暨再利用工程</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zh-TW" sz="1100" u="none" strike="noStrike" dirty="0">
                          <a:effectLst/>
                          <a:latin typeface="細明體" panose="02020509000000000000" pitchFamily="49" charset="-120"/>
                          <a:ea typeface="細明體" panose="02020509000000000000" pitchFamily="49" charset="-120"/>
                        </a:rPr>
                        <a:t>文化資產處</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ctr" fontAlgn="ctr"/>
                      <a:r>
                        <a:rPr lang="en-US" sz="1100" u="none" strike="noStrike">
                          <a:effectLst/>
                          <a:latin typeface="細明體" panose="02020509000000000000" pitchFamily="49" charset="-120"/>
                          <a:ea typeface="細明體" panose="02020509000000000000" pitchFamily="49" charset="-120"/>
                        </a:rPr>
                        <a:t>104.03.27</a:t>
                      </a:r>
                      <a:br>
                        <a:rPr lang="en-US" sz="1100" u="none" strike="noStrike">
                          <a:effectLst/>
                          <a:latin typeface="細明體" panose="02020509000000000000" pitchFamily="49" charset="-120"/>
                          <a:ea typeface="細明體" panose="02020509000000000000" pitchFamily="49" charset="-120"/>
                        </a:rPr>
                      </a:br>
                      <a:r>
                        <a:rPr lang="en-US" sz="1100" u="none" strike="noStrike">
                          <a:effectLst/>
                          <a:latin typeface="細明體" panose="02020509000000000000" pitchFamily="49" charset="-120"/>
                          <a:ea typeface="細明體" panose="02020509000000000000" pitchFamily="49" charset="-120"/>
                        </a:rPr>
                        <a:t>(85分)</a:t>
                      </a:r>
                      <a:endParaRPr lang="zh-TW" sz="1100" b="0" i="0" u="none" strike="noStrike">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a:txBody>
                    <a:bodyPr/>
                    <a:lstStyle/>
                    <a:p>
                      <a:pPr algn="l" fontAlgn="ctr"/>
                      <a:r>
                        <a:rPr lang="zh-TW" sz="1100" u="none" strike="noStrike" dirty="0">
                          <a:effectLst/>
                          <a:latin typeface="細明體" panose="02020509000000000000" pitchFamily="49" charset="-120"/>
                          <a:ea typeface="細明體" panose="02020509000000000000" pitchFamily="49" charset="-120"/>
                        </a:rPr>
                        <a:t>建築工程類，工程規模</a:t>
                      </a:r>
                      <a:r>
                        <a:rPr lang="zh-TW" sz="1100" u="none" strike="noStrike" dirty="0" smtClean="0">
                          <a:effectLst/>
                          <a:latin typeface="細明體" panose="02020509000000000000" pitchFamily="49" charset="-120"/>
                          <a:ea typeface="細明體" panose="02020509000000000000" pitchFamily="49" charset="-120"/>
                        </a:rPr>
                        <a:t>為第四</a:t>
                      </a:r>
                      <a:r>
                        <a:rPr lang="zh-TW" sz="1100" u="none" strike="noStrike" dirty="0">
                          <a:effectLst/>
                          <a:latin typeface="細明體" panose="02020509000000000000" pitchFamily="49" charset="-120"/>
                          <a:ea typeface="細明體" panose="02020509000000000000" pitchFamily="49" charset="-120"/>
                        </a:rPr>
                        <a:t>級工程(新臺幣一千萬元以上未達查核金額)</a:t>
                      </a:r>
                      <a:endParaRPr lang="zh-TW" sz="1100" b="0" i="0" u="none" strike="noStrike" dirty="0">
                        <a:solidFill>
                          <a:srgbClr val="000000"/>
                        </a:solidFill>
                        <a:effectLst/>
                        <a:latin typeface="細明體" panose="02020509000000000000" pitchFamily="49" charset="-120"/>
                        <a:ea typeface="細明體" panose="02020509000000000000" pitchFamily="49" charset="-120"/>
                      </a:endParaRPr>
                    </a:p>
                  </a:txBody>
                  <a:tcPr marL="6956" marR="6956" marT="6956" marB="0" anchor="ct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a:t>
            </a:r>
            <a:r>
              <a:rPr lang="zh-TW" altLang="en-US" dirty="0">
                <a:latin typeface="標楷體" pitchFamily="65" charset="-120"/>
                <a:ea typeface="標楷體" pitchFamily="65" charset="-120"/>
              </a:rPr>
              <a:t>核</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6/7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280920" cy="4824536"/>
          </a:xfrm>
        </p:spPr>
        <p:txBody>
          <a:bodyPr anchor="t"/>
          <a:lstStyle/>
          <a:p>
            <a:r>
              <a:rPr lang="en-US" altLang="zh-TW" sz="2400" dirty="0" smtClean="0">
                <a:latin typeface="標楷體" pitchFamily="65" charset="-120"/>
                <a:ea typeface="標楷體" pitchFamily="65" charset="-120"/>
              </a:rPr>
              <a:t>1-6</a:t>
            </a:r>
            <a:r>
              <a:rPr lang="zh-TW" altLang="en-US" sz="2400" dirty="0" smtClean="0">
                <a:latin typeface="標楷體" pitchFamily="65" charset="-120"/>
                <a:ea typeface="標楷體" pitchFamily="65" charset="-120"/>
              </a:rPr>
              <a:t>月異常廠商查核檢討分析</a:t>
            </a:r>
            <a:endParaRPr lang="en-US" altLang="zh-TW" sz="2400" dirty="0" smtClean="0">
              <a:solidFill>
                <a:srgbClr val="000000"/>
              </a:solidFill>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為杜絕以最低標方式辦理，造成資本額小且素質不佳之廠商進行低價搶標，影響本府公共工程施作品質，特針對工程會篩選之異常廠商進行專案查核。</a:t>
            </a:r>
            <a:endParaRPr lang="en-US" altLang="zh-TW" sz="1800" b="1" dirty="0" smtClean="0">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本年</a:t>
            </a:r>
            <a:r>
              <a:rPr lang="en-US" altLang="zh-TW" sz="1800" b="1" dirty="0" smtClean="0">
                <a:latin typeface="標楷體" pitchFamily="65" charset="-120"/>
                <a:ea typeface="標楷體" pitchFamily="65" charset="-120"/>
              </a:rPr>
              <a:t>1-6</a:t>
            </a:r>
            <a:r>
              <a:rPr lang="zh-TW" altLang="en-US" sz="1800" b="1" dirty="0" smtClean="0">
                <a:latin typeface="標楷體" pitchFamily="65" charset="-120"/>
                <a:ea typeface="標楷體" pitchFamily="65" charset="-120"/>
              </a:rPr>
              <a:t>月總計查核</a:t>
            </a:r>
            <a:r>
              <a:rPr lang="en-US" altLang="zh-TW" sz="1800" b="1" dirty="0" smtClean="0">
                <a:latin typeface="標楷體" pitchFamily="65" charset="-120"/>
                <a:ea typeface="標楷體" pitchFamily="65" charset="-120"/>
              </a:rPr>
              <a:t>60</a:t>
            </a:r>
            <a:r>
              <a:rPr lang="zh-TW" altLang="en-US" sz="1800" b="1" dirty="0" smtClean="0">
                <a:latin typeface="標楷體" pitchFamily="65" charset="-120"/>
                <a:ea typeface="標楷體" pitchFamily="65" charset="-120"/>
              </a:rPr>
              <a:t>件工程，包括異常廠商</a:t>
            </a:r>
            <a:r>
              <a:rPr lang="en-US" altLang="zh-TW" sz="1800" b="1" dirty="0" smtClean="0">
                <a:latin typeface="標楷體" pitchFamily="65" charset="-120"/>
                <a:ea typeface="標楷體" pitchFamily="65" charset="-120"/>
              </a:rPr>
              <a:t>16</a:t>
            </a:r>
            <a:r>
              <a:rPr lang="zh-TW" altLang="en-US" sz="1800" b="1" dirty="0" smtClean="0">
                <a:latin typeface="標楷體" pitchFamily="65" charset="-120"/>
                <a:ea typeface="標楷體" pitchFamily="65" charset="-120"/>
              </a:rPr>
              <a:t>件，非異常廠商</a:t>
            </a:r>
            <a:r>
              <a:rPr lang="en-US" altLang="zh-TW" sz="1800" b="1" dirty="0" smtClean="0">
                <a:latin typeface="標楷體" pitchFamily="65" charset="-120"/>
                <a:ea typeface="標楷體" pitchFamily="65" charset="-120"/>
              </a:rPr>
              <a:t>44</a:t>
            </a:r>
            <a:r>
              <a:rPr lang="zh-TW" altLang="en-US" sz="1800" b="1" dirty="0" smtClean="0">
                <a:latin typeface="標楷體" pitchFamily="65" charset="-120"/>
                <a:ea typeface="標楷體" pitchFamily="65" charset="-120"/>
              </a:rPr>
              <a:t>件，其中異常廠商甲等比例為</a:t>
            </a:r>
            <a:r>
              <a:rPr lang="en-US" altLang="zh-TW" sz="1800" b="1" dirty="0" smtClean="0">
                <a:latin typeface="標楷體" pitchFamily="65" charset="-120"/>
                <a:ea typeface="標楷體" pitchFamily="65" charset="-120"/>
              </a:rPr>
              <a:t>37.5%</a:t>
            </a:r>
            <a:r>
              <a:rPr lang="zh-TW" altLang="en-US" sz="1800" b="1" dirty="0" smtClean="0">
                <a:latin typeface="標楷體" pitchFamily="65" charset="-120"/>
                <a:ea typeface="標楷體" pitchFamily="65" charset="-120"/>
              </a:rPr>
              <a:t>，非異常廠商甲等比例為</a:t>
            </a:r>
            <a:r>
              <a:rPr lang="en-US" altLang="zh-TW" sz="1800" b="1" dirty="0" smtClean="0">
                <a:latin typeface="標楷體" pitchFamily="65" charset="-120"/>
                <a:ea typeface="標楷體" pitchFamily="65" charset="-120"/>
              </a:rPr>
              <a:t>43.2%</a:t>
            </a:r>
            <a:r>
              <a:rPr lang="zh-TW" altLang="en-US" sz="1800" b="1" dirty="0" smtClean="0">
                <a:latin typeface="標楷體" pitchFamily="65" charset="-120"/>
                <a:ea typeface="標楷體" pitchFamily="65" charset="-120"/>
              </a:rPr>
              <a:t>，相差約</a:t>
            </a:r>
            <a:r>
              <a:rPr lang="en-US" altLang="zh-TW" sz="1800" b="1" dirty="0" smtClean="0">
                <a:latin typeface="標楷體" pitchFamily="65" charset="-120"/>
                <a:ea typeface="標楷體" pitchFamily="65" charset="-120"/>
              </a:rPr>
              <a:t>5.7%</a:t>
            </a:r>
            <a:r>
              <a:rPr lang="zh-TW" altLang="en-US" sz="1800" b="1" dirty="0" smtClean="0">
                <a:latin typeface="標楷體" pitchFamily="65" charset="-120"/>
                <a:ea typeface="標楷體" pitchFamily="65" charset="-120"/>
              </a:rPr>
              <a:t>。</a:t>
            </a:r>
            <a:endParaRPr lang="en-US" altLang="zh-TW" sz="1800" b="1" dirty="0" smtClean="0">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19</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976242842"/>
              </p:ext>
            </p:extLst>
          </p:nvPr>
        </p:nvGraphicFramePr>
        <p:xfrm>
          <a:off x="683568" y="3068959"/>
          <a:ext cx="5472608" cy="2868926"/>
        </p:xfrm>
        <a:graphic>
          <a:graphicData uri="http://schemas.openxmlformats.org/drawingml/2006/table">
            <a:tbl>
              <a:tblPr>
                <a:tableStyleId>{5C22544A-7EE6-4342-B048-85BDC9FD1C3A}</a:tableStyleId>
              </a:tblPr>
              <a:tblGrid>
                <a:gridCol w="936104"/>
                <a:gridCol w="504056"/>
                <a:gridCol w="576064"/>
                <a:gridCol w="504056"/>
                <a:gridCol w="504056"/>
                <a:gridCol w="504056"/>
                <a:gridCol w="504056"/>
                <a:gridCol w="648072"/>
                <a:gridCol w="792088"/>
              </a:tblGrid>
              <a:tr h="423087">
                <a:tc rowSpan="2">
                  <a:txBody>
                    <a:bodyPr/>
                    <a:lstStyle/>
                    <a:p>
                      <a:pPr algn="ctr" fontAlgn="ctr"/>
                      <a:r>
                        <a:rPr lang="zh-TW" altLang="en-US" sz="1200" u="none" strike="noStrike" dirty="0">
                          <a:effectLst/>
                        </a:rPr>
                        <a:t>廠商別</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rowSpan="2">
                  <a:txBody>
                    <a:bodyPr/>
                    <a:lstStyle/>
                    <a:p>
                      <a:pPr algn="ctr" fontAlgn="ctr"/>
                      <a:r>
                        <a:rPr lang="zh-TW" altLang="en-US" sz="1200" u="none" strike="noStrike" dirty="0" smtClean="0">
                          <a:effectLst/>
                        </a:rPr>
                        <a:t>查核</a:t>
                      </a:r>
                      <a:endParaRPr lang="en-US" altLang="zh-TW" sz="1200" u="none" strike="noStrike" dirty="0" smtClean="0">
                        <a:effectLst/>
                      </a:endParaRPr>
                    </a:p>
                    <a:p>
                      <a:pPr algn="ctr" fontAlgn="ctr"/>
                      <a:r>
                        <a:rPr lang="zh-TW" altLang="en-US" sz="1200" u="none" strike="noStrike" dirty="0" smtClean="0">
                          <a:effectLst/>
                        </a:rPr>
                        <a:t>件</a:t>
                      </a:r>
                      <a:r>
                        <a:rPr lang="zh-TW" altLang="en-US" sz="1200" u="none" strike="noStrike" dirty="0">
                          <a:effectLst/>
                        </a:rPr>
                        <a:t>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gridSpan="2">
                  <a:txBody>
                    <a:bodyPr/>
                    <a:lstStyle/>
                    <a:p>
                      <a:pPr algn="ctr" fontAlgn="ctr"/>
                      <a:r>
                        <a:rPr lang="zh-TW" altLang="en-US" sz="1200" u="none" strike="noStrike" dirty="0" smtClean="0">
                          <a:effectLst/>
                        </a:rPr>
                        <a:t>甲等</a:t>
                      </a:r>
                      <a:endParaRPr lang="en-US" altLang="zh-TW" sz="1200" u="none" strike="noStrike" dirty="0" smtClean="0">
                        <a:effectLst/>
                      </a:endParaRPr>
                    </a:p>
                    <a:p>
                      <a:pPr algn="ctr" fontAlgn="ctr"/>
                      <a:r>
                        <a:rPr lang="en-US" altLang="zh-TW" sz="1200" u="none" strike="noStrike" dirty="0" smtClean="0">
                          <a:effectLst/>
                        </a:rPr>
                        <a:t>89~80</a:t>
                      </a:r>
                      <a:r>
                        <a:rPr lang="zh-TW" altLang="en-US" sz="1200" u="none" strike="noStrike" dirty="0">
                          <a:effectLst/>
                        </a:rPr>
                        <a:t>分</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3">
                        <a:lumMod val="65000"/>
                      </a:schemeClr>
                    </a:solidFill>
                  </a:tcPr>
                </a:tc>
                <a:tc hMerge="1">
                  <a:txBody>
                    <a:bodyPr/>
                    <a:lstStyle/>
                    <a:p>
                      <a:endParaRPr lang="zh-TW" altLang="en-US"/>
                    </a:p>
                  </a:txBody>
                  <a:tcPr/>
                </a:tc>
                <a:tc gridSpan="2">
                  <a:txBody>
                    <a:bodyPr/>
                    <a:lstStyle/>
                    <a:p>
                      <a:pPr algn="ctr" fontAlgn="ctr"/>
                      <a:r>
                        <a:rPr lang="zh-TW" altLang="en-US" sz="1200" u="none" strike="noStrike" dirty="0" smtClean="0">
                          <a:effectLst/>
                        </a:rPr>
                        <a:t>乙等</a:t>
                      </a:r>
                      <a:endParaRPr lang="en-US" altLang="zh-TW" sz="1200" u="none" strike="noStrike" dirty="0" smtClean="0">
                        <a:effectLst/>
                      </a:endParaRPr>
                    </a:p>
                    <a:p>
                      <a:pPr algn="ctr" fontAlgn="ctr"/>
                      <a:r>
                        <a:rPr lang="en-US" altLang="zh-TW" sz="1200" u="none" strike="noStrike" dirty="0" smtClean="0">
                          <a:effectLst/>
                        </a:rPr>
                        <a:t>79~70</a:t>
                      </a:r>
                      <a:r>
                        <a:rPr lang="zh-TW" altLang="en-US" sz="1200" u="none" strike="noStrike" dirty="0">
                          <a:effectLst/>
                        </a:rPr>
                        <a:t>分</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3">
                        <a:lumMod val="65000"/>
                      </a:schemeClr>
                    </a:solidFill>
                  </a:tcPr>
                </a:tc>
                <a:tc hMerge="1">
                  <a:txBody>
                    <a:bodyPr/>
                    <a:lstStyle/>
                    <a:p>
                      <a:endParaRPr lang="zh-TW" altLang="en-US"/>
                    </a:p>
                  </a:txBody>
                  <a:tcPr/>
                </a:tc>
                <a:tc gridSpan="2">
                  <a:txBody>
                    <a:bodyPr/>
                    <a:lstStyle/>
                    <a:p>
                      <a:pPr algn="ctr" fontAlgn="ctr"/>
                      <a:r>
                        <a:rPr lang="zh-TW" altLang="en-US" sz="1200" u="none" strike="noStrike" dirty="0" smtClean="0">
                          <a:effectLst/>
                        </a:rPr>
                        <a:t>丙等</a:t>
                      </a:r>
                      <a:endParaRPr lang="en-US" altLang="zh-TW" sz="1200" u="none" strike="noStrike" dirty="0" smtClean="0">
                        <a:effectLst/>
                      </a:endParaRPr>
                    </a:p>
                    <a:p>
                      <a:pPr algn="ctr" fontAlgn="ctr"/>
                      <a:r>
                        <a:rPr lang="en-US" altLang="zh-TW" sz="1200" u="none" strike="noStrike" dirty="0" smtClean="0">
                          <a:effectLst/>
                        </a:rPr>
                        <a:t>69</a:t>
                      </a:r>
                      <a:r>
                        <a:rPr lang="zh-TW" altLang="en-US" sz="1200" u="none" strike="noStrike" dirty="0">
                          <a:effectLst/>
                        </a:rPr>
                        <a:t>分</a:t>
                      </a:r>
                      <a:r>
                        <a:rPr lang="en-US" altLang="zh-TW" sz="1200" u="none" strike="noStrike" dirty="0">
                          <a:effectLst/>
                        </a:rPr>
                        <a:t>(</a:t>
                      </a:r>
                      <a:r>
                        <a:rPr lang="zh-TW" altLang="en-US" sz="1200" u="none" strike="noStrike" dirty="0">
                          <a:effectLst/>
                        </a:rPr>
                        <a:t>含</a:t>
                      </a:r>
                      <a:r>
                        <a:rPr lang="en-US" altLang="zh-TW" sz="1200" u="none" strike="noStrike" dirty="0">
                          <a:effectLst/>
                        </a:rPr>
                        <a:t>)</a:t>
                      </a:r>
                      <a:r>
                        <a:rPr lang="zh-TW" altLang="en-US" sz="1200" u="none" strike="noStrike" dirty="0">
                          <a:effectLst/>
                        </a:rPr>
                        <a:t>以下</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hMerge="1">
                  <a:txBody>
                    <a:bodyPr/>
                    <a:lstStyle/>
                    <a:p>
                      <a:endParaRPr lang="zh-TW" altLang="en-US"/>
                    </a:p>
                  </a:txBody>
                  <a:tcPr/>
                </a:tc>
                <a:tc rowSpan="2">
                  <a:txBody>
                    <a:bodyPr/>
                    <a:lstStyle/>
                    <a:p>
                      <a:pPr algn="ctr" fontAlgn="ctr"/>
                      <a:r>
                        <a:rPr lang="zh-TW" altLang="en-US" sz="1200" u="none" strike="noStrike" dirty="0">
                          <a:effectLst/>
                        </a:rPr>
                        <a:t>平均查核</a:t>
                      </a:r>
                      <a:br>
                        <a:rPr lang="zh-TW" altLang="en-US" sz="1200" u="none" strike="noStrike" dirty="0">
                          <a:effectLst/>
                        </a:rPr>
                      </a:br>
                      <a:r>
                        <a:rPr lang="zh-TW" altLang="en-US" sz="1200" u="none" strike="noStrike" dirty="0">
                          <a:effectLst/>
                        </a:rPr>
                        <a:t>分數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r>
              <a:tr h="46799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a:txBody>
                    <a:bodyPr/>
                    <a:lstStyle/>
                    <a:p>
                      <a:pPr algn="ctr" fontAlgn="ctr"/>
                      <a:r>
                        <a:rPr lang="zh-TW" altLang="en-US" sz="1200" u="none" strike="noStrike" dirty="0" smtClean="0">
                          <a:effectLst/>
                        </a:rPr>
                        <a:t>比率</a:t>
                      </a:r>
                      <a:endParaRPr lang="en-US" altLang="zh-TW" sz="1200" u="none" strike="noStrike" dirty="0" smtClean="0">
                        <a:effectLst/>
                      </a:endParaRPr>
                    </a:p>
                    <a:p>
                      <a:pPr algn="ctr" fontAlgn="ctr"/>
                      <a:r>
                        <a:rPr lang="en-US" altLang="zh-TW" sz="1200" u="none" strike="noStrike" dirty="0" smtClean="0">
                          <a:effectLst/>
                        </a:rPr>
                        <a:t>(%)</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a:txBody>
                    <a:bodyPr/>
                    <a:lstStyle/>
                    <a:p>
                      <a:pPr algn="ctr" fontAlgn="ctr"/>
                      <a:r>
                        <a:rPr lang="zh-TW" altLang="en-US" sz="1200" u="none" strike="noStrike" dirty="0" smtClean="0">
                          <a:effectLst/>
                        </a:rPr>
                        <a:t>比率</a:t>
                      </a:r>
                      <a:endParaRPr lang="en-US" altLang="zh-TW" sz="1200" u="none" strike="noStrike" dirty="0" smtClean="0">
                        <a:effectLst/>
                      </a:endParaRPr>
                    </a:p>
                    <a:p>
                      <a:pPr algn="ctr" fontAlgn="ctr"/>
                      <a:r>
                        <a:rPr lang="en-US" altLang="zh-TW" sz="1200" u="none" strike="noStrike" dirty="0" smtClean="0">
                          <a:effectLst/>
                        </a:rPr>
                        <a:t>(%)</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a:txBody>
                    <a:bodyPr/>
                    <a:lstStyle/>
                    <a:p>
                      <a:pPr algn="ctr" fontAlgn="ctr"/>
                      <a:r>
                        <a:rPr lang="zh-TW" altLang="en-US" sz="1200" u="none" strike="noStrike" dirty="0">
                          <a:effectLst/>
                        </a:rPr>
                        <a:t>件數</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a:txBody>
                    <a:bodyPr/>
                    <a:lstStyle/>
                    <a:p>
                      <a:pPr algn="ctr" fontAlgn="ctr"/>
                      <a:r>
                        <a:rPr lang="zh-TW" altLang="en-US" sz="1200" u="none" strike="noStrike" dirty="0" smtClean="0">
                          <a:effectLst/>
                        </a:rPr>
                        <a:t>比率</a:t>
                      </a:r>
                      <a:endParaRPr lang="en-US" altLang="zh-TW" sz="1200" u="none" strike="noStrike" dirty="0" smtClean="0">
                        <a:effectLst/>
                      </a:endParaRPr>
                    </a:p>
                    <a:p>
                      <a:pPr algn="ctr" fontAlgn="ctr"/>
                      <a:r>
                        <a:rPr lang="en-US" altLang="zh-TW" sz="1200" u="none" strike="noStrike" dirty="0" smtClean="0">
                          <a:effectLst/>
                        </a:rPr>
                        <a:t>(%)</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3">
                        <a:lumMod val="65000"/>
                      </a:schemeClr>
                    </a:solidFill>
                  </a:tcPr>
                </a:tc>
                <a:tc vMerge="1">
                  <a:txBody>
                    <a:bodyPr/>
                    <a:lstStyle/>
                    <a:p>
                      <a:endParaRPr lang="zh-TW" altLang="en-US"/>
                    </a:p>
                  </a:txBody>
                  <a:tcPr/>
                </a:tc>
              </a:tr>
              <a:tr h="659281">
                <a:tc>
                  <a:txBody>
                    <a:bodyPr/>
                    <a:lstStyle/>
                    <a:p>
                      <a:pPr algn="ctr" fontAlgn="ctr"/>
                      <a:r>
                        <a:rPr lang="zh-TW" altLang="en-US" sz="1200" u="none" strike="noStrike" dirty="0">
                          <a:effectLst/>
                        </a:rPr>
                        <a:t>異常廠商</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a:effectLst/>
                        </a:rPr>
                        <a:t>16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a:effectLst/>
                        </a:rPr>
                        <a:t>6</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dirty="0" smtClean="0">
                          <a:effectLst/>
                        </a:rPr>
                        <a:t>37.5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a:effectLst/>
                        </a:rPr>
                        <a:t>10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dirty="0" smtClean="0">
                          <a:effectLst/>
                        </a:rPr>
                        <a:t>62.5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a:effectLst/>
                        </a:rPr>
                        <a:t>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dirty="0" smtClean="0">
                          <a:effectLst/>
                        </a:rPr>
                        <a:t>0.0</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c>
                  <a:txBody>
                    <a:bodyPr/>
                    <a:lstStyle/>
                    <a:p>
                      <a:pPr algn="ctr" fontAlgn="ctr"/>
                      <a:r>
                        <a:rPr lang="en-US" altLang="zh-TW" sz="1200" u="none" strike="noStrike" dirty="0">
                          <a:effectLst/>
                        </a:rPr>
                        <a:t>78.3</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tx2">
                        <a:lumMod val="60000"/>
                        <a:lumOff val="40000"/>
                      </a:schemeClr>
                    </a:solidFill>
                  </a:tcPr>
                </a:tc>
              </a:tr>
              <a:tr h="659281">
                <a:tc>
                  <a:txBody>
                    <a:bodyPr/>
                    <a:lstStyle/>
                    <a:p>
                      <a:pPr algn="ctr" fontAlgn="ctr"/>
                      <a:r>
                        <a:rPr lang="zh-TW" altLang="en-US" sz="1200" u="none" strike="noStrike" dirty="0">
                          <a:effectLst/>
                        </a:rPr>
                        <a:t>非異常廠商</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a:effectLst/>
                        </a:rPr>
                        <a:t>44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a:effectLst/>
                        </a:rPr>
                        <a:t>19</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smtClean="0">
                          <a:effectLst/>
                        </a:rPr>
                        <a:t>43.2</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a:effectLst/>
                        </a:rPr>
                        <a:t>24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smtClean="0">
                          <a:effectLst/>
                        </a:rPr>
                        <a:t>54.5</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smtClean="0">
                          <a:effectLst/>
                        </a:rPr>
                        <a:t>2.3</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c>
                  <a:txBody>
                    <a:bodyPr/>
                    <a:lstStyle/>
                    <a:p>
                      <a:pPr algn="ctr" fontAlgn="ctr"/>
                      <a:r>
                        <a:rPr lang="en-US" altLang="zh-TW" sz="1200" u="none" strike="noStrike" dirty="0">
                          <a:effectLst/>
                        </a:rPr>
                        <a:t>78.5</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solidFill>
                      <a:schemeClr val="accent1">
                        <a:lumMod val="60000"/>
                        <a:lumOff val="40000"/>
                      </a:schemeClr>
                    </a:solidFill>
                  </a:tcPr>
                </a:tc>
              </a:tr>
              <a:tr h="659281">
                <a:tc>
                  <a:txBody>
                    <a:bodyPr/>
                    <a:lstStyle/>
                    <a:p>
                      <a:pPr algn="ctr" fontAlgn="ctr"/>
                      <a:r>
                        <a:rPr lang="zh-TW" altLang="en-US" sz="1200" u="none" strike="noStrike">
                          <a:effectLst/>
                        </a:rPr>
                        <a:t>合   計</a:t>
                      </a:r>
                      <a:endParaRPr lang="zh-TW" altLang="en-US"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60</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25</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41.7</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34</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56.7</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1.7</a:t>
                      </a:r>
                      <a:endParaRPr lang="en-US" altLang="zh-TW" sz="12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78.5</a:t>
                      </a:r>
                      <a:endParaRPr lang="en-US" altLang="zh-TW" sz="12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620" marR="7620" marT="7620" marB="0" anchor="ctr"/>
                </a:tc>
              </a:tr>
            </a:tbl>
          </a:graphicData>
        </a:graphic>
      </p:graphicFrame>
      <p:sp>
        <p:nvSpPr>
          <p:cNvPr id="4" name="雲朵形圖說文字 3"/>
          <p:cNvSpPr/>
          <p:nvPr/>
        </p:nvSpPr>
        <p:spPr bwMode="auto">
          <a:xfrm>
            <a:off x="6453328" y="3514147"/>
            <a:ext cx="2304256" cy="1512168"/>
          </a:xfrm>
          <a:prstGeom prst="cloudCallout">
            <a:avLst>
              <a:gd name="adj1" fmla="val -60516"/>
              <a:gd name="adj2" fmla="val 51615"/>
            </a:avLst>
          </a:prstGeom>
          <a:no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 name="文字方塊 4"/>
          <p:cNvSpPr txBox="1"/>
          <p:nvPr/>
        </p:nvSpPr>
        <p:spPr>
          <a:xfrm>
            <a:off x="6674476" y="3716233"/>
            <a:ext cx="1861960" cy="1107996"/>
          </a:xfrm>
          <a:prstGeom prst="rect">
            <a:avLst/>
          </a:prstGeom>
          <a:noFill/>
        </p:spPr>
        <p:txBody>
          <a:bodyPr wrap="square" rtlCol="0">
            <a:spAutoFit/>
          </a:bodyPr>
          <a:lstStyle/>
          <a:p>
            <a:pPr algn="l"/>
            <a:r>
              <a:rPr lang="zh-TW" altLang="en-US" sz="1600" dirty="0" smtClean="0"/>
              <a:t>非異常廠商查核甲等比例較異常廠商高</a:t>
            </a:r>
            <a:r>
              <a:rPr lang="en-US" altLang="zh-TW" sz="1600" dirty="0" smtClean="0"/>
              <a:t>5.7%</a:t>
            </a:r>
            <a:r>
              <a:rPr lang="zh-TW" altLang="en-US" sz="1600" dirty="0" smtClean="0"/>
              <a:t>，顯現施工品質較高</a:t>
            </a:r>
            <a:r>
              <a:rPr lang="zh-TW" altLang="en-US" dirty="0" smtClean="0"/>
              <a:t>。</a:t>
            </a:r>
            <a:endParaRPr lang="zh-TW" altLang="en-US" dirty="0"/>
          </a:p>
        </p:txBody>
      </p:sp>
    </p:spTree>
    <p:extLst>
      <p:ext uri="{BB962C8B-B14F-4D97-AF65-F5344CB8AC3E}">
        <p14:creationId xmlns:p14="http://schemas.microsoft.com/office/powerpoint/2010/main" val="2578720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24"/>
          <p:cNvSpPr txBox="1">
            <a:spLocks noChangeArrowheads="1"/>
          </p:cNvSpPr>
          <p:nvPr/>
        </p:nvSpPr>
        <p:spPr bwMode="white">
          <a:xfrm>
            <a:off x="2335212" y="2767921"/>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zh-TW" altLang="en-US" sz="2400" b="1" dirty="0">
                <a:solidFill>
                  <a:schemeClr val="bg1"/>
                </a:solidFill>
                <a:latin typeface="標楷體" pitchFamily="65" charset="-120"/>
                <a:ea typeface="標楷體" pitchFamily="65" charset="-120"/>
                <a:cs typeface="Arial" charset="0"/>
              </a:rPr>
              <a:t>採購流廢標督導</a:t>
            </a:r>
            <a:r>
              <a:rPr lang="en-US" altLang="zh-TW" sz="2400" b="1" dirty="0">
                <a:solidFill>
                  <a:schemeClr val="bg1"/>
                </a:solidFill>
                <a:ea typeface="新細明體" charset="-120"/>
                <a:cs typeface="Arial" charset="0"/>
              </a:rPr>
              <a:t>    </a:t>
            </a:r>
          </a:p>
        </p:txBody>
      </p:sp>
      <p:grpSp>
        <p:nvGrpSpPr>
          <p:cNvPr id="35" name="群組 34"/>
          <p:cNvGrpSpPr/>
          <p:nvPr/>
        </p:nvGrpSpPr>
        <p:grpSpPr>
          <a:xfrm>
            <a:off x="1764855" y="2428442"/>
            <a:ext cx="5507152" cy="1188376"/>
            <a:chOff x="1729230" y="2466281"/>
            <a:chExt cx="5507152" cy="1188376"/>
          </a:xfrm>
        </p:grpSpPr>
        <p:grpSp>
          <p:nvGrpSpPr>
            <p:cNvPr id="287762" name="Group 18"/>
            <p:cNvGrpSpPr>
              <a:grpSpLocks/>
            </p:cNvGrpSpPr>
            <p:nvPr/>
          </p:nvGrpSpPr>
          <p:grpSpPr bwMode="auto">
            <a:xfrm>
              <a:off x="1921989" y="2466281"/>
              <a:ext cx="5314393" cy="932987"/>
              <a:chOff x="716" y="1407"/>
              <a:chExt cx="4060" cy="650"/>
            </a:xfrm>
          </p:grpSpPr>
          <p:sp>
            <p:nvSpPr>
              <p:cNvPr id="287763" name="AutoShape 19"/>
              <p:cNvSpPr>
                <a:spLocks noChangeArrowheads="1"/>
              </p:cNvSpPr>
              <p:nvPr/>
            </p:nvSpPr>
            <p:spPr bwMode="gray">
              <a:xfrm>
                <a:off x="718" y="1577"/>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zh-TW" altLang="en-US"/>
              </a:p>
            </p:txBody>
          </p:sp>
          <p:grpSp>
            <p:nvGrpSpPr>
              <p:cNvPr id="287764" name="Group 20"/>
              <p:cNvGrpSpPr>
                <a:grpSpLocks/>
              </p:cNvGrpSpPr>
              <p:nvPr/>
            </p:nvGrpSpPr>
            <p:grpSpPr bwMode="auto">
              <a:xfrm>
                <a:off x="716" y="1407"/>
                <a:ext cx="4057" cy="648"/>
                <a:chOff x="730" y="1407"/>
                <a:chExt cx="4002" cy="648"/>
              </a:xfrm>
            </p:grpSpPr>
            <p:sp>
              <p:nvSpPr>
                <p:cNvPr id="287765" name="AutoShape 21"/>
                <p:cNvSpPr>
                  <a:spLocks noChangeArrowheads="1"/>
                </p:cNvSpPr>
                <p:nvPr/>
              </p:nvSpPr>
              <p:spPr bwMode="gray">
                <a:xfrm>
                  <a:off x="730" y="194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sp>
          <p:nvSpPr>
            <p:cNvPr id="287767" name="Text Box 23"/>
            <p:cNvSpPr txBox="1">
              <a:spLocks noChangeArrowheads="1"/>
            </p:cNvSpPr>
            <p:nvPr/>
          </p:nvSpPr>
          <p:spPr bwMode="white">
            <a:xfrm>
              <a:off x="2393950" y="2559050"/>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en-US" altLang="zh-TW" sz="2400" b="1" dirty="0" smtClean="0">
                  <a:solidFill>
                    <a:schemeClr val="bg1"/>
                  </a:solidFill>
                  <a:ea typeface="新細明體" charset="-120"/>
                  <a:cs typeface="Arial" charset="0"/>
                </a:rPr>
                <a:t>    </a:t>
              </a:r>
              <a:endParaRPr lang="en-US" altLang="zh-TW" sz="2400" b="1" dirty="0">
                <a:solidFill>
                  <a:schemeClr val="bg1"/>
                </a:solidFill>
                <a:ea typeface="新細明體" charset="-120"/>
                <a:cs typeface="Arial" charset="0"/>
              </a:endParaRPr>
            </a:p>
          </p:txBody>
        </p:sp>
        <p:pic>
          <p:nvPicPr>
            <p:cNvPr id="287774" name="Picture 30" descr="1"/>
            <p:cNvPicPr>
              <a:picLocks noChangeAspect="1" noChangeArrowheads="1"/>
            </p:cNvPicPr>
            <p:nvPr/>
          </p:nvPicPr>
          <p:blipFill>
            <a:blip r:embed="rId2" cstate="print">
              <a:lum bright="-6000" contrast="24000"/>
            </a:blip>
            <a:srcRect l="42606" t="64474" r="19473"/>
            <a:stretch>
              <a:fillRect/>
            </a:stretch>
          </p:blipFill>
          <p:spPr bwMode="auto">
            <a:xfrm>
              <a:off x="1729230" y="2705332"/>
              <a:ext cx="792162" cy="949325"/>
            </a:xfrm>
            <a:prstGeom prst="rect">
              <a:avLst/>
            </a:prstGeom>
            <a:noFill/>
          </p:spPr>
        </p:pic>
        <p:sp>
          <p:nvSpPr>
            <p:cNvPr id="287776" name="Text Box 32"/>
            <p:cNvSpPr txBox="1">
              <a:spLocks noChangeArrowheads="1"/>
            </p:cNvSpPr>
            <p:nvPr/>
          </p:nvSpPr>
          <p:spPr bwMode="white">
            <a:xfrm>
              <a:off x="2048492" y="2755794"/>
              <a:ext cx="381000" cy="461665"/>
            </a:xfrm>
            <a:prstGeom prst="rect">
              <a:avLst/>
            </a:prstGeom>
            <a:noFill/>
            <a:ln w="9525">
              <a:noFill/>
              <a:miter lim="800000"/>
              <a:headEnd/>
              <a:tailEnd/>
            </a:ln>
            <a:effectLst/>
          </p:spPr>
          <p:txBody>
            <a:bodyPr>
              <a:spAutoFit/>
            </a:bodyPr>
            <a:lstStyle/>
            <a:p>
              <a:pPr algn="ctr">
                <a:spcBef>
                  <a:spcPct val="50000"/>
                </a:spcBef>
              </a:pPr>
              <a:r>
                <a:rPr lang="zh-TW" altLang="en-US" sz="2400" b="1" dirty="0">
                  <a:solidFill>
                    <a:schemeClr val="bg1"/>
                  </a:solidFill>
                  <a:latin typeface="標楷體" pitchFamily="65" charset="-120"/>
                  <a:ea typeface="標楷體" pitchFamily="65" charset="-120"/>
                  <a:cs typeface="Arial" charset="0"/>
                </a:rPr>
                <a:t>貳</a:t>
              </a:r>
              <a:endParaRPr lang="en-US" altLang="zh-TW" sz="2400" b="1" dirty="0">
                <a:solidFill>
                  <a:schemeClr val="bg1"/>
                </a:solidFill>
                <a:latin typeface="標楷體" pitchFamily="65" charset="-120"/>
                <a:ea typeface="標楷體" pitchFamily="65" charset="-120"/>
                <a:cs typeface="Arial" charset="0"/>
              </a:endParaRPr>
            </a:p>
          </p:txBody>
        </p:sp>
      </p:grpSp>
      <p:sp>
        <p:nvSpPr>
          <p:cNvPr id="287746"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簡報內容</a:t>
            </a:r>
            <a:endParaRPr lang="en-US" altLang="zh-TW" dirty="0">
              <a:latin typeface="標楷體" pitchFamily="65" charset="-120"/>
              <a:ea typeface="標楷體" pitchFamily="65" charset="-120"/>
            </a:endParaRPr>
          </a:p>
        </p:txBody>
      </p:sp>
      <p:grpSp>
        <p:nvGrpSpPr>
          <p:cNvPr id="287747" name="Group 3"/>
          <p:cNvGrpSpPr>
            <a:grpSpLocks/>
          </p:cNvGrpSpPr>
          <p:nvPr/>
        </p:nvGrpSpPr>
        <p:grpSpPr bwMode="auto">
          <a:xfrm>
            <a:off x="1927225" y="3518919"/>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zh-TW" altLang="en-US"/>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zh-TW" altLang="en-US"/>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zh-TW" altLang="en-US"/>
              </a:p>
            </p:txBody>
          </p:sp>
        </p:grpSp>
      </p:grpSp>
      <p:grpSp>
        <p:nvGrpSpPr>
          <p:cNvPr id="287752" name="Group 8"/>
          <p:cNvGrpSpPr>
            <a:grpSpLocks/>
          </p:cNvGrpSpPr>
          <p:nvPr/>
        </p:nvGrpSpPr>
        <p:grpSpPr bwMode="auto">
          <a:xfrm>
            <a:off x="1927225" y="4365785"/>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zh-TW" altLang="en-US"/>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zh-TW" altLang="en-US"/>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zh-TW" altLang="en-US"/>
              </a:p>
            </p:txBody>
          </p:sp>
        </p:grpSp>
      </p:grpSp>
      <p:sp>
        <p:nvSpPr>
          <p:cNvPr id="287768" name="Text Box 24"/>
          <p:cNvSpPr txBox="1">
            <a:spLocks noChangeArrowheads="1"/>
          </p:cNvSpPr>
          <p:nvPr/>
        </p:nvSpPr>
        <p:spPr bwMode="white">
          <a:xfrm>
            <a:off x="2483768" y="3639569"/>
            <a:ext cx="4615209" cy="461665"/>
          </a:xfrm>
          <a:prstGeom prst="rect">
            <a:avLst/>
          </a:prstGeom>
          <a:noFill/>
          <a:ln w="9525">
            <a:noFill/>
            <a:miter lim="800000"/>
            <a:headEnd/>
            <a:tailEnd/>
          </a:ln>
          <a:effectLst/>
        </p:spPr>
        <p:txBody>
          <a:bodyPr wrap="square">
            <a:spAutoFit/>
          </a:bodyPr>
          <a:lstStyle/>
          <a:p>
            <a:pPr marL="457200" indent="-457200" algn="ctr">
              <a:spcBef>
                <a:spcPct val="50000"/>
              </a:spcBef>
              <a:buClr>
                <a:schemeClr val="tx1"/>
              </a:buClr>
            </a:pPr>
            <a:r>
              <a:rPr lang="zh-TW" altLang="en-US" sz="2400" b="1" dirty="0" smtClean="0">
                <a:solidFill>
                  <a:schemeClr val="bg1"/>
                </a:solidFill>
                <a:latin typeface="標楷體" pitchFamily="65" charset="-120"/>
                <a:ea typeface="標楷體" pitchFamily="65" charset="-120"/>
                <a:cs typeface="Arial" charset="0"/>
              </a:rPr>
              <a:t>採購流廢標督導</a:t>
            </a:r>
            <a:r>
              <a:rPr lang="en-US" altLang="zh-TW" sz="2400" b="1" dirty="0" smtClean="0">
                <a:solidFill>
                  <a:schemeClr val="bg1"/>
                </a:solidFill>
                <a:ea typeface="新細明體" charset="-120"/>
                <a:cs typeface="Arial" charset="0"/>
              </a:rPr>
              <a:t>    </a:t>
            </a:r>
            <a:endParaRPr lang="en-US" altLang="zh-TW" sz="2400" b="1" dirty="0">
              <a:solidFill>
                <a:schemeClr val="bg1"/>
              </a:solidFill>
              <a:ea typeface="新細明體" charset="-120"/>
              <a:cs typeface="Arial" charset="0"/>
            </a:endParaRPr>
          </a:p>
        </p:txBody>
      </p:sp>
      <p:sp>
        <p:nvSpPr>
          <p:cNvPr id="287769" name="Text Box 25"/>
          <p:cNvSpPr txBox="1">
            <a:spLocks noChangeArrowheads="1"/>
          </p:cNvSpPr>
          <p:nvPr/>
        </p:nvSpPr>
        <p:spPr bwMode="white">
          <a:xfrm>
            <a:off x="2400682" y="4467095"/>
            <a:ext cx="4687217" cy="461665"/>
          </a:xfrm>
          <a:prstGeom prst="rect">
            <a:avLst/>
          </a:prstGeom>
          <a:noFill/>
          <a:ln w="9525">
            <a:noFill/>
            <a:miter lim="800000"/>
            <a:headEnd/>
            <a:tailEnd/>
          </a:ln>
          <a:effectLst/>
        </p:spPr>
        <p:txBody>
          <a:bodyPr wrap="square">
            <a:spAutoFit/>
          </a:bodyPr>
          <a:lstStyle/>
          <a:p>
            <a:pPr marL="457200" indent="-457200" algn="ctr">
              <a:spcBef>
                <a:spcPct val="50000"/>
              </a:spcBef>
              <a:buClr>
                <a:schemeClr val="tx1"/>
              </a:buClr>
            </a:pPr>
            <a:r>
              <a:rPr lang="zh-TW" altLang="en-US" sz="2400" b="1" dirty="0" smtClean="0">
                <a:solidFill>
                  <a:schemeClr val="bg1"/>
                </a:solidFill>
                <a:latin typeface="標楷體" pitchFamily="65" charset="-120"/>
                <a:ea typeface="標楷體" pitchFamily="65" charset="-120"/>
                <a:cs typeface="Arial" charset="0"/>
              </a:rPr>
              <a:t>道路工程查驗小組成果報告</a:t>
            </a:r>
            <a:r>
              <a:rPr lang="en-US" altLang="zh-TW" sz="2400" b="1" dirty="0" smtClean="0">
                <a:solidFill>
                  <a:schemeClr val="bg1"/>
                </a:solidFill>
                <a:latin typeface="標楷體" pitchFamily="65" charset="-120"/>
                <a:ea typeface="標楷體" pitchFamily="65" charset="-120"/>
                <a:cs typeface="Arial" charset="0"/>
              </a:rPr>
              <a:t>    </a:t>
            </a:r>
            <a:endParaRPr lang="en-US" altLang="zh-TW" sz="2400" b="1" dirty="0">
              <a:solidFill>
                <a:schemeClr val="bg1"/>
              </a:solidFill>
              <a:latin typeface="標楷體" pitchFamily="65" charset="-120"/>
              <a:ea typeface="標楷體" pitchFamily="65" charset="-120"/>
              <a:cs typeface="Arial" charset="0"/>
            </a:endParaRPr>
          </a:p>
        </p:txBody>
      </p:sp>
      <p:pic>
        <p:nvPicPr>
          <p:cNvPr id="287772" name="Picture 28" descr="1"/>
          <p:cNvPicPr>
            <a:picLocks noChangeAspect="1" noChangeArrowheads="1"/>
          </p:cNvPicPr>
          <p:nvPr/>
        </p:nvPicPr>
        <p:blipFill>
          <a:blip r:embed="rId2" cstate="print">
            <a:lum bright="-6000" contrast="24000"/>
          </a:blip>
          <a:srcRect l="42606" t="64474" r="19473"/>
          <a:stretch>
            <a:fillRect/>
          </a:stretch>
        </p:blipFill>
        <p:spPr bwMode="auto">
          <a:xfrm>
            <a:off x="1704064" y="4358943"/>
            <a:ext cx="792163" cy="949325"/>
          </a:xfrm>
          <a:prstGeom prst="rect">
            <a:avLst/>
          </a:prstGeom>
          <a:noFill/>
        </p:spPr>
      </p:pic>
      <p:pic>
        <p:nvPicPr>
          <p:cNvPr id="287773" name="Picture 29" descr="1"/>
          <p:cNvPicPr>
            <a:picLocks noChangeAspect="1" noChangeArrowheads="1"/>
          </p:cNvPicPr>
          <p:nvPr/>
        </p:nvPicPr>
        <p:blipFill>
          <a:blip r:embed="rId2" cstate="print">
            <a:lum bright="-6000" contrast="24000"/>
          </a:blip>
          <a:srcRect l="42606" t="64474" r="19473"/>
          <a:stretch>
            <a:fillRect/>
          </a:stretch>
        </p:blipFill>
        <p:spPr bwMode="auto">
          <a:xfrm>
            <a:off x="1743075" y="3507807"/>
            <a:ext cx="792163" cy="949325"/>
          </a:xfrm>
          <a:prstGeom prst="rect">
            <a:avLst/>
          </a:prstGeom>
          <a:noFill/>
        </p:spPr>
      </p:pic>
      <p:sp>
        <p:nvSpPr>
          <p:cNvPr id="287777" name="Text Box 33"/>
          <p:cNvSpPr txBox="1">
            <a:spLocks noChangeArrowheads="1"/>
          </p:cNvSpPr>
          <p:nvPr/>
        </p:nvSpPr>
        <p:spPr bwMode="white">
          <a:xfrm>
            <a:off x="2065338" y="3606232"/>
            <a:ext cx="381000" cy="457200"/>
          </a:xfrm>
          <a:prstGeom prst="rect">
            <a:avLst/>
          </a:prstGeom>
          <a:noFill/>
          <a:ln w="9525">
            <a:noFill/>
            <a:miter lim="800000"/>
            <a:headEnd/>
            <a:tailEnd/>
          </a:ln>
          <a:effectLst/>
        </p:spPr>
        <p:txBody>
          <a:bodyPr>
            <a:spAutoFit/>
          </a:bodyPr>
          <a:lstStyle/>
          <a:p>
            <a:pPr algn="ctr">
              <a:spcBef>
                <a:spcPct val="50000"/>
              </a:spcBef>
            </a:pPr>
            <a:r>
              <a:rPr lang="zh-TW" altLang="en-US" sz="2400" b="1" dirty="0">
                <a:solidFill>
                  <a:schemeClr val="bg1"/>
                </a:solidFill>
                <a:latin typeface="標楷體" pitchFamily="65" charset="-120"/>
                <a:ea typeface="標楷體" pitchFamily="65" charset="-120"/>
                <a:cs typeface="Arial" charset="0"/>
              </a:rPr>
              <a:t>參</a:t>
            </a:r>
            <a:endParaRPr lang="en-US" altLang="zh-TW" sz="2400" b="1" dirty="0">
              <a:solidFill>
                <a:schemeClr val="bg1"/>
              </a:solidFill>
              <a:latin typeface="標楷體" pitchFamily="65" charset="-120"/>
              <a:ea typeface="標楷體" pitchFamily="65" charset="-120"/>
              <a:cs typeface="Arial" charset="0"/>
            </a:endParaRPr>
          </a:p>
        </p:txBody>
      </p:sp>
      <p:sp>
        <p:nvSpPr>
          <p:cNvPr id="287778" name="Text Box 34"/>
          <p:cNvSpPr txBox="1">
            <a:spLocks noChangeArrowheads="1"/>
          </p:cNvSpPr>
          <p:nvPr/>
        </p:nvSpPr>
        <p:spPr bwMode="white">
          <a:xfrm>
            <a:off x="2037903" y="4457727"/>
            <a:ext cx="381000" cy="457200"/>
          </a:xfrm>
          <a:prstGeom prst="rect">
            <a:avLst/>
          </a:prstGeom>
          <a:noFill/>
          <a:ln w="9525">
            <a:noFill/>
            <a:miter lim="800000"/>
            <a:headEnd/>
            <a:tailEnd/>
          </a:ln>
          <a:effectLst/>
        </p:spPr>
        <p:txBody>
          <a:bodyPr>
            <a:spAutoFit/>
          </a:bodyPr>
          <a:lstStyle/>
          <a:p>
            <a:pPr algn="ctr">
              <a:spcBef>
                <a:spcPct val="50000"/>
              </a:spcBef>
            </a:pPr>
            <a:r>
              <a:rPr lang="zh-TW" altLang="en-US" sz="2400" b="1" dirty="0">
                <a:solidFill>
                  <a:schemeClr val="bg1"/>
                </a:solidFill>
                <a:latin typeface="標楷體" pitchFamily="65" charset="-120"/>
                <a:ea typeface="標楷體" pitchFamily="65" charset="-120"/>
                <a:cs typeface="Arial" charset="0"/>
              </a:rPr>
              <a:t>肆</a:t>
            </a:r>
            <a:endParaRPr lang="en-US" altLang="zh-TW" sz="2400" b="1" dirty="0">
              <a:solidFill>
                <a:schemeClr val="bg1"/>
              </a:solidFill>
              <a:latin typeface="標楷體" pitchFamily="65" charset="-120"/>
              <a:ea typeface="標楷體" pitchFamily="65" charset="-120"/>
              <a:cs typeface="Arial" charset="0"/>
            </a:endParaRPr>
          </a:p>
        </p:txBody>
      </p:sp>
      <p:grpSp>
        <p:nvGrpSpPr>
          <p:cNvPr id="51" name="群組 50"/>
          <p:cNvGrpSpPr/>
          <p:nvPr/>
        </p:nvGrpSpPr>
        <p:grpSpPr>
          <a:xfrm>
            <a:off x="1745342" y="1835176"/>
            <a:ext cx="5508346" cy="1363531"/>
            <a:chOff x="1763688" y="1556792"/>
            <a:chExt cx="5508346" cy="1363531"/>
          </a:xfrm>
        </p:grpSpPr>
        <p:grpSp>
          <p:nvGrpSpPr>
            <p:cNvPr id="52" name="Group 18"/>
            <p:cNvGrpSpPr>
              <a:grpSpLocks/>
            </p:cNvGrpSpPr>
            <p:nvPr/>
          </p:nvGrpSpPr>
          <p:grpSpPr bwMode="auto">
            <a:xfrm>
              <a:off x="1958950" y="1561554"/>
              <a:ext cx="5313084" cy="736342"/>
              <a:chOff x="720" y="1392"/>
              <a:chExt cx="4059" cy="513"/>
            </a:xfrm>
          </p:grpSpPr>
          <p:sp>
            <p:nvSpPr>
              <p:cNvPr id="57" name="AutoShape 19"/>
              <p:cNvSpPr>
                <a:spLocks noChangeArrowheads="1"/>
              </p:cNvSpPr>
              <p:nvPr/>
            </p:nvSpPr>
            <p:spPr bwMode="gray">
              <a:xfrm>
                <a:off x="720" y="1392"/>
                <a:ext cx="4058" cy="480"/>
              </a:xfrm>
              <a:prstGeom prst="roundRect">
                <a:avLst>
                  <a:gd name="adj" fmla="val 17509"/>
                </a:avLst>
              </a:prstGeom>
              <a:solidFill>
                <a:schemeClr val="tx2">
                  <a:lumMod val="60000"/>
                  <a:lumOff val="40000"/>
                </a:schemeClr>
              </a:solidFill>
              <a:ln w="9525">
                <a:noFill/>
                <a:round/>
                <a:headEnd/>
                <a:tailEnd/>
              </a:ln>
              <a:effectLst/>
            </p:spPr>
            <p:txBody>
              <a:bodyPr wrap="none" anchor="ctr"/>
              <a:lstStyle/>
              <a:p>
                <a:endParaRPr lang="zh-TW" altLang="en-US"/>
              </a:p>
            </p:txBody>
          </p:sp>
          <p:grpSp>
            <p:nvGrpSpPr>
              <p:cNvPr id="58" name="Group 20"/>
              <p:cNvGrpSpPr>
                <a:grpSpLocks/>
              </p:cNvGrpSpPr>
              <p:nvPr/>
            </p:nvGrpSpPr>
            <p:grpSpPr bwMode="auto">
              <a:xfrm>
                <a:off x="730" y="1407"/>
                <a:ext cx="4049" cy="498"/>
                <a:chOff x="744" y="1407"/>
                <a:chExt cx="3994" cy="498"/>
              </a:xfrm>
            </p:grpSpPr>
            <p:sp>
              <p:nvSpPr>
                <p:cNvPr id="59" name="AutoShape 21"/>
                <p:cNvSpPr>
                  <a:spLocks noChangeArrowheads="1"/>
                </p:cNvSpPr>
                <p:nvPr/>
              </p:nvSpPr>
              <p:spPr bwMode="gray">
                <a:xfrm>
                  <a:off x="750" y="179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6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pic>
          <p:nvPicPr>
            <p:cNvPr id="53" name="Picture 30" descr="1"/>
            <p:cNvPicPr>
              <a:picLocks noChangeAspect="1" noChangeArrowheads="1"/>
            </p:cNvPicPr>
            <p:nvPr/>
          </p:nvPicPr>
          <p:blipFill>
            <a:blip r:embed="rId2" cstate="print">
              <a:lum bright="-6000" contrast="24000"/>
            </a:blip>
            <a:srcRect l="42606" t="64474" r="19473"/>
            <a:stretch>
              <a:fillRect/>
            </a:stretch>
          </p:blipFill>
          <p:spPr bwMode="auto">
            <a:xfrm>
              <a:off x="1763688" y="1556792"/>
              <a:ext cx="792162" cy="949325"/>
            </a:xfrm>
            <a:prstGeom prst="rect">
              <a:avLst/>
            </a:prstGeom>
            <a:noFill/>
          </p:spPr>
        </p:pic>
        <p:grpSp>
          <p:nvGrpSpPr>
            <p:cNvPr id="54" name="群組 53"/>
            <p:cNvGrpSpPr/>
            <p:nvPr/>
          </p:nvGrpSpPr>
          <p:grpSpPr>
            <a:xfrm>
              <a:off x="2084363" y="1637876"/>
              <a:ext cx="4764995" cy="1282447"/>
              <a:chOff x="2084363" y="1637876"/>
              <a:chExt cx="4764995" cy="1282447"/>
            </a:xfrm>
          </p:grpSpPr>
          <p:sp>
            <p:nvSpPr>
              <p:cNvPr id="55" name="Text Box 23"/>
              <p:cNvSpPr txBox="1">
                <a:spLocks noChangeArrowheads="1"/>
              </p:cNvSpPr>
              <p:nvPr/>
            </p:nvSpPr>
            <p:spPr bwMode="white">
              <a:xfrm>
                <a:off x="2347854" y="1637876"/>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zh-TW" altLang="en-US" sz="2400" b="1" dirty="0" smtClean="0">
                    <a:solidFill>
                      <a:schemeClr val="bg1"/>
                    </a:solidFill>
                    <a:latin typeface="標楷體" pitchFamily="65" charset="-120"/>
                    <a:ea typeface="標楷體" pitchFamily="65" charset="-120"/>
                    <a:cs typeface="Arial" charset="0"/>
                  </a:rPr>
                  <a:t>標案進度管</a:t>
                </a:r>
                <a:r>
                  <a:rPr lang="zh-TW" altLang="en-US" sz="2400" b="1" dirty="0">
                    <a:solidFill>
                      <a:schemeClr val="bg1"/>
                    </a:solidFill>
                    <a:latin typeface="標楷體" pitchFamily="65" charset="-120"/>
                    <a:ea typeface="標楷體" pitchFamily="65" charset="-120"/>
                    <a:cs typeface="Arial" charset="0"/>
                  </a:rPr>
                  <a:t>制</a:t>
                </a:r>
                <a:endParaRPr lang="en-US" altLang="zh-TW" sz="2400" b="1" dirty="0">
                  <a:solidFill>
                    <a:schemeClr val="bg1"/>
                  </a:solidFill>
                  <a:latin typeface="標楷體" pitchFamily="65" charset="-120"/>
                  <a:ea typeface="標楷體" pitchFamily="65" charset="-120"/>
                  <a:cs typeface="Arial" charset="0"/>
                </a:endParaRPr>
              </a:p>
            </p:txBody>
          </p:sp>
          <p:sp>
            <p:nvSpPr>
              <p:cNvPr id="56" name="Text Box 32"/>
              <p:cNvSpPr txBox="1">
                <a:spLocks noChangeArrowheads="1"/>
              </p:cNvSpPr>
              <p:nvPr/>
            </p:nvSpPr>
            <p:spPr bwMode="white">
              <a:xfrm>
                <a:off x="2084363" y="1653629"/>
                <a:ext cx="381000" cy="457200"/>
              </a:xfrm>
              <a:prstGeom prst="rect">
                <a:avLst/>
              </a:prstGeom>
              <a:noFill/>
              <a:ln w="9525">
                <a:noFill/>
                <a:miter lim="800000"/>
                <a:headEnd/>
                <a:tailEnd/>
              </a:ln>
              <a:effectLst/>
            </p:spPr>
            <p:txBody>
              <a:bodyPr>
                <a:spAutoFit/>
              </a:bodyPr>
              <a:lstStyle/>
              <a:p>
                <a:pPr algn="ctr">
                  <a:spcBef>
                    <a:spcPct val="50000"/>
                  </a:spcBef>
                </a:pPr>
                <a:r>
                  <a:rPr lang="zh-TW" altLang="en-US" sz="2400" b="1" dirty="0" smtClean="0">
                    <a:solidFill>
                      <a:schemeClr val="bg1"/>
                    </a:solidFill>
                    <a:latin typeface="標楷體" pitchFamily="65" charset="-120"/>
                    <a:ea typeface="標楷體" pitchFamily="65" charset="-120"/>
                    <a:cs typeface="Arial" charset="0"/>
                  </a:rPr>
                  <a:t>壹</a:t>
                </a:r>
                <a:endParaRPr lang="en-US" altLang="zh-TW" sz="2400" b="1" dirty="0">
                  <a:solidFill>
                    <a:schemeClr val="bg1"/>
                  </a:solidFill>
                  <a:latin typeface="標楷體" pitchFamily="65" charset="-120"/>
                  <a:ea typeface="標楷體" pitchFamily="65" charset="-120"/>
                  <a:cs typeface="Arial" charset="0"/>
                </a:endParaRPr>
              </a:p>
            </p:txBody>
          </p:sp>
          <p:sp>
            <p:nvSpPr>
              <p:cNvPr id="76" name="Text Box 23"/>
              <p:cNvSpPr txBox="1">
                <a:spLocks noChangeArrowheads="1"/>
              </p:cNvSpPr>
              <p:nvPr/>
            </p:nvSpPr>
            <p:spPr bwMode="white">
              <a:xfrm>
                <a:off x="2353558" y="2463123"/>
                <a:ext cx="4495800" cy="457200"/>
              </a:xfrm>
              <a:prstGeom prst="rect">
                <a:avLst/>
              </a:prstGeom>
              <a:noFill/>
              <a:ln w="9525">
                <a:noFill/>
                <a:miter lim="800000"/>
                <a:headEnd/>
                <a:tailEnd/>
              </a:ln>
              <a:effectLst/>
            </p:spPr>
            <p:txBody>
              <a:bodyPr>
                <a:spAutoFit/>
              </a:bodyPr>
              <a:lstStyle/>
              <a:p>
                <a:pPr marL="457200" indent="-457200" algn="ctr">
                  <a:spcBef>
                    <a:spcPct val="50000"/>
                  </a:spcBef>
                  <a:buClr>
                    <a:schemeClr val="tx1"/>
                  </a:buClr>
                </a:pPr>
                <a:r>
                  <a:rPr lang="zh-TW" altLang="en-US" sz="2400" b="1" dirty="0" smtClean="0">
                    <a:solidFill>
                      <a:schemeClr val="bg1"/>
                    </a:solidFill>
                    <a:latin typeface="標楷體" pitchFamily="65" charset="-120"/>
                    <a:ea typeface="標楷體" pitchFamily="65" charset="-120"/>
                    <a:cs typeface="Arial" charset="0"/>
                  </a:rPr>
                  <a:t>工程施工查</a:t>
                </a:r>
                <a:r>
                  <a:rPr lang="zh-TW" altLang="en-US" sz="2400" b="1" dirty="0">
                    <a:solidFill>
                      <a:schemeClr val="bg1"/>
                    </a:solidFill>
                    <a:latin typeface="標楷體" pitchFamily="65" charset="-120"/>
                    <a:ea typeface="標楷體" pitchFamily="65" charset="-120"/>
                    <a:cs typeface="Arial" charset="0"/>
                  </a:rPr>
                  <a:t>核</a:t>
                </a:r>
                <a:endParaRPr lang="en-US" altLang="zh-TW" sz="2400" b="1" dirty="0">
                  <a:solidFill>
                    <a:schemeClr val="bg1"/>
                  </a:solidFill>
                  <a:latin typeface="標楷體" pitchFamily="65" charset="-120"/>
                  <a:ea typeface="標楷體" pitchFamily="65" charset="-120"/>
                  <a:cs typeface="Arial" charset="0"/>
                </a:endParaRPr>
              </a:p>
            </p:txBody>
          </p:sp>
        </p:grpSp>
      </p:grpSp>
      <p:grpSp>
        <p:nvGrpSpPr>
          <p:cNvPr id="61" name="群組 60"/>
          <p:cNvGrpSpPr/>
          <p:nvPr/>
        </p:nvGrpSpPr>
        <p:grpSpPr>
          <a:xfrm>
            <a:off x="1704064" y="5166726"/>
            <a:ext cx="5578280" cy="1329148"/>
            <a:chOff x="1693754" y="968749"/>
            <a:chExt cx="5578280" cy="1329148"/>
          </a:xfrm>
        </p:grpSpPr>
        <p:grpSp>
          <p:nvGrpSpPr>
            <p:cNvPr id="62" name="Group 18"/>
            <p:cNvGrpSpPr>
              <a:grpSpLocks/>
            </p:cNvGrpSpPr>
            <p:nvPr/>
          </p:nvGrpSpPr>
          <p:grpSpPr bwMode="auto">
            <a:xfrm>
              <a:off x="1927535" y="968749"/>
              <a:ext cx="5344499" cy="1329148"/>
              <a:chOff x="696" y="979"/>
              <a:chExt cx="4083" cy="926"/>
            </a:xfrm>
          </p:grpSpPr>
          <p:sp>
            <p:nvSpPr>
              <p:cNvPr id="67" name="AutoShape 19"/>
              <p:cNvSpPr>
                <a:spLocks noChangeArrowheads="1"/>
              </p:cNvSpPr>
              <p:nvPr/>
            </p:nvSpPr>
            <p:spPr bwMode="gray">
              <a:xfrm>
                <a:off x="696" y="1022"/>
                <a:ext cx="4058" cy="480"/>
              </a:xfrm>
              <a:prstGeom prst="roundRect">
                <a:avLst>
                  <a:gd name="adj" fmla="val 17509"/>
                </a:avLst>
              </a:prstGeom>
              <a:solidFill>
                <a:schemeClr val="accent6">
                  <a:lumMod val="50000"/>
                </a:schemeClr>
              </a:solidFill>
              <a:ln w="9525">
                <a:noFill/>
                <a:round/>
                <a:headEnd/>
                <a:tailEnd/>
              </a:ln>
              <a:effectLst/>
            </p:spPr>
            <p:txBody>
              <a:bodyPr wrap="none" anchor="ctr"/>
              <a:lstStyle/>
              <a:p>
                <a:endParaRPr lang="zh-TW" altLang="en-US"/>
              </a:p>
            </p:txBody>
          </p:sp>
          <p:grpSp>
            <p:nvGrpSpPr>
              <p:cNvPr id="68" name="Group 20"/>
              <p:cNvGrpSpPr>
                <a:grpSpLocks/>
              </p:cNvGrpSpPr>
              <p:nvPr/>
            </p:nvGrpSpPr>
            <p:grpSpPr bwMode="auto">
              <a:xfrm>
                <a:off x="711" y="979"/>
                <a:ext cx="4068" cy="926"/>
                <a:chOff x="725" y="979"/>
                <a:chExt cx="4013" cy="926"/>
              </a:xfrm>
            </p:grpSpPr>
            <p:sp>
              <p:nvSpPr>
                <p:cNvPr id="69" name="AutoShape 21"/>
                <p:cNvSpPr>
                  <a:spLocks noChangeArrowheads="1"/>
                </p:cNvSpPr>
                <p:nvPr/>
              </p:nvSpPr>
              <p:spPr bwMode="gray">
                <a:xfrm>
                  <a:off x="750" y="1790"/>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zh-TW" altLang="en-US"/>
                </a:p>
              </p:txBody>
            </p:sp>
            <p:sp>
              <p:nvSpPr>
                <p:cNvPr id="70" name="AutoShape 22"/>
                <p:cNvSpPr>
                  <a:spLocks noChangeArrowheads="1"/>
                </p:cNvSpPr>
                <p:nvPr/>
              </p:nvSpPr>
              <p:spPr bwMode="gray">
                <a:xfrm>
                  <a:off x="725" y="979"/>
                  <a:ext cx="3988" cy="217"/>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zh-TW" altLang="en-US"/>
                </a:p>
              </p:txBody>
            </p:sp>
          </p:grpSp>
        </p:grpSp>
        <p:pic>
          <p:nvPicPr>
            <p:cNvPr id="63" name="Picture 30" descr="1"/>
            <p:cNvPicPr>
              <a:picLocks noChangeAspect="1" noChangeArrowheads="1"/>
            </p:cNvPicPr>
            <p:nvPr/>
          </p:nvPicPr>
          <p:blipFill>
            <a:blip r:embed="rId2" cstate="print">
              <a:lum bright="-6000" contrast="24000"/>
            </a:blip>
            <a:srcRect l="42606" t="64474" r="19473"/>
            <a:stretch>
              <a:fillRect/>
            </a:stretch>
          </p:blipFill>
          <p:spPr bwMode="auto">
            <a:xfrm>
              <a:off x="1693754" y="1018725"/>
              <a:ext cx="792162" cy="949325"/>
            </a:xfrm>
            <a:prstGeom prst="rect">
              <a:avLst/>
            </a:prstGeom>
            <a:noFill/>
          </p:spPr>
        </p:pic>
        <p:grpSp>
          <p:nvGrpSpPr>
            <p:cNvPr id="64" name="群組 63"/>
            <p:cNvGrpSpPr/>
            <p:nvPr/>
          </p:nvGrpSpPr>
          <p:grpSpPr>
            <a:xfrm>
              <a:off x="2008847" y="1078954"/>
              <a:ext cx="5015175" cy="533576"/>
              <a:chOff x="2008847" y="1078954"/>
              <a:chExt cx="5015175" cy="533576"/>
            </a:xfrm>
          </p:grpSpPr>
          <p:sp>
            <p:nvSpPr>
              <p:cNvPr id="65" name="Text Box 23"/>
              <p:cNvSpPr txBox="1">
                <a:spLocks noChangeArrowheads="1"/>
              </p:cNvSpPr>
              <p:nvPr/>
            </p:nvSpPr>
            <p:spPr bwMode="white">
              <a:xfrm>
                <a:off x="2389847" y="1235760"/>
                <a:ext cx="4634175" cy="376770"/>
              </a:xfrm>
              <a:prstGeom prst="rect">
                <a:avLst/>
              </a:prstGeom>
              <a:noFill/>
              <a:ln w="9525">
                <a:noFill/>
                <a:miter lim="800000"/>
                <a:headEnd/>
                <a:tailEnd/>
              </a:ln>
              <a:effectLst/>
            </p:spPr>
            <p:txBody>
              <a:bodyPr wrap="square">
                <a:spAutoFit/>
              </a:bodyPr>
              <a:lstStyle/>
              <a:p>
                <a:pPr marL="457200" indent="-457200" algn="ctr">
                  <a:lnSpc>
                    <a:spcPts val="2200"/>
                  </a:lnSpc>
                  <a:spcBef>
                    <a:spcPts val="0"/>
                  </a:spcBef>
                  <a:buClr>
                    <a:schemeClr val="tx1"/>
                  </a:buClr>
                </a:pPr>
                <a:r>
                  <a:rPr lang="zh-TW" altLang="en-US" sz="2400" b="1" dirty="0" smtClean="0">
                    <a:solidFill>
                      <a:schemeClr val="bg1"/>
                    </a:solidFill>
                    <a:latin typeface="標楷體" panose="03000509000000000000" pitchFamily="65" charset="-120"/>
                    <a:ea typeface="標楷體" panose="03000509000000000000" pitchFamily="65" charset="-120"/>
                    <a:cs typeface="Arial" charset="0"/>
                  </a:rPr>
                  <a:t>精進作為</a:t>
                </a:r>
                <a:r>
                  <a:rPr lang="en-US" altLang="zh-TW" sz="2400" b="1" dirty="0" smtClean="0">
                    <a:solidFill>
                      <a:schemeClr val="bg1"/>
                    </a:solidFill>
                    <a:latin typeface="標楷體" panose="03000509000000000000" pitchFamily="65" charset="-120"/>
                    <a:ea typeface="標楷體" panose="03000509000000000000" pitchFamily="65" charset="-120"/>
                    <a:cs typeface="Arial" charset="0"/>
                  </a:rPr>
                  <a:t>    </a:t>
                </a:r>
                <a:endParaRPr lang="en-US" altLang="zh-TW" sz="2400" b="1" dirty="0">
                  <a:solidFill>
                    <a:schemeClr val="bg1"/>
                  </a:solidFill>
                  <a:latin typeface="標楷體" panose="03000509000000000000" pitchFamily="65" charset="-120"/>
                  <a:ea typeface="標楷體" panose="03000509000000000000" pitchFamily="65" charset="-120"/>
                  <a:cs typeface="Arial" charset="0"/>
                </a:endParaRPr>
              </a:p>
            </p:txBody>
          </p:sp>
          <p:sp>
            <p:nvSpPr>
              <p:cNvPr id="66" name="Text Box 32"/>
              <p:cNvSpPr txBox="1">
                <a:spLocks noChangeArrowheads="1"/>
              </p:cNvSpPr>
              <p:nvPr/>
            </p:nvSpPr>
            <p:spPr bwMode="white">
              <a:xfrm>
                <a:off x="2008847" y="1078954"/>
                <a:ext cx="381000" cy="461665"/>
              </a:xfrm>
              <a:prstGeom prst="rect">
                <a:avLst/>
              </a:prstGeom>
              <a:noFill/>
              <a:ln w="9525">
                <a:noFill/>
                <a:miter lim="800000"/>
                <a:headEnd/>
                <a:tailEnd/>
              </a:ln>
              <a:effectLst/>
            </p:spPr>
            <p:txBody>
              <a:bodyPr>
                <a:spAutoFit/>
              </a:bodyPr>
              <a:lstStyle/>
              <a:p>
                <a:pPr algn="ctr">
                  <a:spcBef>
                    <a:spcPct val="50000"/>
                  </a:spcBef>
                </a:pPr>
                <a:r>
                  <a:rPr lang="zh-TW" altLang="en-US" sz="2400" b="1" dirty="0" smtClean="0">
                    <a:solidFill>
                      <a:schemeClr val="bg1"/>
                    </a:solidFill>
                    <a:latin typeface="標楷體" pitchFamily="65" charset="-120"/>
                    <a:ea typeface="標楷體" pitchFamily="65" charset="-120"/>
                    <a:cs typeface="Arial" charset="0"/>
                  </a:rPr>
                  <a:t>伍</a:t>
                </a:r>
                <a:endParaRPr lang="en-US" altLang="zh-TW" sz="2400" b="1" dirty="0">
                  <a:solidFill>
                    <a:schemeClr val="bg1"/>
                  </a:solidFill>
                  <a:latin typeface="標楷體" pitchFamily="65" charset="-120"/>
                  <a:ea typeface="標楷體" pitchFamily="65" charset="-120"/>
                  <a:cs typeface="Arial" charset="0"/>
                </a:endParaRPr>
              </a:p>
            </p:txBody>
          </p:sp>
        </p:grpSp>
      </p:grpSp>
      <p:sp>
        <p:nvSpPr>
          <p:cNvPr id="71" name="投影片編號版面配置區 70"/>
          <p:cNvSpPr>
            <a:spLocks noGrp="1"/>
          </p:cNvSpPr>
          <p:nvPr>
            <p:ph type="sldNum" sz="quarter" idx="11"/>
          </p:nvPr>
        </p:nvSpPr>
        <p:spPr/>
        <p:txBody>
          <a:bodyPr/>
          <a:lstStyle/>
          <a:p>
            <a:fld id="{E7B12B5A-12EF-4BC0-96FC-60E9D66AEFFB}" type="slidenum">
              <a:rPr lang="en-US" altLang="zh-TW" smtClean="0"/>
              <a:pPr/>
              <a:t>2</a:t>
            </a:fld>
            <a:endParaRPr lang="en-US" altLang="zh-TW"/>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貳、工程施工查</a:t>
            </a:r>
            <a:r>
              <a:rPr lang="zh-TW" altLang="en-US" dirty="0">
                <a:latin typeface="標楷體" pitchFamily="65" charset="-120"/>
                <a:ea typeface="標楷體" pitchFamily="65" charset="-120"/>
              </a:rPr>
              <a:t>核</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7/7</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280920" cy="4824536"/>
          </a:xfrm>
        </p:spPr>
        <p:txBody>
          <a:bodyPr anchor="t"/>
          <a:lstStyle/>
          <a:p>
            <a:r>
              <a:rPr lang="zh-TW" altLang="en-US" sz="2400" dirty="0" smtClean="0">
                <a:latin typeface="標楷體" pitchFamily="65" charset="-120"/>
                <a:ea typeface="標楷體" pitchFamily="65" charset="-120"/>
              </a:rPr>
              <a:t>第</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季查核成績丙等標案後續處置情形</a:t>
            </a:r>
            <a:r>
              <a:rPr lang="zh-TW" altLang="en-US" sz="2400" dirty="0">
                <a:latin typeface="標楷體" pitchFamily="65" charset="-120"/>
                <a:ea typeface="標楷體" pitchFamily="65" charset="-120"/>
              </a:rPr>
              <a:t>：</a:t>
            </a:r>
            <a:endParaRPr lang="en-US" altLang="zh-TW" sz="2400" dirty="0" smtClean="0">
              <a:solidFill>
                <a:srgbClr val="000000"/>
              </a:solidFill>
              <a:latin typeface="標楷體" pitchFamily="65" charset="-120"/>
              <a:ea typeface="標楷體" pitchFamily="65" charset="-120"/>
            </a:endParaRPr>
          </a:p>
          <a:p>
            <a:pPr lvl="1"/>
            <a:endParaRPr lang="en-US" altLang="zh-TW" sz="1800" b="1" dirty="0" smtClean="0">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豐原區公所辦理「臺中市豐原區北陽里活動中心二、三樓增建及設施設備加強計畫」，查核成績</a:t>
            </a:r>
            <a:r>
              <a:rPr lang="en-US" altLang="zh-TW" sz="1800" b="1" dirty="0" smtClean="0">
                <a:latin typeface="標楷體" pitchFamily="65" charset="-120"/>
                <a:ea typeface="標楷體" pitchFamily="65" charset="-120"/>
              </a:rPr>
              <a:t>69</a:t>
            </a:r>
            <a:r>
              <a:rPr lang="zh-TW" altLang="en-US" sz="1800" b="1" dirty="0" smtClean="0">
                <a:latin typeface="標楷體" pitchFamily="65" charset="-120"/>
                <a:ea typeface="標楷體" pitchFamily="65" charset="-120"/>
              </a:rPr>
              <a:t>分。</a:t>
            </a:r>
            <a:endParaRPr lang="en-US" altLang="zh-TW" sz="1800" b="1" dirty="0" smtClean="0">
              <a:latin typeface="標楷體" pitchFamily="65" charset="-120"/>
              <a:ea typeface="標楷體" pitchFamily="65" charset="-120"/>
            </a:endParaRPr>
          </a:p>
          <a:p>
            <a:pPr lvl="1"/>
            <a:endParaRPr lang="en-US" altLang="zh-TW" sz="1800" b="1" dirty="0" smtClean="0">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懲處情形：</a:t>
            </a:r>
            <a:endParaRPr lang="en-US" altLang="zh-TW" sz="1800" b="1" dirty="0" smtClean="0">
              <a:latin typeface="標楷體" pitchFamily="65" charset="-120"/>
              <a:ea typeface="標楷體" pitchFamily="65" charset="-120"/>
            </a:endParaRPr>
          </a:p>
          <a:p>
            <a:pPr marL="457200" lvl="1" indent="0">
              <a:buNone/>
            </a:pPr>
            <a:r>
              <a:rPr lang="zh-TW" altLang="en-US" sz="1800" b="1" dirty="0" smtClean="0">
                <a:latin typeface="標楷體" pitchFamily="65" charset="-120"/>
                <a:ea typeface="標楷體" pitchFamily="65" charset="-120"/>
              </a:rPr>
              <a:t>   </a:t>
            </a:r>
            <a:r>
              <a:rPr lang="en-US" altLang="zh-TW" sz="1800" b="1" dirty="0" smtClean="0">
                <a:latin typeface="標楷體" pitchFamily="65" charset="-120"/>
                <a:ea typeface="標楷體" pitchFamily="65" charset="-120"/>
              </a:rPr>
              <a:t>1.</a:t>
            </a:r>
            <a:r>
              <a:rPr lang="zh-TW" altLang="en-US" sz="1800" b="1" dirty="0" smtClean="0">
                <a:latin typeface="標楷體" pitchFamily="65" charset="-120"/>
                <a:ea typeface="標楷體" pitchFamily="65" charset="-120"/>
              </a:rPr>
              <a:t>承辦人員申誡</a:t>
            </a:r>
            <a:r>
              <a:rPr lang="en-US" altLang="zh-TW" sz="1800" b="1" dirty="0" smtClean="0">
                <a:latin typeface="標楷體" pitchFamily="65" charset="-120"/>
                <a:ea typeface="標楷體" pitchFamily="65" charset="-120"/>
              </a:rPr>
              <a:t>1</a:t>
            </a:r>
            <a:r>
              <a:rPr lang="zh-TW" altLang="en-US" sz="1800" b="1" dirty="0" smtClean="0">
                <a:latin typeface="標楷體" pitchFamily="65" charset="-120"/>
                <a:ea typeface="標楷體" pitchFamily="65" charset="-120"/>
              </a:rPr>
              <a:t>次；主管課長警告</a:t>
            </a:r>
            <a:r>
              <a:rPr lang="en-US" altLang="zh-TW" sz="1800" b="1" dirty="0" smtClean="0">
                <a:latin typeface="標楷體" pitchFamily="65" charset="-120"/>
                <a:ea typeface="標楷體" pitchFamily="65" charset="-120"/>
              </a:rPr>
              <a:t>1</a:t>
            </a:r>
            <a:r>
              <a:rPr lang="zh-TW" altLang="en-US" sz="1800" b="1" dirty="0" smtClean="0">
                <a:latin typeface="標楷體" pitchFamily="65" charset="-120"/>
                <a:ea typeface="標楷體" pitchFamily="65" charset="-120"/>
              </a:rPr>
              <a:t>次。</a:t>
            </a:r>
            <a:endParaRPr lang="en-US" altLang="zh-TW" sz="1800" b="1" dirty="0" smtClean="0">
              <a:latin typeface="標楷體" pitchFamily="65" charset="-120"/>
              <a:ea typeface="標楷體" pitchFamily="65" charset="-120"/>
            </a:endParaRPr>
          </a:p>
          <a:p>
            <a:pPr marL="457200" lvl="1" indent="0">
              <a:buNone/>
            </a:pPr>
            <a:r>
              <a:rPr lang="zh-TW" altLang="en-US" sz="1800" b="1" dirty="0">
                <a:latin typeface="標楷體" pitchFamily="65" charset="-120"/>
                <a:ea typeface="標楷體" pitchFamily="65" charset="-120"/>
              </a:rPr>
              <a:t> </a:t>
            </a:r>
            <a:r>
              <a:rPr lang="zh-TW" altLang="en-US" sz="1800" b="1" dirty="0" smtClean="0">
                <a:latin typeface="標楷體" pitchFamily="65" charset="-120"/>
                <a:ea typeface="標楷體" pitchFamily="65" charset="-120"/>
              </a:rPr>
              <a:t>  </a:t>
            </a:r>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施工廠商向本府採購申訴委員會提出申訴，俟審議結果再行辦理刊登</a:t>
            </a:r>
            <a:endParaRPr lang="en-US" altLang="zh-TW" sz="1800" b="1" dirty="0" smtClean="0">
              <a:latin typeface="標楷體" pitchFamily="65" charset="-120"/>
              <a:ea typeface="標楷體" pitchFamily="65" charset="-120"/>
            </a:endParaRPr>
          </a:p>
          <a:p>
            <a:pPr marL="457200" lvl="1" indent="0">
              <a:buNone/>
            </a:pPr>
            <a:r>
              <a:rPr lang="zh-TW" altLang="en-US" sz="1800" b="1" dirty="0">
                <a:latin typeface="標楷體" pitchFamily="65" charset="-120"/>
                <a:ea typeface="標楷體" pitchFamily="65" charset="-120"/>
              </a:rPr>
              <a:t> </a:t>
            </a:r>
            <a:r>
              <a:rPr lang="zh-TW" altLang="en-US" sz="1800" b="1" dirty="0" smtClean="0">
                <a:latin typeface="標楷體" pitchFamily="65" charset="-120"/>
                <a:ea typeface="標楷體" pitchFamily="65" charset="-120"/>
              </a:rPr>
              <a:t>    政府採購公報作業事項。</a:t>
            </a:r>
            <a:endParaRPr lang="en-US" altLang="zh-TW" sz="1800" b="1" dirty="0" smtClean="0">
              <a:latin typeface="標楷體" pitchFamily="65" charset="-120"/>
              <a:ea typeface="標楷體" pitchFamily="65" charset="-120"/>
            </a:endParaRPr>
          </a:p>
          <a:p>
            <a:pPr marL="457200" lvl="1" indent="0">
              <a:buNone/>
            </a:pPr>
            <a:r>
              <a:rPr lang="zh-TW" altLang="en-US" sz="1800" b="1" dirty="0">
                <a:latin typeface="標楷體" pitchFamily="65" charset="-120"/>
                <a:ea typeface="標楷體" pitchFamily="65" charset="-120"/>
              </a:rPr>
              <a:t> </a:t>
            </a:r>
            <a:r>
              <a:rPr lang="zh-TW" altLang="en-US" sz="1800" b="1" dirty="0" smtClean="0">
                <a:latin typeface="標楷體" pitchFamily="65" charset="-120"/>
                <a:ea typeface="標楷體" pitchFamily="65" charset="-120"/>
              </a:rPr>
              <a:t>  </a:t>
            </a:r>
            <a:r>
              <a:rPr lang="en-US" altLang="zh-TW" sz="1800" b="1" dirty="0" smtClean="0">
                <a:latin typeface="標楷體" pitchFamily="65" charset="-120"/>
                <a:ea typeface="標楷體" pitchFamily="65" charset="-120"/>
              </a:rPr>
              <a:t>3.</a:t>
            </a:r>
            <a:r>
              <a:rPr lang="zh-TW" altLang="en-US" sz="1800" b="1" dirty="0" smtClean="0">
                <a:latin typeface="標楷體" pitchFamily="65" charset="-120"/>
                <a:ea typeface="標楷體" pitchFamily="65" charset="-120"/>
              </a:rPr>
              <a:t>建築師及專任工程人員，已報請本府都發局予以懲處。</a:t>
            </a:r>
            <a:endParaRPr lang="en-US" altLang="zh-TW" sz="1800" b="1" dirty="0" smtClean="0">
              <a:latin typeface="標楷體" pitchFamily="65" charset="-120"/>
              <a:ea typeface="標楷體" pitchFamily="65" charset="-120"/>
            </a:endParaRPr>
          </a:p>
          <a:p>
            <a:pPr marL="457200" lvl="1" indent="0">
              <a:buNone/>
            </a:pPr>
            <a:r>
              <a:rPr lang="zh-TW" altLang="en-US" sz="1800" b="1" dirty="0" smtClean="0">
                <a:latin typeface="標楷體" pitchFamily="65" charset="-120"/>
                <a:ea typeface="標楷體" pitchFamily="65" charset="-120"/>
              </a:rPr>
              <a:t>　 </a:t>
            </a:r>
            <a:r>
              <a:rPr lang="en-US" altLang="zh-TW" sz="1800" b="1" dirty="0" smtClean="0">
                <a:latin typeface="標楷體" pitchFamily="65" charset="-120"/>
                <a:ea typeface="標楷體" pitchFamily="65" charset="-120"/>
              </a:rPr>
              <a:t>3.</a:t>
            </a:r>
            <a:r>
              <a:rPr lang="zh-TW" altLang="en-US" sz="1800" b="1" dirty="0">
                <a:latin typeface="標楷體" pitchFamily="65" charset="-120"/>
                <a:ea typeface="標楷體" pitchFamily="65" charset="-120"/>
              </a:rPr>
              <a:t>與</a:t>
            </a:r>
            <a:r>
              <a:rPr lang="zh-TW" altLang="en-US" sz="1800" b="1" dirty="0" smtClean="0">
                <a:latin typeface="標楷體" pitchFamily="65" charset="-120"/>
                <a:ea typeface="標楷體" pitchFamily="65" charset="-120"/>
              </a:rPr>
              <a:t>原設計監造單位及承包廠商終止契約。</a:t>
            </a:r>
            <a:endParaRPr lang="en-US" altLang="zh-TW" sz="1800" b="1" dirty="0" smtClean="0">
              <a:latin typeface="標楷體" pitchFamily="65" charset="-120"/>
              <a:ea typeface="標楷體" pitchFamily="65" charset="-120"/>
            </a:endParaRPr>
          </a:p>
          <a:p>
            <a:pPr marL="457200" lvl="1" indent="0">
              <a:buNone/>
            </a:pPr>
            <a:r>
              <a:rPr lang="zh-TW" altLang="en-US" sz="1800" b="1" dirty="0">
                <a:latin typeface="標楷體" pitchFamily="65" charset="-120"/>
                <a:ea typeface="標楷體" pitchFamily="65" charset="-120"/>
              </a:rPr>
              <a:t>　</a:t>
            </a:r>
            <a:r>
              <a:rPr lang="zh-TW" altLang="en-US" sz="1800" b="1" dirty="0" smtClean="0">
                <a:latin typeface="標楷體" pitchFamily="65" charset="-120"/>
                <a:ea typeface="標楷體" pitchFamily="65" charset="-120"/>
              </a:rPr>
              <a:t> </a:t>
            </a:r>
            <a:endParaRPr lang="en-US" altLang="zh-TW" sz="1800" b="1" dirty="0" smtClean="0">
              <a:latin typeface="標楷體" pitchFamily="65" charset="-120"/>
              <a:ea typeface="標楷體" pitchFamily="65" charset="-120"/>
            </a:endParaRPr>
          </a:p>
          <a:p>
            <a:pPr lvl="1"/>
            <a:r>
              <a:rPr lang="zh-TW" altLang="en-US" sz="1800" b="1" dirty="0" smtClean="0">
                <a:latin typeface="標楷體" pitchFamily="65" charset="-120"/>
                <a:ea typeface="標楷體" pitchFamily="65" charset="-120"/>
              </a:rPr>
              <a:t>本案業於</a:t>
            </a:r>
            <a:r>
              <a:rPr lang="en-US" altLang="zh-TW" sz="1800" b="1" dirty="0" smtClean="0">
                <a:latin typeface="標楷體" pitchFamily="65" charset="-120"/>
                <a:ea typeface="標楷體" pitchFamily="65" charset="-120"/>
              </a:rPr>
              <a:t>8</a:t>
            </a:r>
            <a:r>
              <a:rPr lang="zh-TW" altLang="en-US" sz="1800" b="1" dirty="0" smtClean="0">
                <a:latin typeface="標楷體" pitchFamily="65" charset="-120"/>
                <a:ea typeface="標楷體" pitchFamily="65" charset="-120"/>
              </a:rPr>
              <a:t>月</a:t>
            </a:r>
            <a:r>
              <a:rPr lang="en-US" altLang="zh-TW" sz="1800" b="1" dirty="0" smtClean="0">
                <a:latin typeface="標楷體" pitchFamily="65" charset="-120"/>
                <a:ea typeface="標楷體" pitchFamily="65" charset="-120"/>
              </a:rPr>
              <a:t>13</a:t>
            </a:r>
            <a:r>
              <a:rPr lang="zh-TW" altLang="en-US" sz="1800" b="1" dirty="0" smtClean="0">
                <a:latin typeface="標楷體" pitchFamily="65" charset="-120"/>
                <a:ea typeface="標楷體" pitchFamily="65" charset="-120"/>
              </a:rPr>
              <a:t>日提送專案報告，刻正於市長室陳核中。</a:t>
            </a:r>
            <a:endParaRPr lang="en-US" altLang="zh-TW" sz="1800" b="1" dirty="0" smtClean="0">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20</a:t>
            </a:fld>
            <a:endParaRPr lang="en-US" altLang="zh-TW"/>
          </a:p>
        </p:txBody>
      </p:sp>
    </p:spTree>
    <p:extLst>
      <p:ext uri="{BB962C8B-B14F-4D97-AF65-F5344CB8AC3E}">
        <p14:creationId xmlns:p14="http://schemas.microsoft.com/office/powerpoint/2010/main" val="4241608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參、採購流廢標督導  </a:t>
            </a:r>
            <a:r>
              <a:rPr lang="en-US" altLang="zh-TW" dirty="0" smtClean="0">
                <a:latin typeface="標楷體" pitchFamily="65" charset="-120"/>
                <a:ea typeface="標楷體" pitchFamily="65" charset="-120"/>
              </a:rPr>
              <a:t>1/</a:t>
            </a:r>
            <a:r>
              <a:rPr lang="en-US" altLang="zh-TW" dirty="0">
                <a:latin typeface="標楷體" pitchFamily="65" charset="-120"/>
                <a:ea typeface="標楷體" pitchFamily="65" charset="-120"/>
              </a:rPr>
              <a:t>2</a:t>
            </a:r>
          </a:p>
        </p:txBody>
      </p:sp>
      <p:sp>
        <p:nvSpPr>
          <p:cNvPr id="193539" name="Rectangle 3"/>
          <p:cNvSpPr>
            <a:spLocks noGrp="1" noChangeArrowheads="1"/>
          </p:cNvSpPr>
          <p:nvPr>
            <p:ph type="body" idx="1"/>
          </p:nvPr>
        </p:nvSpPr>
        <p:spPr>
          <a:xfrm>
            <a:off x="395536" y="1052736"/>
            <a:ext cx="8136904" cy="5040560"/>
          </a:xfrm>
        </p:spPr>
        <p:txBody>
          <a:bodyPr anchor="t"/>
          <a:lstStyle/>
          <a:p>
            <a:pPr marL="342900" lvl="1" indent="-342900">
              <a:buClr>
                <a:schemeClr val="tx1"/>
              </a:buClr>
              <a:buFont typeface="Wingdings" pitchFamily="2" charset="2"/>
              <a:buChar char="v"/>
            </a:pPr>
            <a:r>
              <a:rPr lang="zh-TW" altLang="en-US" sz="2400" b="1" dirty="0" smtClean="0">
                <a:latin typeface="標楷體" pitchFamily="65" charset="-120"/>
                <a:ea typeface="標楷體" pitchFamily="65" charset="-120"/>
              </a:rPr>
              <a:t>採購流廢標督導情</a:t>
            </a:r>
            <a:r>
              <a:rPr lang="zh-TW" altLang="en-US" sz="2400" b="1" dirty="0">
                <a:latin typeface="標楷體" pitchFamily="65" charset="-120"/>
                <a:ea typeface="標楷體" pitchFamily="65" charset="-120"/>
              </a:rPr>
              <a:t>形</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lvl="1"/>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en-US" altLang="zh-TW" sz="2000" b="1" dirty="0" smtClean="0">
              <a:latin typeface="標楷體" pitchFamily="65" charset="-120"/>
              <a:ea typeface="標楷體" pitchFamily="65" charset="-120"/>
            </a:endParaRPr>
          </a:p>
          <a:p>
            <a:pPr lvl="1">
              <a:buNone/>
            </a:pPr>
            <a:endParaRPr lang="en-US" altLang="zh-TW" sz="2000" b="1" dirty="0" smtClean="0">
              <a:latin typeface="標楷體" pitchFamily="65" charset="-120"/>
              <a:ea typeface="標楷體" pitchFamily="65" charset="-120"/>
            </a:endParaRPr>
          </a:p>
          <a:p>
            <a:pPr lvl="1">
              <a:spcBef>
                <a:spcPts val="1800"/>
              </a:spcBef>
              <a:buNone/>
            </a:pPr>
            <a:r>
              <a:rPr lang="zh-TW" altLang="en-US" sz="1800" b="1" dirty="0" smtClean="0">
                <a:latin typeface="標楷體" pitchFamily="65" charset="-120"/>
                <a:ea typeface="標楷體" pitchFamily="65" charset="-120"/>
              </a:rPr>
              <a:t>  </a:t>
            </a:r>
            <a:endParaRPr lang="zh-TW" altLang="zh-TW" sz="18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21</a:t>
            </a:fld>
            <a:endParaRPr lang="en-US" altLang="zh-TW"/>
          </a:p>
        </p:txBody>
      </p:sp>
      <p:graphicFrame>
        <p:nvGraphicFramePr>
          <p:cNvPr id="3" name="表格 2"/>
          <p:cNvGraphicFramePr>
            <a:graphicFrameLocks noGrp="1"/>
          </p:cNvGraphicFramePr>
          <p:nvPr>
            <p:extLst>
              <p:ext uri="{D42A27DB-BD31-4B8C-83A1-F6EECF244321}">
                <p14:modId xmlns:p14="http://schemas.microsoft.com/office/powerpoint/2010/main" val="3092609709"/>
              </p:ext>
            </p:extLst>
          </p:nvPr>
        </p:nvGraphicFramePr>
        <p:xfrm>
          <a:off x="539552" y="2132856"/>
          <a:ext cx="6033845" cy="2016225"/>
        </p:xfrm>
        <a:graphic>
          <a:graphicData uri="http://schemas.openxmlformats.org/drawingml/2006/table">
            <a:tbl>
              <a:tblPr firstRow="1" bandRow="1">
                <a:tableStyleId>{5C22544A-7EE6-4342-B048-85BDC9FD1C3A}</a:tableStyleId>
              </a:tblPr>
              <a:tblGrid>
                <a:gridCol w="1041364"/>
                <a:gridCol w="1118876"/>
                <a:gridCol w="1368152"/>
                <a:gridCol w="1257333"/>
                <a:gridCol w="1248120"/>
              </a:tblGrid>
              <a:tr h="933987">
                <a:tc>
                  <a:txBody>
                    <a:bodyPr/>
                    <a:lstStyle/>
                    <a:p>
                      <a:pPr algn="ctr"/>
                      <a:r>
                        <a:rPr lang="zh-TW" altLang="en-US" dirty="0" smtClean="0"/>
                        <a:t>季別</a:t>
                      </a:r>
                      <a:endParaRPr lang="zh-TW" altLang="en-US" dirty="0"/>
                    </a:p>
                  </a:txBody>
                  <a:tcPr anchor="ctr"/>
                </a:tc>
                <a:tc>
                  <a:txBody>
                    <a:bodyPr/>
                    <a:lstStyle/>
                    <a:p>
                      <a:pPr algn="ctr"/>
                      <a:r>
                        <a:rPr lang="zh-TW" altLang="en-US" dirty="0" smtClean="0"/>
                        <a:t>督導件數</a:t>
                      </a:r>
                      <a:endParaRPr lang="zh-TW" altLang="en-US" dirty="0"/>
                    </a:p>
                  </a:txBody>
                  <a:tcPr anchor="ctr"/>
                </a:tc>
                <a:tc>
                  <a:txBody>
                    <a:bodyPr/>
                    <a:lstStyle/>
                    <a:p>
                      <a:pPr algn="ctr"/>
                      <a:r>
                        <a:rPr lang="zh-TW" altLang="en-US" dirty="0" smtClean="0"/>
                        <a:t>已決標</a:t>
                      </a:r>
                      <a:r>
                        <a:rPr lang="en-US" altLang="zh-TW" dirty="0" smtClean="0"/>
                        <a:t>/</a:t>
                      </a:r>
                    </a:p>
                    <a:p>
                      <a:pPr algn="ctr"/>
                      <a:r>
                        <a:rPr lang="zh-TW" altLang="en-US" dirty="0" smtClean="0"/>
                        <a:t>解除列管</a:t>
                      </a:r>
                      <a:endParaRPr lang="zh-TW" altLang="en-US" dirty="0"/>
                    </a:p>
                  </a:txBody>
                  <a:tcPr anchor="ctr"/>
                </a:tc>
                <a:tc>
                  <a:txBody>
                    <a:bodyPr/>
                    <a:lstStyle/>
                    <a:p>
                      <a:pPr algn="ctr"/>
                      <a:r>
                        <a:rPr lang="zh-TW" altLang="en-US" dirty="0" smtClean="0"/>
                        <a:t>列入追蹤</a:t>
                      </a:r>
                      <a:r>
                        <a:rPr lang="en-US" altLang="zh-TW" dirty="0" smtClean="0"/>
                        <a:t>/</a:t>
                      </a:r>
                    </a:p>
                    <a:p>
                      <a:pPr algn="ctr"/>
                      <a:r>
                        <a:rPr lang="zh-TW" altLang="en-US" dirty="0" smtClean="0"/>
                        <a:t>解除列管</a:t>
                      </a:r>
                      <a:endParaRPr lang="zh-TW" altLang="en-US" dirty="0"/>
                    </a:p>
                  </a:txBody>
                  <a:tcPr anchor="ctr"/>
                </a:tc>
                <a:tc>
                  <a:txBody>
                    <a:bodyPr/>
                    <a:lstStyle/>
                    <a:p>
                      <a:pPr algn="ctr"/>
                      <a:r>
                        <a:rPr lang="zh-TW" altLang="en-US" dirty="0" smtClean="0"/>
                        <a:t>未決標</a:t>
                      </a:r>
                      <a:r>
                        <a:rPr lang="en-US" altLang="zh-TW" dirty="0" smtClean="0"/>
                        <a:t>/</a:t>
                      </a:r>
                    </a:p>
                    <a:p>
                      <a:pPr algn="ctr"/>
                      <a:r>
                        <a:rPr lang="zh-TW" altLang="en-US" dirty="0" smtClean="0"/>
                        <a:t>繼續列管</a:t>
                      </a:r>
                      <a:endParaRPr lang="zh-TW" altLang="en-US" dirty="0"/>
                    </a:p>
                  </a:txBody>
                  <a:tcPr anchor="ctr"/>
                </a:tc>
              </a:tr>
              <a:tr h="541119">
                <a:tc>
                  <a:txBody>
                    <a:bodyPr/>
                    <a:lstStyle/>
                    <a:p>
                      <a:pPr algn="ctr"/>
                      <a:r>
                        <a:rPr lang="zh-TW" altLang="en-US" dirty="0" smtClean="0"/>
                        <a:t>第</a:t>
                      </a:r>
                      <a:r>
                        <a:rPr lang="en-US" altLang="zh-TW" dirty="0" smtClean="0"/>
                        <a:t>1</a:t>
                      </a:r>
                      <a:r>
                        <a:rPr lang="zh-TW" altLang="en-US" dirty="0" smtClean="0"/>
                        <a:t>季</a:t>
                      </a:r>
                      <a:endParaRPr lang="zh-TW" altLang="en-US" dirty="0"/>
                    </a:p>
                  </a:txBody>
                  <a:tcPr anchor="ctr"/>
                </a:tc>
                <a:tc>
                  <a:txBody>
                    <a:bodyPr/>
                    <a:lstStyle/>
                    <a:p>
                      <a:pPr algn="ctr"/>
                      <a:r>
                        <a:rPr lang="en-US" altLang="zh-TW" dirty="0" smtClean="0"/>
                        <a:t>28</a:t>
                      </a:r>
                      <a:endParaRPr lang="zh-TW" altLang="en-US" dirty="0"/>
                    </a:p>
                  </a:txBody>
                  <a:tcPr anchor="ctr"/>
                </a:tc>
                <a:tc>
                  <a:txBody>
                    <a:bodyPr/>
                    <a:lstStyle/>
                    <a:p>
                      <a:pPr algn="ctr"/>
                      <a:r>
                        <a:rPr lang="en-US" altLang="zh-TW" dirty="0" smtClean="0"/>
                        <a:t>24(86%)</a:t>
                      </a:r>
                      <a:endParaRPr lang="zh-TW" altLang="en-US" dirty="0"/>
                    </a:p>
                  </a:txBody>
                  <a:tcPr anchor="ctr"/>
                </a:tc>
                <a:tc>
                  <a:txBody>
                    <a:bodyPr/>
                    <a:lstStyle/>
                    <a:p>
                      <a:pPr algn="ctr"/>
                      <a:r>
                        <a:rPr lang="en-US" altLang="zh-TW" dirty="0" smtClean="0"/>
                        <a:t>1(3%)</a:t>
                      </a:r>
                    </a:p>
                  </a:txBody>
                  <a:tcPr anchor="ctr"/>
                </a:tc>
                <a:tc>
                  <a:txBody>
                    <a:bodyPr/>
                    <a:lstStyle/>
                    <a:p>
                      <a:pPr algn="ctr"/>
                      <a:r>
                        <a:rPr lang="en-US" altLang="zh-TW" dirty="0" smtClean="0"/>
                        <a:t>3(11%)</a:t>
                      </a:r>
                      <a:endParaRPr lang="zh-TW" altLang="en-US" dirty="0"/>
                    </a:p>
                  </a:txBody>
                  <a:tcPr anchor="ctr"/>
                </a:tc>
              </a:tr>
              <a:tr h="541119">
                <a:tc>
                  <a:txBody>
                    <a:bodyPr/>
                    <a:lstStyle/>
                    <a:p>
                      <a:pPr algn="ctr"/>
                      <a:r>
                        <a:rPr lang="zh-TW" altLang="en-US" dirty="0" smtClean="0"/>
                        <a:t>第</a:t>
                      </a:r>
                      <a:r>
                        <a:rPr lang="en-US" altLang="zh-TW" dirty="0" smtClean="0"/>
                        <a:t>2</a:t>
                      </a:r>
                      <a:r>
                        <a:rPr lang="zh-TW" altLang="en-US" dirty="0" smtClean="0"/>
                        <a:t>季</a:t>
                      </a:r>
                      <a:endParaRPr lang="zh-TW" altLang="en-US" dirty="0"/>
                    </a:p>
                  </a:txBody>
                  <a:tcPr anchor="ctr"/>
                </a:tc>
                <a:tc>
                  <a:txBody>
                    <a:bodyPr/>
                    <a:lstStyle/>
                    <a:p>
                      <a:pPr algn="ctr"/>
                      <a:r>
                        <a:rPr lang="en-US" altLang="zh-TW" dirty="0" smtClean="0"/>
                        <a:t>27</a:t>
                      </a:r>
                      <a:endParaRPr lang="zh-TW" altLang="en-US" dirty="0"/>
                    </a:p>
                  </a:txBody>
                  <a:tcPr anchor="ctr"/>
                </a:tc>
                <a:tc>
                  <a:txBody>
                    <a:bodyPr/>
                    <a:lstStyle/>
                    <a:p>
                      <a:pPr algn="ctr"/>
                      <a:r>
                        <a:rPr lang="en-US" altLang="zh-TW" dirty="0" smtClean="0"/>
                        <a:t>25(93%)</a:t>
                      </a:r>
                      <a:endParaRPr lang="zh-TW" altLang="en-US" dirty="0"/>
                    </a:p>
                  </a:txBody>
                  <a:tcPr anchor="ctr"/>
                </a:tc>
                <a:tc>
                  <a:txBody>
                    <a:bodyPr/>
                    <a:lstStyle/>
                    <a:p>
                      <a:pPr algn="ctr"/>
                      <a:r>
                        <a:rPr lang="en-US" altLang="zh-TW" dirty="0" smtClean="0"/>
                        <a:t>0</a:t>
                      </a:r>
                      <a:endParaRPr lang="zh-TW" altLang="en-US" dirty="0"/>
                    </a:p>
                  </a:txBody>
                  <a:tcPr anchor="ctr"/>
                </a:tc>
                <a:tc>
                  <a:txBody>
                    <a:bodyPr/>
                    <a:lstStyle/>
                    <a:p>
                      <a:pPr algn="ctr"/>
                      <a:r>
                        <a:rPr lang="en-US" altLang="zh-TW" dirty="0" smtClean="0"/>
                        <a:t>2(7%)</a:t>
                      </a:r>
                    </a:p>
                  </a:txBody>
                  <a:tcPr anchor="ctr"/>
                </a:tc>
              </a:tr>
            </a:tbl>
          </a:graphicData>
        </a:graphic>
      </p:graphicFrame>
      <p:sp>
        <p:nvSpPr>
          <p:cNvPr id="2" name="雲朵形圖說文字 1"/>
          <p:cNvSpPr/>
          <p:nvPr/>
        </p:nvSpPr>
        <p:spPr bwMode="auto">
          <a:xfrm>
            <a:off x="6727661" y="2218576"/>
            <a:ext cx="2304256" cy="1368152"/>
          </a:xfrm>
          <a:prstGeom prst="cloudCallout">
            <a:avLst>
              <a:gd name="adj1" fmla="val -55754"/>
              <a:gd name="adj2" fmla="val 68515"/>
            </a:avLst>
          </a:prstGeom>
          <a:noFill/>
          <a:ln w="28575"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w="28575">
                <a:solidFill>
                  <a:schemeClr val="tx1"/>
                </a:solidFill>
              </a:ln>
              <a:noFill/>
              <a:effectLst/>
              <a:latin typeface="Arial" charset="0"/>
            </a:endParaRPr>
          </a:p>
        </p:txBody>
      </p:sp>
      <p:sp>
        <p:nvSpPr>
          <p:cNvPr id="4" name="文字方塊 3"/>
          <p:cNvSpPr txBox="1"/>
          <p:nvPr/>
        </p:nvSpPr>
        <p:spPr>
          <a:xfrm>
            <a:off x="7092280" y="2440987"/>
            <a:ext cx="1584176" cy="923330"/>
          </a:xfrm>
          <a:prstGeom prst="rect">
            <a:avLst/>
          </a:prstGeom>
          <a:noFill/>
        </p:spPr>
        <p:txBody>
          <a:bodyPr wrap="square" rtlCol="0">
            <a:spAutoFit/>
          </a:bodyPr>
          <a:lstStyle/>
          <a:p>
            <a:pPr algn="l"/>
            <a:r>
              <a:rPr lang="zh-TW" altLang="en-US" dirty="0" smtClean="0"/>
              <a:t>第</a:t>
            </a:r>
            <a:r>
              <a:rPr lang="en-US" altLang="zh-TW" dirty="0" smtClean="0"/>
              <a:t>2</a:t>
            </a:r>
            <a:r>
              <a:rPr lang="zh-TW" altLang="en-US" dirty="0" smtClean="0"/>
              <a:t>季決標率較第</a:t>
            </a:r>
            <a:r>
              <a:rPr lang="en-US" altLang="zh-TW" dirty="0" smtClean="0"/>
              <a:t>1</a:t>
            </a:r>
            <a:r>
              <a:rPr lang="zh-TW" altLang="en-US" dirty="0" smtClean="0"/>
              <a:t>季提高</a:t>
            </a:r>
            <a:r>
              <a:rPr lang="en-US" altLang="zh-TW" dirty="0" smtClean="0"/>
              <a:t>7%</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參、採購流廢標督導  </a:t>
            </a:r>
            <a:r>
              <a:rPr lang="en-US" altLang="zh-TW" dirty="0" smtClean="0">
                <a:latin typeface="標楷體" pitchFamily="65" charset="-120"/>
                <a:ea typeface="標楷體" pitchFamily="65" charset="-120"/>
              </a:rPr>
              <a:t>2/2</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136904" cy="5040560"/>
          </a:xfrm>
        </p:spPr>
        <p:txBody>
          <a:bodyPr anchor="t"/>
          <a:lstStyle/>
          <a:p>
            <a:pPr marL="342900" lvl="1" indent="-342900">
              <a:buClr>
                <a:schemeClr val="tx1"/>
              </a:buClr>
              <a:buFont typeface="Wingdings" pitchFamily="2" charset="2"/>
              <a:buChar char="v"/>
            </a:pPr>
            <a:r>
              <a:rPr lang="zh-TW" altLang="en-US" sz="2400" b="1" dirty="0" smtClean="0">
                <a:latin typeface="標楷體" pitchFamily="65" charset="-120"/>
                <a:ea typeface="標楷體" pitchFamily="65" charset="-120"/>
              </a:rPr>
              <a:t>第</a:t>
            </a:r>
            <a:r>
              <a:rPr lang="en-US" altLang="zh-TW" sz="2400" b="1" dirty="0" smtClean="0">
                <a:latin typeface="標楷體" pitchFamily="65" charset="-120"/>
                <a:ea typeface="標楷體" pitchFamily="65" charset="-120"/>
              </a:rPr>
              <a:t>2</a:t>
            </a:r>
            <a:r>
              <a:rPr lang="zh-TW" altLang="en-US" sz="2400" b="1" dirty="0">
                <a:latin typeface="標楷體" pitchFamily="65" charset="-120"/>
                <a:ea typeface="標楷體" pitchFamily="65" charset="-120"/>
              </a:rPr>
              <a:t>季</a:t>
            </a:r>
            <a:r>
              <a:rPr lang="zh-TW" altLang="en-US" sz="2400" b="1" dirty="0" smtClean="0">
                <a:latin typeface="標楷體" pitchFamily="65" charset="-120"/>
                <a:ea typeface="標楷體" pitchFamily="65" charset="-120"/>
              </a:rPr>
              <a:t>採購流廢標督導情形：</a:t>
            </a:r>
            <a:endParaRPr lang="en-US" altLang="zh-TW" sz="2400" b="1" dirty="0" smtClean="0">
              <a:latin typeface="標楷體" pitchFamily="65" charset="-120"/>
              <a:ea typeface="標楷體" pitchFamily="65" charset="-120"/>
            </a:endParaRPr>
          </a:p>
          <a:p>
            <a:pPr lvl="1">
              <a:spcBef>
                <a:spcPts val="1800"/>
              </a:spcBef>
              <a:buNone/>
            </a:pPr>
            <a:r>
              <a:rPr lang="zh-TW" altLang="en-US" sz="1800" b="1" dirty="0" smtClean="0">
                <a:latin typeface="標楷體" pitchFamily="65" charset="-120"/>
                <a:ea typeface="標楷體" pitchFamily="65" charset="-120"/>
              </a:rPr>
              <a:t>  未決標</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繼續列管標案計</a:t>
            </a:r>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案：</a:t>
            </a:r>
            <a:endParaRPr lang="zh-TW" altLang="zh-TW" sz="18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22</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739220663"/>
              </p:ext>
            </p:extLst>
          </p:nvPr>
        </p:nvGraphicFramePr>
        <p:xfrm>
          <a:off x="467544" y="2276872"/>
          <a:ext cx="8064896" cy="2379221"/>
        </p:xfrm>
        <a:graphic>
          <a:graphicData uri="http://schemas.openxmlformats.org/drawingml/2006/table">
            <a:tbl>
              <a:tblPr firstRow="1" firstCol="1" bandRow="1">
                <a:tableStyleId>{5C22544A-7EE6-4342-B048-85BDC9FD1C3A}</a:tableStyleId>
              </a:tblPr>
              <a:tblGrid>
                <a:gridCol w="447395"/>
                <a:gridCol w="943847"/>
                <a:gridCol w="2778565"/>
                <a:gridCol w="1251923"/>
                <a:gridCol w="2643166"/>
              </a:tblGrid>
              <a:tr h="767468">
                <a:tc>
                  <a:txBody>
                    <a:bodyPr/>
                    <a:lstStyle/>
                    <a:p>
                      <a:pPr algn="ctr">
                        <a:spcAft>
                          <a:spcPts val="0"/>
                        </a:spcAft>
                      </a:pPr>
                      <a:r>
                        <a:rPr lang="zh-TW" sz="1200" kern="100" dirty="0">
                          <a:effectLst/>
                        </a:rPr>
                        <a:t>編號</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ctr">
                        <a:spcAft>
                          <a:spcPts val="0"/>
                        </a:spcAft>
                      </a:pPr>
                      <a:r>
                        <a:rPr lang="zh-TW" sz="1200" kern="100">
                          <a:effectLst/>
                        </a:rPr>
                        <a:t>機關</a:t>
                      </a:r>
                      <a:r>
                        <a:rPr lang="en-US" sz="1200" kern="100">
                          <a:effectLst/>
                        </a:rPr>
                        <a:t/>
                      </a:r>
                      <a:br>
                        <a:rPr lang="en-US" sz="1200" kern="100">
                          <a:effectLst/>
                        </a:rPr>
                      </a:br>
                      <a:r>
                        <a:rPr lang="zh-TW" sz="1200" kern="100">
                          <a:effectLst/>
                        </a:rPr>
                        <a:t>名稱</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ctr">
                        <a:spcAft>
                          <a:spcPts val="0"/>
                        </a:spcAft>
                      </a:pPr>
                      <a:r>
                        <a:rPr lang="zh-TW" sz="1200" kern="100" dirty="0">
                          <a:effectLst/>
                        </a:rPr>
                        <a:t>標案名稱</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ctr">
                        <a:spcAft>
                          <a:spcPts val="0"/>
                        </a:spcAft>
                      </a:pPr>
                      <a:r>
                        <a:rPr lang="zh-TW" sz="1200" kern="100" dirty="0">
                          <a:effectLst/>
                        </a:rPr>
                        <a:t>採購</a:t>
                      </a:r>
                      <a:r>
                        <a:rPr lang="zh-TW" sz="1200" kern="100" dirty="0" smtClean="0">
                          <a:effectLst/>
                        </a:rPr>
                        <a:t>金額</a:t>
                      </a:r>
                      <a:endParaRPr lang="en-US" altLang="zh-TW" sz="1200" kern="100" dirty="0" smtClean="0">
                        <a:effectLst/>
                      </a:endParaRPr>
                    </a:p>
                    <a:p>
                      <a:pPr algn="ctr">
                        <a:spcAft>
                          <a:spcPts val="0"/>
                        </a:spcAft>
                      </a:pPr>
                      <a:r>
                        <a:rPr lang="zh-TW" altLang="en-US" sz="1200" kern="100" dirty="0" smtClean="0">
                          <a:effectLst/>
                          <a:latin typeface="Calibri" panose="020F0502020204030204" pitchFamily="34" charset="0"/>
                          <a:ea typeface="新細明體" panose="02020500000000000000" pitchFamily="18" charset="-120"/>
                          <a:cs typeface="Times New Roman" panose="02020603050405020304" pitchFamily="18" charset="0"/>
                        </a:rPr>
                        <a:t>（元）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ctr">
                        <a:spcAft>
                          <a:spcPts val="0"/>
                        </a:spcAft>
                      </a:pPr>
                      <a:r>
                        <a:rPr lang="zh-TW" sz="1200" kern="100" dirty="0">
                          <a:effectLst/>
                        </a:rPr>
                        <a:t>備註</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r>
              <a:tr h="744700">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spcAft>
                          <a:spcPts val="0"/>
                        </a:spcAft>
                      </a:pPr>
                      <a:r>
                        <a:rPr lang="zh-TW" sz="1200" kern="100">
                          <a:effectLst/>
                        </a:rPr>
                        <a:t>交通局</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spcAft>
                          <a:spcPts val="0"/>
                        </a:spcAft>
                      </a:pPr>
                      <a:r>
                        <a:rPr lang="en-US" sz="1200" kern="100">
                          <a:effectLst/>
                        </a:rPr>
                        <a:t>104</a:t>
                      </a:r>
                      <a:r>
                        <a:rPr lang="zh-TW" sz="1200" kern="100">
                          <a:effectLst/>
                        </a:rPr>
                        <a:t>年度臺中市第一工區標誌標線等交通管制設施工程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ctr">
                        <a:spcAft>
                          <a:spcPts val="0"/>
                        </a:spcAft>
                      </a:pPr>
                      <a:r>
                        <a:rPr lang="en-US" sz="1200" kern="100" dirty="0">
                          <a:effectLst/>
                        </a:rPr>
                        <a:t>21,390,000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just">
                        <a:spcAft>
                          <a:spcPts val="0"/>
                        </a:spcAft>
                      </a:pPr>
                      <a:r>
                        <a:rPr lang="zh-TW" altLang="en-US" sz="1200" kern="100" dirty="0" smtClean="0">
                          <a:effectLst/>
                        </a:rPr>
                        <a:t>訂於</a:t>
                      </a:r>
                      <a:r>
                        <a:rPr lang="en-US" altLang="zh-TW" sz="1200" kern="100" dirty="0" smtClean="0">
                          <a:effectLst/>
                        </a:rPr>
                        <a:t>8</a:t>
                      </a:r>
                      <a:r>
                        <a:rPr lang="zh-TW" altLang="en-US" sz="1200" kern="100" dirty="0" smtClean="0">
                          <a:effectLst/>
                        </a:rPr>
                        <a:t>月</a:t>
                      </a:r>
                      <a:r>
                        <a:rPr lang="en-US" altLang="zh-TW" sz="1200" kern="100" dirty="0" smtClean="0">
                          <a:effectLst/>
                        </a:rPr>
                        <a:t>25</a:t>
                      </a:r>
                      <a:r>
                        <a:rPr lang="zh-TW" altLang="en-US" sz="1200" kern="100" dirty="0" smtClean="0">
                          <a:effectLst/>
                        </a:rPr>
                        <a:t>日開標，持續列管</a:t>
                      </a:r>
                      <a:r>
                        <a:rPr lang="zh-TW" sz="1200" kern="100" dirty="0" smtClean="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r>
              <a:tr h="867053">
                <a:tc>
                  <a:txBody>
                    <a:bodyPr/>
                    <a:lstStyle/>
                    <a:p>
                      <a:pPr algn="ctr">
                        <a:spcAft>
                          <a:spcPts val="0"/>
                        </a:spcAft>
                      </a:pPr>
                      <a:r>
                        <a:rPr lang="en-US" altLang="zh-TW" sz="1200" kern="100" dirty="0" smtClean="0">
                          <a:effectLst/>
                          <a:latin typeface="+mn-lt"/>
                          <a:ea typeface="+mn-ea"/>
                          <a:cs typeface="+mn-cs"/>
                        </a:rPr>
                        <a:t>2</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spcAft>
                          <a:spcPts val="0"/>
                        </a:spcAft>
                      </a:pPr>
                      <a:r>
                        <a:rPr lang="zh-TW" sz="1200" kern="100">
                          <a:effectLst/>
                        </a:rPr>
                        <a:t>豐原國中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spcAft>
                          <a:spcPts val="0"/>
                        </a:spcAft>
                      </a:pPr>
                      <a:r>
                        <a:rPr lang="en-US" sz="1200" kern="100">
                          <a:effectLst/>
                        </a:rPr>
                        <a:t>104</a:t>
                      </a:r>
                      <a:r>
                        <a:rPr lang="zh-TW" sz="1200" kern="100">
                          <a:effectLst/>
                        </a:rPr>
                        <a:t>年度第</a:t>
                      </a:r>
                      <a:r>
                        <a:rPr lang="en-US" sz="1200" kern="100">
                          <a:effectLst/>
                        </a:rPr>
                        <a:t>1</a:t>
                      </a:r>
                      <a:r>
                        <a:rPr lang="zh-TW" sz="1200" kern="100">
                          <a:effectLst/>
                        </a:rPr>
                        <a:t>階段公立國中小校舍補強工程</a:t>
                      </a:r>
                      <a:r>
                        <a:rPr lang="en-US" sz="1200" kern="100">
                          <a:effectLst/>
                        </a:rPr>
                        <a:t>--</a:t>
                      </a:r>
                      <a:r>
                        <a:rPr lang="zh-TW" sz="1200" kern="100">
                          <a:effectLst/>
                        </a:rPr>
                        <a:t>臺中市立豐原國民中學</a:t>
                      </a:r>
                      <a:r>
                        <a:rPr lang="en-US" sz="1200" kern="100">
                          <a:effectLst/>
                        </a:rPr>
                        <a:t>-</a:t>
                      </a:r>
                      <a:r>
                        <a:rPr lang="zh-TW" sz="1200" kern="100">
                          <a:effectLst/>
                        </a:rPr>
                        <a:t>專科教室及舊工藝教室耐震補強工程採購案</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r">
                        <a:spcAft>
                          <a:spcPts val="0"/>
                        </a:spcAft>
                      </a:pPr>
                      <a:r>
                        <a:rPr lang="en-US" sz="1200" kern="100">
                          <a:effectLst/>
                        </a:rPr>
                        <a:t>8,360,834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c>
                  <a:txBody>
                    <a:bodyPr/>
                    <a:lstStyle/>
                    <a:p>
                      <a:pPr algn="just">
                        <a:spcAft>
                          <a:spcPts val="0"/>
                        </a:spcAft>
                      </a:pPr>
                      <a:r>
                        <a:rPr lang="en-US" altLang="zh-TW" sz="1200" kern="100" dirty="0" smtClean="0">
                          <a:effectLst/>
                        </a:rPr>
                        <a:t>8</a:t>
                      </a:r>
                      <a:r>
                        <a:rPr lang="zh-TW" altLang="en-US" sz="1200" kern="100" dirty="0" smtClean="0">
                          <a:effectLst/>
                        </a:rPr>
                        <a:t>月</a:t>
                      </a:r>
                      <a:r>
                        <a:rPr lang="en-US" altLang="zh-TW" sz="1200" kern="100" dirty="0" smtClean="0">
                          <a:effectLst/>
                        </a:rPr>
                        <a:t>4</a:t>
                      </a:r>
                      <a:r>
                        <a:rPr lang="zh-TW" altLang="en-US" sz="1200" kern="100" dirty="0" smtClean="0">
                          <a:effectLst/>
                        </a:rPr>
                        <a:t>日開標無法決標，持續列管</a:t>
                      </a:r>
                      <a:r>
                        <a:rPr lang="zh-TW" sz="1200" kern="100" dirty="0" smtClean="0">
                          <a:effectLst/>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5552" marR="35552" marT="0" marB="0" anchor="ctr"/>
                </a:tc>
              </a:tr>
            </a:tbl>
          </a:graphicData>
        </a:graphic>
      </p:graphicFrame>
    </p:spTree>
    <p:extLst>
      <p:ext uri="{BB962C8B-B14F-4D97-AF65-F5344CB8AC3E}">
        <p14:creationId xmlns:p14="http://schemas.microsoft.com/office/powerpoint/2010/main" val="1881518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肆、道路工程查驗小組成果報告  </a:t>
            </a:r>
            <a:r>
              <a:rPr lang="en-US" altLang="zh-TW" dirty="0" smtClean="0">
                <a:latin typeface="標楷體" pitchFamily="65" charset="-120"/>
                <a:ea typeface="標楷體" pitchFamily="65" charset="-120"/>
              </a:rPr>
              <a:t>1/</a:t>
            </a:r>
            <a:r>
              <a:rPr lang="en-US" altLang="zh-TW" dirty="0">
                <a:latin typeface="標楷體" pitchFamily="65" charset="-120"/>
                <a:ea typeface="標楷體" pitchFamily="65" charset="-120"/>
              </a:rPr>
              <a:t>3</a:t>
            </a:r>
          </a:p>
        </p:txBody>
      </p:sp>
      <p:sp>
        <p:nvSpPr>
          <p:cNvPr id="193539" name="Rectangle 3"/>
          <p:cNvSpPr>
            <a:spLocks noGrp="1" noChangeArrowheads="1"/>
          </p:cNvSpPr>
          <p:nvPr>
            <p:ph type="body" idx="1"/>
          </p:nvPr>
        </p:nvSpPr>
        <p:spPr>
          <a:xfrm>
            <a:off x="899592" y="1052736"/>
            <a:ext cx="7127875" cy="4824536"/>
          </a:xfrm>
        </p:spPr>
        <p:txBody>
          <a:bodyPr anchor="t"/>
          <a:lstStyle/>
          <a:p>
            <a:r>
              <a:rPr lang="zh-TW" altLang="en-US" sz="2400" dirty="0" smtClean="0">
                <a:solidFill>
                  <a:srgbClr val="000000"/>
                </a:solidFill>
                <a:latin typeface="標楷體" pitchFamily="65" charset="-120"/>
                <a:ea typeface="標楷體" pitchFamily="65" charset="-120"/>
              </a:rPr>
              <a:t>第</a:t>
            </a:r>
            <a:r>
              <a:rPr lang="en-US" altLang="zh-TW" sz="2400" dirty="0" smtClean="0">
                <a:solidFill>
                  <a:srgbClr val="000000"/>
                </a:solidFill>
                <a:latin typeface="標楷體" pitchFamily="65" charset="-120"/>
                <a:ea typeface="標楷體" pitchFamily="65" charset="-120"/>
              </a:rPr>
              <a:t>2</a:t>
            </a:r>
            <a:r>
              <a:rPr lang="zh-TW" altLang="en-US" sz="2400" dirty="0">
                <a:solidFill>
                  <a:srgbClr val="000000"/>
                </a:solidFill>
                <a:latin typeface="標楷體" pitchFamily="65" charset="-120"/>
                <a:ea typeface="標楷體" pitchFamily="65" charset="-120"/>
              </a:rPr>
              <a:t>季</a:t>
            </a:r>
            <a:r>
              <a:rPr lang="zh-TW" altLang="en-US" sz="2400" dirty="0" smtClean="0">
                <a:solidFill>
                  <a:srgbClr val="000000"/>
                </a:solidFill>
                <a:latin typeface="標楷體" pitchFamily="65" charset="-120"/>
                <a:ea typeface="標楷體" pitchFamily="65" charset="-120"/>
              </a:rPr>
              <a:t>道路工程查驗執行情形檢討分析：</a:t>
            </a:r>
            <a:endParaRPr lang="en-US" altLang="zh-TW" sz="2400" dirty="0" smtClean="0">
              <a:solidFill>
                <a:srgbClr val="000000"/>
              </a:solidFill>
              <a:latin typeface="標楷體" pitchFamily="65" charset="-120"/>
              <a:ea typeface="標楷體" pitchFamily="65" charset="-120"/>
            </a:endParaRPr>
          </a:p>
          <a:p>
            <a:pPr lvl="1"/>
            <a:r>
              <a:rPr lang="en-US" altLang="zh-TW" sz="2000" b="1" dirty="0" smtClean="0">
                <a:latin typeface="標楷體" pitchFamily="65" charset="-120"/>
                <a:ea typeface="標楷體" pitchFamily="65" charset="-120"/>
              </a:rPr>
              <a:t>4-6</a:t>
            </a:r>
            <a:r>
              <a:rPr lang="zh-TW" altLang="en-US" sz="2000" b="1" dirty="0" smtClean="0">
                <a:latin typeface="標楷體" pitchFamily="65" charset="-120"/>
                <a:ea typeface="標楷體" pitchFamily="65" charset="-120"/>
              </a:rPr>
              <a:t>月計查驗</a:t>
            </a:r>
            <a:r>
              <a:rPr lang="en-US" altLang="zh-TW" sz="2000" b="1" dirty="0" smtClean="0">
                <a:latin typeface="標楷體" pitchFamily="65" charset="-120"/>
                <a:ea typeface="標楷體" pitchFamily="65" charset="-120"/>
              </a:rPr>
              <a:t>17</a:t>
            </a:r>
            <a:r>
              <a:rPr lang="zh-TW" altLang="en-US" sz="2000" b="1" dirty="0" smtClean="0">
                <a:latin typeface="標楷體" pitchFamily="65" charset="-120"/>
                <a:ea typeface="標楷體" pitchFamily="65" charset="-120"/>
              </a:rPr>
              <a:t>案，查驗發現有缺失者計</a:t>
            </a:r>
            <a:r>
              <a:rPr lang="en-US" altLang="zh-TW" sz="2000" b="1" dirty="0" smtClean="0">
                <a:latin typeface="標楷體" pitchFamily="65" charset="-120"/>
                <a:ea typeface="標楷體" pitchFamily="65" charset="-120"/>
              </a:rPr>
              <a:t>12</a:t>
            </a:r>
            <a:r>
              <a:rPr lang="zh-TW" altLang="en-US" sz="2000" b="1" dirty="0" smtClean="0">
                <a:latin typeface="標楷體" pitchFamily="65" charset="-120"/>
                <a:ea typeface="標楷體" pitchFamily="65" charset="-120"/>
              </a:rPr>
              <a:t>案，占</a:t>
            </a:r>
            <a:r>
              <a:rPr lang="en-US" altLang="zh-TW" sz="2000" b="1" dirty="0" smtClean="0">
                <a:latin typeface="標楷體" pitchFamily="65" charset="-120"/>
                <a:ea typeface="標楷體" pitchFamily="65" charset="-120"/>
              </a:rPr>
              <a:t>71%</a:t>
            </a:r>
            <a:r>
              <a:rPr lang="zh-TW" altLang="en-US" sz="2000" b="1" dirty="0" smtClean="0">
                <a:latin typeface="標楷體" pitchFamily="65" charset="-120"/>
                <a:ea typeface="標楷體" pitchFamily="65" charset="-120"/>
              </a:rPr>
              <a:t>，其中涉屬嚴重缺失者計</a:t>
            </a:r>
            <a:r>
              <a:rPr lang="en-US" altLang="zh-TW" sz="2000" b="1" dirty="0" smtClean="0">
                <a:latin typeface="標楷體" pitchFamily="65" charset="-120"/>
                <a:ea typeface="標楷體" pitchFamily="65" charset="-120"/>
              </a:rPr>
              <a:t>4</a:t>
            </a:r>
            <a:r>
              <a:rPr lang="zh-TW" altLang="en-US" sz="2000" b="1" dirty="0" smtClean="0">
                <a:latin typeface="標楷體" pitchFamily="65" charset="-120"/>
                <a:ea typeface="標楷體" pitchFamily="65" charset="-120"/>
              </a:rPr>
              <a:t>案，占</a:t>
            </a:r>
            <a:r>
              <a:rPr lang="en-US" altLang="zh-TW" sz="2000" b="1" dirty="0" smtClean="0">
                <a:latin typeface="標楷體" pitchFamily="65" charset="-120"/>
                <a:ea typeface="標楷體" pitchFamily="65" charset="-120"/>
              </a:rPr>
              <a:t>24%</a:t>
            </a:r>
            <a:r>
              <a:rPr lang="zh-TW" altLang="en-US" sz="2000" b="1" dirty="0" smtClean="0">
                <a:latin typeface="標楷體" pitchFamily="65" charset="-120"/>
                <a:ea typeface="標楷體" pitchFamily="65" charset="-120"/>
              </a:rPr>
              <a:t>。</a:t>
            </a:r>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grpSp>
        <p:nvGrpSpPr>
          <p:cNvPr id="33" name="群組 32"/>
          <p:cNvGrpSpPr/>
          <p:nvPr/>
        </p:nvGrpSpPr>
        <p:grpSpPr>
          <a:xfrm>
            <a:off x="793264" y="3122162"/>
            <a:ext cx="6881797" cy="2214237"/>
            <a:chOff x="895089" y="2581896"/>
            <a:chExt cx="6958456" cy="2214237"/>
          </a:xfrm>
        </p:grpSpPr>
        <p:grpSp>
          <p:nvGrpSpPr>
            <p:cNvPr id="6" name="群組 5"/>
            <p:cNvGrpSpPr/>
            <p:nvPr/>
          </p:nvGrpSpPr>
          <p:grpSpPr>
            <a:xfrm>
              <a:off x="895089" y="3215778"/>
              <a:ext cx="1172553" cy="1003400"/>
              <a:chOff x="499552" y="1154929"/>
              <a:chExt cx="1172553" cy="1003400"/>
            </a:xfrm>
          </p:grpSpPr>
          <p:sp>
            <p:nvSpPr>
              <p:cNvPr id="31" name="圓角矩形 30"/>
              <p:cNvSpPr/>
              <p:nvPr/>
            </p:nvSpPr>
            <p:spPr>
              <a:xfrm>
                <a:off x="499552" y="1154929"/>
                <a:ext cx="1172553" cy="1003400"/>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圓角矩形 4"/>
              <p:cNvSpPr/>
              <p:nvPr/>
            </p:nvSpPr>
            <p:spPr>
              <a:xfrm>
                <a:off x="528941" y="1184318"/>
                <a:ext cx="1113775"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altLang="zh-TW" sz="2300" kern="1200" dirty="0" smtClean="0">
                    <a:latin typeface="標楷體" pitchFamily="65" charset="-120"/>
                    <a:ea typeface="標楷體" pitchFamily="65" charset="-120"/>
                  </a:rPr>
                  <a:t>17</a:t>
                </a:r>
                <a:r>
                  <a:rPr lang="zh-TW" altLang="en-US" sz="2300" kern="1200" dirty="0" smtClean="0">
                    <a:latin typeface="標楷體" pitchFamily="65" charset="-120"/>
                    <a:ea typeface="標楷體" pitchFamily="65" charset="-120"/>
                  </a:rPr>
                  <a:t>案</a:t>
                </a:r>
                <a:endParaRPr lang="zh-TW" altLang="en-US" sz="2300" kern="1200" dirty="0">
                  <a:latin typeface="標楷體" pitchFamily="65" charset="-120"/>
                  <a:ea typeface="標楷體" pitchFamily="65" charset="-120"/>
                </a:endParaRPr>
              </a:p>
            </p:txBody>
          </p:sp>
        </p:grpSp>
        <p:grpSp>
          <p:nvGrpSpPr>
            <p:cNvPr id="7" name="群組 6"/>
            <p:cNvGrpSpPr/>
            <p:nvPr/>
          </p:nvGrpSpPr>
          <p:grpSpPr>
            <a:xfrm>
              <a:off x="1974727" y="3395998"/>
              <a:ext cx="988553" cy="66005"/>
              <a:chOff x="1579190" y="1335149"/>
              <a:chExt cx="988553" cy="66005"/>
            </a:xfrm>
          </p:grpSpPr>
          <p:sp>
            <p:nvSpPr>
              <p:cNvPr id="29" name="直線接點 5"/>
              <p:cNvSpPr/>
              <p:nvPr/>
            </p:nvSpPr>
            <p:spPr>
              <a:xfrm rot="19457599">
                <a:off x="1579190" y="1335149"/>
                <a:ext cx="988553" cy="66005"/>
              </a:xfrm>
              <a:custGeom>
                <a:avLst/>
                <a:gdLst/>
                <a:ahLst/>
                <a:cxnLst/>
                <a:rect l="0" t="0" r="0" b="0"/>
                <a:pathLst>
                  <a:path>
                    <a:moveTo>
                      <a:pt x="0" y="33002"/>
                    </a:moveTo>
                    <a:lnTo>
                      <a:pt x="988553" y="33002"/>
                    </a:lnTo>
                  </a:path>
                </a:pathLst>
              </a:custGeom>
              <a:ln/>
            </p:spPr>
            <p:style>
              <a:lnRef idx="2">
                <a:schemeClr val="dk1"/>
              </a:lnRef>
              <a:fillRef idx="0">
                <a:schemeClr val="dk1"/>
              </a:fillRef>
              <a:effectRef idx="1">
                <a:schemeClr val="dk1"/>
              </a:effectRef>
              <a:fontRef idx="minor">
                <a:schemeClr val="tx1"/>
              </a:fontRef>
            </p:style>
          </p:sp>
          <p:sp>
            <p:nvSpPr>
              <p:cNvPr id="30" name="直線接點 6"/>
              <p:cNvSpPr/>
              <p:nvPr/>
            </p:nvSpPr>
            <p:spPr>
              <a:xfrm rot="19457599">
                <a:off x="2048753" y="1343438"/>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p:txBody>
          </p:sp>
        </p:grpSp>
        <p:grpSp>
          <p:nvGrpSpPr>
            <p:cNvPr id="8" name="群組 7"/>
            <p:cNvGrpSpPr/>
            <p:nvPr/>
          </p:nvGrpSpPr>
          <p:grpSpPr>
            <a:xfrm>
              <a:off x="2870364" y="2638823"/>
              <a:ext cx="2006801" cy="1003400"/>
              <a:chOff x="2474827" y="577974"/>
              <a:chExt cx="2006801" cy="1003400"/>
            </a:xfrm>
          </p:grpSpPr>
          <p:sp>
            <p:nvSpPr>
              <p:cNvPr id="27" name="圓角矩形 26"/>
              <p:cNvSpPr/>
              <p:nvPr/>
            </p:nvSpPr>
            <p:spPr>
              <a:xfrm>
                <a:off x="2474827" y="577974"/>
                <a:ext cx="2006801" cy="1003400"/>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圓角矩形 8"/>
              <p:cNvSpPr/>
              <p:nvPr/>
            </p:nvSpPr>
            <p:spPr>
              <a:xfrm>
                <a:off x="2504216" y="607363"/>
                <a:ext cx="1948023"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標楷體" pitchFamily="65" charset="-120"/>
                    <a:ea typeface="標楷體" pitchFamily="65" charset="-120"/>
                  </a:rPr>
                  <a:t>有缺失</a:t>
                </a:r>
                <a:r>
                  <a:rPr lang="en-US" altLang="zh-TW" sz="2300" kern="1200" dirty="0" smtClean="0">
                    <a:latin typeface="標楷體" pitchFamily="65" charset="-120"/>
                    <a:ea typeface="標楷體" pitchFamily="65" charset="-120"/>
                  </a:rPr>
                  <a:t>12</a:t>
                </a:r>
                <a:r>
                  <a:rPr lang="zh-TW" altLang="en-US" sz="2300" kern="1200" dirty="0" smtClean="0">
                    <a:latin typeface="標楷體" pitchFamily="65" charset="-120"/>
                    <a:ea typeface="標楷體" pitchFamily="65" charset="-120"/>
                  </a:rPr>
                  <a:t>案</a:t>
                </a:r>
                <a:endParaRPr lang="en-US" altLang="zh-TW" sz="2300" kern="1200" dirty="0" smtClean="0">
                  <a:latin typeface="標楷體" pitchFamily="65" charset="-120"/>
                  <a:ea typeface="標楷體" pitchFamily="65" charset="-120"/>
                </a:endParaRPr>
              </a:p>
              <a:p>
                <a:pPr lvl="0" algn="ctr" defTabSz="1022350">
                  <a:lnSpc>
                    <a:spcPct val="90000"/>
                  </a:lnSpc>
                  <a:spcBef>
                    <a:spcPct val="0"/>
                  </a:spcBef>
                  <a:spcAft>
                    <a:spcPct val="35000"/>
                  </a:spcAft>
                </a:pPr>
                <a:r>
                  <a:rPr lang="en-US" altLang="zh-TW" sz="2300" dirty="0" smtClean="0">
                    <a:latin typeface="標楷體" pitchFamily="65" charset="-120"/>
                    <a:ea typeface="標楷體" pitchFamily="65" charset="-120"/>
                  </a:rPr>
                  <a:t>(71%)</a:t>
                </a:r>
                <a:endParaRPr lang="zh-TW" altLang="en-US" sz="2300" kern="1200" dirty="0">
                  <a:latin typeface="標楷體" pitchFamily="65" charset="-120"/>
                  <a:ea typeface="標楷體" pitchFamily="65" charset="-120"/>
                </a:endParaRPr>
              </a:p>
            </p:txBody>
          </p:sp>
        </p:grpSp>
        <p:sp>
          <p:nvSpPr>
            <p:cNvPr id="26" name="直線接點 10"/>
            <p:cNvSpPr/>
            <p:nvPr/>
          </p:nvSpPr>
          <p:spPr>
            <a:xfrm rot="19457599">
              <a:off x="5253811" y="2827331"/>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p:txBody>
        </p:sp>
        <p:grpSp>
          <p:nvGrpSpPr>
            <p:cNvPr id="10" name="群組 9"/>
            <p:cNvGrpSpPr/>
            <p:nvPr/>
          </p:nvGrpSpPr>
          <p:grpSpPr>
            <a:xfrm>
              <a:off x="5622362" y="2581896"/>
              <a:ext cx="2231183" cy="1112347"/>
              <a:chOff x="5226825" y="521047"/>
              <a:chExt cx="2231183" cy="1112347"/>
            </a:xfrm>
          </p:grpSpPr>
          <p:sp>
            <p:nvSpPr>
              <p:cNvPr id="23" name="圓角矩形 22"/>
              <p:cNvSpPr/>
              <p:nvPr/>
            </p:nvSpPr>
            <p:spPr>
              <a:xfrm>
                <a:off x="5240771" y="521047"/>
                <a:ext cx="2217237" cy="1030938"/>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圓角矩形 12"/>
              <p:cNvSpPr/>
              <p:nvPr/>
            </p:nvSpPr>
            <p:spPr>
              <a:xfrm>
                <a:off x="5226825" y="577974"/>
                <a:ext cx="2231183" cy="1055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嚴重缺失</a:t>
                </a:r>
                <a:r>
                  <a:rPr lang="en-US" altLang="zh-TW" sz="2400" dirty="0">
                    <a:latin typeface="標楷體" pitchFamily="65" charset="-120"/>
                    <a:ea typeface="標楷體" pitchFamily="65" charset="-120"/>
                  </a:rPr>
                  <a:t>4</a:t>
                </a:r>
                <a:r>
                  <a:rPr lang="zh-TW" altLang="en-US" sz="2400" kern="1200" dirty="0" smtClean="0">
                    <a:latin typeface="標楷體" pitchFamily="65" charset="-120"/>
                    <a:ea typeface="標楷體" pitchFamily="65" charset="-120"/>
                  </a:rPr>
                  <a:t>案</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lang="en-US" altLang="zh-TW" sz="2400" dirty="0" smtClean="0">
                    <a:latin typeface="標楷體" pitchFamily="65" charset="-120"/>
                    <a:ea typeface="標楷體" pitchFamily="65" charset="-120"/>
                  </a:rPr>
                  <a:t>(24%)</a:t>
                </a:r>
                <a:endParaRPr lang="zh-TW" altLang="en-US" sz="2400" kern="1200" dirty="0">
                  <a:latin typeface="標楷體" pitchFamily="65" charset="-120"/>
                  <a:ea typeface="標楷體" pitchFamily="65" charset="-120"/>
                </a:endParaRPr>
              </a:p>
            </p:txBody>
          </p:sp>
        </p:grpSp>
        <p:sp>
          <p:nvSpPr>
            <p:cNvPr id="22" name="直線接點 14"/>
            <p:cNvSpPr/>
            <p:nvPr/>
          </p:nvSpPr>
          <p:spPr>
            <a:xfrm rot="2142401">
              <a:off x="5253811" y="3404287"/>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p:txBody>
        </p:sp>
        <p:grpSp>
          <p:nvGrpSpPr>
            <p:cNvPr id="13" name="群組 12"/>
            <p:cNvGrpSpPr/>
            <p:nvPr/>
          </p:nvGrpSpPr>
          <p:grpSpPr>
            <a:xfrm>
              <a:off x="1974727" y="3972953"/>
              <a:ext cx="988553" cy="66005"/>
              <a:chOff x="1579190" y="1912104"/>
              <a:chExt cx="988553" cy="66005"/>
            </a:xfrm>
          </p:grpSpPr>
          <p:sp>
            <p:nvSpPr>
              <p:cNvPr id="17" name="直線接點 17"/>
              <p:cNvSpPr/>
              <p:nvPr/>
            </p:nvSpPr>
            <p:spPr>
              <a:xfrm rot="2142401">
                <a:off x="1579190" y="1912104"/>
                <a:ext cx="988553" cy="66005"/>
              </a:xfrm>
              <a:custGeom>
                <a:avLst/>
                <a:gdLst/>
                <a:ahLst/>
                <a:cxnLst/>
                <a:rect l="0" t="0" r="0" b="0"/>
                <a:pathLst>
                  <a:path>
                    <a:moveTo>
                      <a:pt x="0" y="33002"/>
                    </a:moveTo>
                    <a:lnTo>
                      <a:pt x="988553" y="33002"/>
                    </a:lnTo>
                  </a:path>
                </a:pathLst>
              </a:custGeom>
              <a:ln/>
            </p:spPr>
            <p:style>
              <a:lnRef idx="2">
                <a:schemeClr val="dk1"/>
              </a:lnRef>
              <a:fillRef idx="0">
                <a:schemeClr val="dk1"/>
              </a:fillRef>
              <a:effectRef idx="1">
                <a:schemeClr val="dk1"/>
              </a:effectRef>
              <a:fontRef idx="minor">
                <a:schemeClr val="tx1"/>
              </a:fontRef>
            </p:style>
          </p:sp>
          <p:sp>
            <p:nvSpPr>
              <p:cNvPr id="18" name="直線接點 18"/>
              <p:cNvSpPr/>
              <p:nvPr/>
            </p:nvSpPr>
            <p:spPr>
              <a:xfrm rot="2142401">
                <a:off x="2048753" y="1920393"/>
                <a:ext cx="49427" cy="4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p:txBody>
          </p:sp>
        </p:grpSp>
        <p:grpSp>
          <p:nvGrpSpPr>
            <p:cNvPr id="14" name="群組 13"/>
            <p:cNvGrpSpPr/>
            <p:nvPr/>
          </p:nvGrpSpPr>
          <p:grpSpPr>
            <a:xfrm>
              <a:off x="2870364" y="3792733"/>
              <a:ext cx="2006801" cy="1003400"/>
              <a:chOff x="2474827" y="1731884"/>
              <a:chExt cx="2006801" cy="1003400"/>
            </a:xfrm>
          </p:grpSpPr>
          <p:sp>
            <p:nvSpPr>
              <p:cNvPr id="15" name="圓角矩形 14"/>
              <p:cNvSpPr/>
              <p:nvPr/>
            </p:nvSpPr>
            <p:spPr>
              <a:xfrm>
                <a:off x="2474827" y="1731884"/>
                <a:ext cx="2006801" cy="1003400"/>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圓角矩形 20"/>
              <p:cNvSpPr/>
              <p:nvPr/>
            </p:nvSpPr>
            <p:spPr>
              <a:xfrm>
                <a:off x="2504216" y="1761273"/>
                <a:ext cx="1948023" cy="9446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TW" altLang="en-US" sz="2300" kern="1200" dirty="0" smtClean="0">
                    <a:latin typeface="標楷體" pitchFamily="65" charset="-120"/>
                    <a:ea typeface="標楷體" pitchFamily="65" charset="-120"/>
                  </a:rPr>
                  <a:t>無缺失</a:t>
                </a:r>
                <a:r>
                  <a:rPr lang="en-US" altLang="zh-TW" sz="2300" dirty="0">
                    <a:latin typeface="標楷體" pitchFamily="65" charset="-120"/>
                    <a:ea typeface="標楷體" pitchFamily="65" charset="-120"/>
                  </a:rPr>
                  <a:t>5</a:t>
                </a:r>
                <a:r>
                  <a:rPr lang="zh-TW" altLang="en-US" sz="2300" kern="1200" dirty="0" smtClean="0">
                    <a:latin typeface="標楷體" pitchFamily="65" charset="-120"/>
                    <a:ea typeface="標楷體" pitchFamily="65" charset="-120"/>
                  </a:rPr>
                  <a:t>案</a:t>
                </a:r>
                <a:endParaRPr lang="en-US" altLang="zh-TW" sz="2300" kern="1200" dirty="0" smtClean="0">
                  <a:latin typeface="標楷體" pitchFamily="65" charset="-120"/>
                  <a:ea typeface="標楷體" pitchFamily="65" charset="-120"/>
                </a:endParaRPr>
              </a:p>
              <a:p>
                <a:pPr lvl="0" algn="ctr" defTabSz="1022350">
                  <a:lnSpc>
                    <a:spcPct val="90000"/>
                  </a:lnSpc>
                  <a:spcBef>
                    <a:spcPct val="0"/>
                  </a:spcBef>
                  <a:spcAft>
                    <a:spcPct val="35000"/>
                  </a:spcAft>
                </a:pPr>
                <a:r>
                  <a:rPr lang="en-US" altLang="zh-TW" sz="2300" dirty="0" smtClean="0">
                    <a:latin typeface="標楷體" pitchFamily="65" charset="-120"/>
                    <a:ea typeface="標楷體" pitchFamily="65" charset="-120"/>
                  </a:rPr>
                  <a:t>(29%)</a:t>
                </a:r>
                <a:endParaRPr lang="zh-TW" altLang="en-US" sz="2300" kern="1200" dirty="0">
                  <a:latin typeface="標楷體" pitchFamily="65" charset="-120"/>
                  <a:ea typeface="標楷體" pitchFamily="65" charset="-120"/>
                </a:endParaRPr>
              </a:p>
            </p:txBody>
          </p:sp>
        </p:grpSp>
      </p:grpSp>
      <p:sp>
        <p:nvSpPr>
          <p:cNvPr id="34" name="投影片編號版面配置區 33"/>
          <p:cNvSpPr>
            <a:spLocks noGrp="1"/>
          </p:cNvSpPr>
          <p:nvPr>
            <p:ph type="sldNum" sz="quarter" idx="11"/>
          </p:nvPr>
        </p:nvSpPr>
        <p:spPr/>
        <p:txBody>
          <a:bodyPr/>
          <a:lstStyle/>
          <a:p>
            <a:fld id="{E7B12B5A-12EF-4BC0-96FC-60E9D66AEFFB}" type="slidenum">
              <a:rPr lang="en-US" altLang="zh-TW" smtClean="0"/>
              <a:pPr/>
              <a:t>23</a:t>
            </a:fld>
            <a:endParaRPr lang="en-US" altLang="zh-TW"/>
          </a:p>
        </p:txBody>
      </p:sp>
      <p:cxnSp>
        <p:nvCxnSpPr>
          <p:cNvPr id="3" name="直線接點 2"/>
          <p:cNvCxnSpPr>
            <a:stCxn id="27" idx="3"/>
          </p:cNvCxnSpPr>
          <p:nvPr/>
        </p:nvCxnSpPr>
        <p:spPr bwMode="auto">
          <a:xfrm>
            <a:off x="4731471" y="3680789"/>
            <a:ext cx="7369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肆、道路工程查驗小組成果報告  </a:t>
            </a:r>
            <a:r>
              <a:rPr lang="en-US" altLang="zh-TW" dirty="0" smtClean="0">
                <a:latin typeface="標楷體" pitchFamily="65" charset="-120"/>
                <a:ea typeface="標楷體" pitchFamily="65" charset="-120"/>
              </a:rPr>
              <a:t>2/3</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4824536"/>
          </a:xfrm>
        </p:spPr>
        <p:txBody>
          <a:bodyPr anchor="t"/>
          <a:lstStyle/>
          <a:p>
            <a:r>
              <a:rPr lang="zh-TW" altLang="en-US" sz="2400" dirty="0" smtClean="0">
                <a:solidFill>
                  <a:srgbClr val="000000"/>
                </a:solidFill>
                <a:latin typeface="標楷體" pitchFamily="65" charset="-120"/>
                <a:ea typeface="標楷體" pitchFamily="65" charset="-120"/>
              </a:rPr>
              <a:t>第</a:t>
            </a:r>
            <a:r>
              <a:rPr lang="en-US" altLang="zh-TW" sz="2400" dirty="0" smtClean="0">
                <a:solidFill>
                  <a:srgbClr val="000000"/>
                </a:solidFill>
                <a:latin typeface="標楷體" pitchFamily="65" charset="-120"/>
                <a:ea typeface="標楷體" pitchFamily="65" charset="-120"/>
              </a:rPr>
              <a:t>2</a:t>
            </a:r>
            <a:r>
              <a:rPr lang="zh-TW" altLang="en-US" sz="2400" dirty="0">
                <a:solidFill>
                  <a:srgbClr val="000000"/>
                </a:solidFill>
                <a:latin typeface="標楷體" pitchFamily="65" charset="-120"/>
                <a:ea typeface="標楷體" pitchFamily="65" charset="-120"/>
              </a:rPr>
              <a:t>季</a:t>
            </a:r>
            <a:r>
              <a:rPr lang="zh-TW" altLang="en-US" sz="2400" dirty="0" smtClean="0">
                <a:solidFill>
                  <a:srgbClr val="000000"/>
                </a:solidFill>
                <a:latin typeface="標楷體" pitchFamily="65" charset="-120"/>
                <a:ea typeface="標楷體" pitchFamily="65" charset="-120"/>
              </a:rPr>
              <a:t>道路工</a:t>
            </a:r>
            <a:r>
              <a:rPr lang="zh-TW" altLang="en-US" sz="2400" dirty="0">
                <a:solidFill>
                  <a:srgbClr val="000000"/>
                </a:solidFill>
                <a:latin typeface="標楷體" pitchFamily="65" charset="-120"/>
                <a:ea typeface="標楷體" pitchFamily="65" charset="-120"/>
              </a:rPr>
              <a:t>程</a:t>
            </a:r>
            <a:r>
              <a:rPr lang="zh-TW" altLang="en-US" sz="2400" dirty="0" smtClean="0">
                <a:solidFill>
                  <a:srgbClr val="000000"/>
                </a:solidFill>
                <a:latin typeface="標楷體" pitchFamily="65" charset="-120"/>
                <a:ea typeface="標楷體" pitchFamily="65" charset="-120"/>
              </a:rPr>
              <a:t>執行情形檢討分析：</a:t>
            </a:r>
            <a:endParaRPr lang="en-US" altLang="zh-TW" sz="2400" dirty="0" smtClean="0">
              <a:solidFill>
                <a:srgbClr val="000000"/>
              </a:solidFill>
              <a:latin typeface="標楷體" pitchFamily="65" charset="-120"/>
              <a:ea typeface="標楷體" pitchFamily="65" charset="-120"/>
            </a:endParaRPr>
          </a:p>
          <a:p>
            <a:pPr lvl="1">
              <a:spcBef>
                <a:spcPts val="1200"/>
              </a:spcBef>
            </a:pPr>
            <a:r>
              <a:rPr lang="zh-TW" altLang="en-US" sz="2000" b="1" dirty="0" smtClean="0">
                <a:latin typeface="標楷體" pitchFamily="65" charset="-120"/>
                <a:ea typeface="標楷體" pitchFamily="65" charset="-120"/>
              </a:rPr>
              <a:t>嚴重缺失案件</a:t>
            </a:r>
            <a:endParaRPr lang="en-US" altLang="zh-TW" sz="20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34" name="投影片編號版面配置區 33"/>
          <p:cNvSpPr>
            <a:spLocks noGrp="1"/>
          </p:cNvSpPr>
          <p:nvPr>
            <p:ph type="sldNum" sz="quarter" idx="11"/>
          </p:nvPr>
        </p:nvSpPr>
        <p:spPr/>
        <p:txBody>
          <a:bodyPr/>
          <a:lstStyle/>
          <a:p>
            <a:fld id="{E7B12B5A-12EF-4BC0-96FC-60E9D66AEFFB}" type="slidenum">
              <a:rPr lang="en-US" altLang="zh-TW" smtClean="0"/>
              <a:pPr/>
              <a:t>24</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376888979"/>
              </p:ext>
            </p:extLst>
          </p:nvPr>
        </p:nvGraphicFramePr>
        <p:xfrm>
          <a:off x="611558" y="2060848"/>
          <a:ext cx="7848874" cy="4263752"/>
        </p:xfrm>
        <a:graphic>
          <a:graphicData uri="http://schemas.openxmlformats.org/drawingml/2006/table">
            <a:tbl>
              <a:tblPr>
                <a:tableStyleId>{5C22544A-7EE6-4342-B048-85BDC9FD1C3A}</a:tableStyleId>
              </a:tblPr>
              <a:tblGrid>
                <a:gridCol w="380711"/>
                <a:gridCol w="634519"/>
                <a:gridCol w="1000996"/>
                <a:gridCol w="2262236"/>
                <a:gridCol w="1287165"/>
                <a:gridCol w="1142130"/>
                <a:gridCol w="565053"/>
                <a:gridCol w="576064"/>
              </a:tblGrid>
              <a:tr h="457164">
                <a:tc>
                  <a:txBody>
                    <a:bodyPr/>
                    <a:lstStyle/>
                    <a:p>
                      <a:pPr algn="l" fontAlgn="ctr"/>
                      <a:r>
                        <a:rPr lang="zh-TW" altLang="en-US" sz="1200" u="none" strike="noStrike" dirty="0">
                          <a:effectLst/>
                        </a:rPr>
                        <a:t>項次</a:t>
                      </a:r>
                      <a:endParaRPr lang="zh-TW" altLang="en-US" sz="1200" b="1"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l" fontAlgn="ctr"/>
                      <a:r>
                        <a:rPr lang="zh-TW" altLang="en-US" sz="1200" u="none" strike="noStrike">
                          <a:effectLst/>
                        </a:rPr>
                        <a:t>查驗日期</a:t>
                      </a:r>
                      <a:endParaRPr lang="zh-TW" altLang="en-US" sz="1200" b="1"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a:effectLst/>
                        </a:rPr>
                        <a:t>承辦單位</a:t>
                      </a:r>
                      <a:endParaRPr lang="zh-TW" altLang="en-US" sz="1200" b="1"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a:effectLst/>
                        </a:rPr>
                        <a:t>案件名稱</a:t>
                      </a:r>
                      <a:endParaRPr lang="zh-TW" altLang="en-US" sz="1200" b="1"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a:effectLst/>
                        </a:rPr>
                        <a:t>監造單位</a:t>
                      </a:r>
                      <a:endParaRPr lang="zh-TW" altLang="en-US" sz="1200" b="1"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a:effectLst/>
                        </a:rPr>
                        <a:t>承攬廠商</a:t>
                      </a:r>
                      <a:endParaRPr lang="zh-TW" altLang="en-US" sz="1200" b="1"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dirty="0">
                          <a:effectLst/>
                        </a:rPr>
                        <a:t>嚴重</a:t>
                      </a:r>
                      <a:br>
                        <a:rPr lang="zh-TW" altLang="en-US" sz="1200" u="none" strike="noStrike" dirty="0">
                          <a:effectLst/>
                        </a:rPr>
                      </a:br>
                      <a:r>
                        <a:rPr lang="zh-TW" altLang="en-US" sz="1200" u="none" strike="noStrike" dirty="0" smtClean="0">
                          <a:effectLst/>
                        </a:rPr>
                        <a:t>缺失數</a:t>
                      </a:r>
                      <a:endParaRPr lang="zh-TW" altLang="en-US" sz="1200" b="1"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c>
                  <a:txBody>
                    <a:bodyPr/>
                    <a:lstStyle/>
                    <a:p>
                      <a:pPr algn="ctr" fontAlgn="ctr"/>
                      <a:r>
                        <a:rPr lang="zh-TW" altLang="en-US" sz="1200" u="none" strike="noStrike" dirty="0">
                          <a:effectLst/>
                        </a:rPr>
                        <a:t>一般性</a:t>
                      </a:r>
                      <a:r>
                        <a:rPr lang="zh-TW" altLang="en-US" sz="1200" u="none" strike="noStrike" dirty="0" smtClean="0">
                          <a:effectLst/>
                        </a:rPr>
                        <a:t>缺失數</a:t>
                      </a:r>
                      <a:endParaRPr lang="zh-TW" altLang="en-US" sz="1200" b="1"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solidFill>
                      <a:schemeClr val="tx2">
                        <a:lumMod val="60000"/>
                        <a:lumOff val="40000"/>
                      </a:schemeClr>
                    </a:solidFill>
                  </a:tcPr>
                </a:tc>
              </a:tr>
              <a:tr h="1197334">
                <a:tc>
                  <a:txBody>
                    <a:bodyPr/>
                    <a:lstStyle/>
                    <a:p>
                      <a:pPr algn="ctr" fontAlgn="ctr"/>
                      <a:r>
                        <a:rPr lang="en-US" altLang="zh-TW" sz="1200" u="none" strike="noStrike" dirty="0" smtClean="0">
                          <a:effectLst/>
                        </a:rPr>
                        <a:t>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4/15</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zh-TW" altLang="en-US" sz="1200" u="none" strike="noStrike" dirty="0" smtClean="0">
                          <a:effectLst/>
                        </a:rPr>
                        <a:t>梧棲</a:t>
                      </a:r>
                      <a:r>
                        <a:rPr lang="zh-TW" altLang="en-US" sz="1200" u="none" strike="noStrike" dirty="0">
                          <a:effectLst/>
                        </a:rPr>
                        <a:t>區公所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臺中市梧棲區中興路等</a:t>
                      </a:r>
                      <a:r>
                        <a:rPr lang="en-US" altLang="zh-TW" sz="1200" u="none" strike="noStrike">
                          <a:effectLst/>
                        </a:rPr>
                        <a:t>6</a:t>
                      </a:r>
                      <a:r>
                        <a:rPr lang="zh-TW" altLang="en-US" sz="1200" u="none" strike="noStrike">
                          <a:effectLst/>
                        </a:rPr>
                        <a:t>處路面及排水改善工程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佳宏工程顧問有限公司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永旭土木包工業有限公司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r>
              <a:tr h="861458">
                <a:tc>
                  <a:txBody>
                    <a:bodyPr/>
                    <a:lstStyle/>
                    <a:p>
                      <a:pPr algn="ctr" fontAlgn="ctr"/>
                      <a:r>
                        <a:rPr lang="en-US" altLang="zh-TW" sz="1200" u="none" strike="noStrike" dirty="0" smtClean="0">
                          <a:effectLst/>
                        </a:rPr>
                        <a:t>2</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5/13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zh-TW" altLang="en-US" sz="1200" u="none" strike="noStrike" dirty="0" smtClean="0">
                          <a:effectLst/>
                        </a:rPr>
                        <a:t>建設局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東勢區東和街</a:t>
                      </a:r>
                      <a:r>
                        <a:rPr lang="en-US" altLang="zh-TW" sz="1200" u="none" strike="noStrike">
                          <a:effectLst/>
                        </a:rPr>
                        <a:t>(13-51-8</a:t>
                      </a:r>
                      <a:r>
                        <a:rPr lang="zh-TW" altLang="en-US" sz="1200" u="none" strike="noStrike">
                          <a:effectLst/>
                        </a:rPr>
                        <a:t>號</a:t>
                      </a:r>
                      <a:r>
                        <a:rPr lang="en-US" altLang="zh-TW" sz="1200" u="none" strike="noStrike">
                          <a:effectLst/>
                        </a:rPr>
                        <a:t>)</a:t>
                      </a:r>
                      <a:r>
                        <a:rPr lang="zh-TW" altLang="en-US" sz="1200" u="none" strike="noStrike">
                          <a:effectLst/>
                        </a:rPr>
                        <a:t>計畫道路打通工程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黎明工程顧問股份有限公司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萬瑞達營造有限公司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3</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r>
              <a:tr h="755720">
                <a:tc>
                  <a:txBody>
                    <a:bodyPr/>
                    <a:lstStyle/>
                    <a:p>
                      <a:pPr algn="ctr" fontAlgn="ctr"/>
                      <a:r>
                        <a:rPr lang="en-US" altLang="zh-TW" sz="1200" b="0" i="0" u="none" strike="noStrike" dirty="0" smtClean="0">
                          <a:solidFill>
                            <a:schemeClr val="dk1"/>
                          </a:solidFill>
                          <a:effectLst/>
                          <a:latin typeface="+mn-lt"/>
                          <a:ea typeface="+mn-ea"/>
                        </a:rPr>
                        <a:t>3</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5/18</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zh-TW" altLang="en-US" sz="1200" u="none" strike="noStrike" dirty="0" smtClean="0">
                          <a:effectLst/>
                        </a:rPr>
                        <a:t>建設局</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en-US" altLang="zh-TW" sz="1200" u="none" strike="noStrike">
                          <a:effectLst/>
                        </a:rPr>
                        <a:t>104</a:t>
                      </a:r>
                      <a:r>
                        <a:rPr lang="zh-TW" altLang="en-US" sz="1200" u="none" strike="noStrike">
                          <a:effectLst/>
                        </a:rPr>
                        <a:t>年度臺中市第五、八期重劃區道路及附屬設施改善及搶修工程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杜風工程顧問有限公司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清隆營造有限公司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2</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r>
              <a:tr h="992076">
                <a:tc>
                  <a:txBody>
                    <a:bodyPr/>
                    <a:lstStyle/>
                    <a:p>
                      <a:pPr algn="ctr" fontAlgn="ctr"/>
                      <a:r>
                        <a:rPr lang="en-US" altLang="zh-TW" sz="1200" b="0" i="0" u="none" strike="noStrike" dirty="0" smtClean="0">
                          <a:solidFill>
                            <a:schemeClr val="dk1"/>
                          </a:solidFill>
                          <a:effectLst/>
                          <a:latin typeface="+mn-lt"/>
                          <a:ea typeface="+mn-ea"/>
                        </a:rPr>
                        <a:t>4</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6/26</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zh-TW" altLang="en-US" sz="1200" u="none" strike="noStrike" dirty="0" smtClean="0">
                          <a:effectLst/>
                        </a:rPr>
                        <a:t>北屯區</a:t>
                      </a:r>
                      <a:r>
                        <a:rPr lang="zh-TW" altLang="en-US" sz="1200" u="none" strike="noStrike" dirty="0">
                          <a:effectLst/>
                        </a:rPr>
                        <a:t>公所</a:t>
                      </a:r>
                      <a:endParaRPr lang="zh-TW" altLang="en-US"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臺中市北屯區</a:t>
                      </a:r>
                      <a:r>
                        <a:rPr lang="en-US" altLang="zh-TW" sz="1200" u="none" strike="noStrike">
                          <a:effectLst/>
                        </a:rPr>
                        <a:t>104</a:t>
                      </a:r>
                      <a:r>
                        <a:rPr lang="zh-TW" altLang="en-US" sz="1200" u="none" strike="noStrike">
                          <a:effectLst/>
                        </a:rPr>
                        <a:t>年度小型工程</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唯聚工程顧問有限公司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l" fontAlgn="ctr"/>
                      <a:r>
                        <a:rPr lang="zh-TW" altLang="en-US" sz="1200" u="none" strike="noStrike">
                          <a:effectLst/>
                        </a:rPr>
                        <a:t>統元營造工程有限公司</a:t>
                      </a:r>
                      <a:endParaRPr lang="zh-TW" altLang="en-US"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a:effectLst/>
                        </a:rPr>
                        <a:t>1</a:t>
                      </a:r>
                      <a:endParaRPr lang="en-US" altLang="zh-TW" sz="1200" b="0" i="0" u="none" strike="noStrike">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c>
                  <a:txBody>
                    <a:bodyPr/>
                    <a:lstStyle/>
                    <a:p>
                      <a:pPr algn="ctr" fontAlgn="ctr"/>
                      <a:r>
                        <a:rPr lang="en-US" altLang="zh-TW" sz="1200" u="none" strike="noStrike" dirty="0">
                          <a:effectLst/>
                        </a:rPr>
                        <a:t>1</a:t>
                      </a:r>
                      <a:endParaRPr lang="en-US" altLang="zh-TW" sz="1200" b="0" i="0" u="none" strike="noStrike" dirty="0">
                        <a:solidFill>
                          <a:srgbClr val="000000"/>
                        </a:solidFill>
                        <a:effectLst/>
                        <a:latin typeface="標楷體" panose="03000509000000000000" pitchFamily="65" charset="-120"/>
                        <a:ea typeface="標楷體" panose="03000509000000000000" pitchFamily="65" charset="-120"/>
                      </a:endParaRPr>
                    </a:p>
                  </a:txBody>
                  <a:tcPr marL="3724" marR="3724" marT="3724" marB="0" anchor="ctr"/>
                </a:tc>
              </a:tr>
            </a:tbl>
          </a:graphicData>
        </a:graphic>
      </p:graphicFrame>
    </p:spTree>
    <p:extLst>
      <p:ext uri="{BB962C8B-B14F-4D97-AF65-F5344CB8AC3E}">
        <p14:creationId xmlns:p14="http://schemas.microsoft.com/office/powerpoint/2010/main" val="1488596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肆、道路工程查驗小組成果報告  </a:t>
            </a:r>
            <a:r>
              <a:rPr lang="en-US" altLang="zh-TW" dirty="0" smtClean="0">
                <a:latin typeface="標楷體" pitchFamily="65" charset="-120"/>
                <a:ea typeface="標楷體" pitchFamily="65" charset="-120"/>
              </a:rPr>
              <a:t>3/3</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4824536"/>
          </a:xfrm>
        </p:spPr>
        <p:txBody>
          <a:bodyPr anchor="t"/>
          <a:lstStyle/>
          <a:p>
            <a:r>
              <a:rPr lang="zh-TW" altLang="en-US" sz="2400" dirty="0" smtClean="0">
                <a:solidFill>
                  <a:srgbClr val="000000"/>
                </a:solidFill>
                <a:latin typeface="標楷體" pitchFamily="65" charset="-120"/>
                <a:ea typeface="標楷體" pitchFamily="65" charset="-120"/>
              </a:rPr>
              <a:t>第</a:t>
            </a:r>
            <a:r>
              <a:rPr lang="en-US" altLang="zh-TW" sz="2400" dirty="0" smtClean="0">
                <a:solidFill>
                  <a:srgbClr val="000000"/>
                </a:solidFill>
                <a:latin typeface="標楷體" pitchFamily="65" charset="-120"/>
                <a:ea typeface="標楷體" pitchFamily="65" charset="-120"/>
              </a:rPr>
              <a:t>1</a:t>
            </a:r>
            <a:r>
              <a:rPr lang="zh-TW" altLang="en-US" sz="2400" dirty="0" smtClean="0">
                <a:solidFill>
                  <a:srgbClr val="000000"/>
                </a:solidFill>
                <a:latin typeface="標楷體" pitchFamily="65" charset="-120"/>
                <a:ea typeface="標楷體" pitchFamily="65" charset="-120"/>
              </a:rPr>
              <a:t>、</a:t>
            </a:r>
            <a:r>
              <a:rPr lang="en-US" altLang="zh-TW" sz="2400" dirty="0" smtClean="0">
                <a:solidFill>
                  <a:srgbClr val="000000"/>
                </a:solidFill>
                <a:latin typeface="標楷體" pitchFamily="65" charset="-120"/>
                <a:ea typeface="標楷體" pitchFamily="65" charset="-120"/>
              </a:rPr>
              <a:t>2</a:t>
            </a:r>
            <a:r>
              <a:rPr lang="zh-TW" altLang="en-US" sz="2400" dirty="0">
                <a:solidFill>
                  <a:srgbClr val="000000"/>
                </a:solidFill>
                <a:latin typeface="標楷體" pitchFamily="65" charset="-120"/>
                <a:ea typeface="標楷體" pitchFamily="65" charset="-120"/>
              </a:rPr>
              <a:t>季</a:t>
            </a:r>
            <a:r>
              <a:rPr lang="zh-TW" altLang="en-US" sz="2400" dirty="0" smtClean="0">
                <a:solidFill>
                  <a:srgbClr val="000000"/>
                </a:solidFill>
                <a:latin typeface="標楷體" pitchFamily="65" charset="-120"/>
                <a:ea typeface="標楷體" pitchFamily="65" charset="-120"/>
              </a:rPr>
              <a:t>查驗執行情形比較：</a:t>
            </a:r>
            <a:endParaRPr lang="en-US" altLang="zh-TW" sz="2400" dirty="0" smtClean="0">
              <a:solidFill>
                <a:srgbClr val="000000"/>
              </a:solidFill>
              <a:latin typeface="標楷體" pitchFamily="65" charset="-120"/>
              <a:ea typeface="標楷體" pitchFamily="65" charset="-120"/>
            </a:endParaRPr>
          </a:p>
          <a:p>
            <a:pPr lvl="1">
              <a:buClr>
                <a:srgbClr val="51944E"/>
              </a:buClr>
            </a:pPr>
            <a:endParaRPr lang="en-US" altLang="zh-TW" sz="2000" b="1" dirty="0" smtClean="0">
              <a:solidFill>
                <a:srgbClr val="000000"/>
              </a:solidFill>
              <a:latin typeface="標楷體" pitchFamily="65" charset="-120"/>
              <a:ea typeface="標楷體" pitchFamily="65" charset="-120"/>
            </a:endParaRPr>
          </a:p>
          <a:p>
            <a:pPr lvl="1">
              <a:buClr>
                <a:srgbClr val="51944E"/>
              </a:buClr>
            </a:pPr>
            <a:r>
              <a:rPr lang="zh-TW" altLang="en-US" sz="2000" b="1" dirty="0" smtClean="0">
                <a:solidFill>
                  <a:srgbClr val="000000"/>
                </a:solidFill>
                <a:latin typeface="標楷體" pitchFamily="65" charset="-120"/>
                <a:ea typeface="標楷體" pitchFamily="65" charset="-120"/>
              </a:rPr>
              <a:t>本季查驗執行情形與第</a:t>
            </a:r>
            <a:r>
              <a:rPr lang="en-US" altLang="zh-TW" sz="2000" b="1" dirty="0" smtClean="0">
                <a:solidFill>
                  <a:srgbClr val="000000"/>
                </a:solidFill>
                <a:latin typeface="標楷體" pitchFamily="65" charset="-120"/>
                <a:ea typeface="標楷體" pitchFamily="65" charset="-120"/>
              </a:rPr>
              <a:t>1</a:t>
            </a:r>
            <a:r>
              <a:rPr lang="zh-TW" altLang="en-US" sz="2000" b="1" dirty="0">
                <a:solidFill>
                  <a:srgbClr val="000000"/>
                </a:solidFill>
                <a:latin typeface="標楷體" pitchFamily="65" charset="-120"/>
                <a:ea typeface="標楷體" pitchFamily="65" charset="-120"/>
              </a:rPr>
              <a:t>季</a:t>
            </a:r>
            <a:r>
              <a:rPr lang="zh-TW" altLang="en-US" sz="2000" b="1" dirty="0" smtClean="0">
                <a:solidFill>
                  <a:srgbClr val="000000"/>
                </a:solidFill>
                <a:latin typeface="標楷體" pitchFamily="65" charset="-120"/>
                <a:ea typeface="標楷體" pitchFamily="65" charset="-120"/>
              </a:rPr>
              <a:t>相較，缺失案件及嚴重缺失案件數、缺失項目合計數等比率或數量，均有下降。</a:t>
            </a:r>
            <a:endParaRPr lang="en-US" altLang="zh-TW" sz="2000" b="1" dirty="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endParaRPr lang="en-US" altLang="zh-TW" sz="2400" dirty="0" smtClean="0">
              <a:solidFill>
                <a:srgbClr val="000000"/>
              </a:solidFill>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33" name="投影片編號版面配置區 32"/>
          <p:cNvSpPr>
            <a:spLocks noGrp="1"/>
          </p:cNvSpPr>
          <p:nvPr>
            <p:ph type="sldNum" sz="quarter" idx="11"/>
          </p:nvPr>
        </p:nvSpPr>
        <p:spPr/>
        <p:txBody>
          <a:bodyPr/>
          <a:lstStyle/>
          <a:p>
            <a:fld id="{E7B12B5A-12EF-4BC0-96FC-60E9D66AEFFB}" type="slidenum">
              <a:rPr lang="en-US" altLang="zh-TW" smtClean="0"/>
              <a:pPr/>
              <a:t>25</a:t>
            </a:fld>
            <a:endParaRPr lang="en-US" altLang="zh-TW"/>
          </a:p>
        </p:txBody>
      </p:sp>
      <p:graphicFrame>
        <p:nvGraphicFramePr>
          <p:cNvPr id="12" name="表格 11"/>
          <p:cNvGraphicFramePr>
            <a:graphicFrameLocks noGrp="1"/>
          </p:cNvGraphicFramePr>
          <p:nvPr>
            <p:extLst>
              <p:ext uri="{D42A27DB-BD31-4B8C-83A1-F6EECF244321}">
                <p14:modId xmlns:p14="http://schemas.microsoft.com/office/powerpoint/2010/main" val="2924137787"/>
              </p:ext>
            </p:extLst>
          </p:nvPr>
        </p:nvGraphicFramePr>
        <p:xfrm>
          <a:off x="1027034" y="2852010"/>
          <a:ext cx="5676068" cy="1728193"/>
        </p:xfrm>
        <a:graphic>
          <a:graphicData uri="http://schemas.openxmlformats.org/drawingml/2006/table">
            <a:tbl>
              <a:tblPr firstRow="1" bandRow="1">
                <a:tableStyleId>{5C22544A-7EE6-4342-B048-85BDC9FD1C3A}</a:tableStyleId>
              </a:tblPr>
              <a:tblGrid>
                <a:gridCol w="1859644"/>
                <a:gridCol w="1224136"/>
                <a:gridCol w="1224136"/>
                <a:gridCol w="1368152"/>
              </a:tblGrid>
              <a:tr h="427594">
                <a:tc>
                  <a:txBody>
                    <a:bodyPr/>
                    <a:lstStyle/>
                    <a:p>
                      <a:pPr algn="ctr"/>
                      <a:endParaRPr lang="zh-TW" altLang="en-US" dirty="0"/>
                    </a:p>
                  </a:txBody>
                  <a:tcPr anchor="ctr"/>
                </a:tc>
                <a:tc>
                  <a:txBody>
                    <a:bodyPr/>
                    <a:lstStyle/>
                    <a:p>
                      <a:pPr algn="ctr"/>
                      <a:r>
                        <a:rPr lang="zh-TW" altLang="en-US" dirty="0" smtClean="0"/>
                        <a:t>第</a:t>
                      </a:r>
                      <a:r>
                        <a:rPr lang="en-US" altLang="zh-TW" dirty="0" smtClean="0"/>
                        <a:t>1</a:t>
                      </a:r>
                      <a:r>
                        <a:rPr lang="zh-TW" altLang="en-US" dirty="0" smtClean="0"/>
                        <a:t>季</a:t>
                      </a:r>
                      <a:endParaRPr lang="zh-TW" altLang="en-US" dirty="0"/>
                    </a:p>
                  </a:txBody>
                  <a:tcPr anchor="ctr"/>
                </a:tc>
                <a:tc>
                  <a:txBody>
                    <a:bodyPr/>
                    <a:lstStyle/>
                    <a:p>
                      <a:pPr algn="ctr"/>
                      <a:r>
                        <a:rPr lang="zh-TW" altLang="en-US" dirty="0" smtClean="0"/>
                        <a:t>第</a:t>
                      </a:r>
                      <a:r>
                        <a:rPr lang="en-US" altLang="zh-TW" dirty="0" smtClean="0"/>
                        <a:t>2</a:t>
                      </a:r>
                      <a:r>
                        <a:rPr lang="zh-TW" altLang="en-US" dirty="0" smtClean="0"/>
                        <a:t>季</a:t>
                      </a:r>
                      <a:endParaRPr lang="zh-TW" altLang="en-US" dirty="0"/>
                    </a:p>
                  </a:txBody>
                  <a:tcPr anchor="ctr"/>
                </a:tc>
                <a:tc>
                  <a:txBody>
                    <a:bodyPr/>
                    <a:lstStyle/>
                    <a:p>
                      <a:pPr algn="ctr"/>
                      <a:r>
                        <a:rPr lang="zh-TW" altLang="en-US" dirty="0" smtClean="0"/>
                        <a:t>增減比較</a:t>
                      </a:r>
                      <a:endParaRPr lang="zh-TW" altLang="en-US" dirty="0"/>
                    </a:p>
                  </a:txBody>
                  <a:tcPr anchor="ctr"/>
                </a:tc>
              </a:tr>
              <a:tr h="433533">
                <a:tc>
                  <a:txBody>
                    <a:bodyPr/>
                    <a:lstStyle/>
                    <a:p>
                      <a:r>
                        <a:rPr lang="zh-TW" altLang="en-US" dirty="0" smtClean="0"/>
                        <a:t>缺失案件數</a:t>
                      </a:r>
                      <a:endParaRPr lang="zh-TW" altLang="en-US" dirty="0"/>
                    </a:p>
                  </a:txBody>
                  <a:tcPr/>
                </a:tc>
                <a:tc>
                  <a:txBody>
                    <a:bodyPr/>
                    <a:lstStyle/>
                    <a:p>
                      <a:pPr algn="ctr"/>
                      <a:r>
                        <a:rPr lang="en-US" altLang="zh-TW" dirty="0" smtClean="0"/>
                        <a:t>14</a:t>
                      </a:r>
                      <a:endParaRPr lang="zh-TW" altLang="en-US" dirty="0"/>
                    </a:p>
                  </a:txBody>
                  <a:tcPr/>
                </a:tc>
                <a:tc>
                  <a:txBody>
                    <a:bodyPr/>
                    <a:lstStyle/>
                    <a:p>
                      <a:pPr algn="ctr"/>
                      <a:r>
                        <a:rPr lang="en-US" altLang="zh-TW" dirty="0" smtClean="0"/>
                        <a:t>12</a:t>
                      </a:r>
                      <a:endParaRPr lang="zh-TW" altLang="en-US" dirty="0"/>
                    </a:p>
                  </a:txBody>
                  <a:tcPr/>
                </a:tc>
                <a:tc>
                  <a:txBody>
                    <a:bodyPr/>
                    <a:lstStyle/>
                    <a:p>
                      <a:pPr algn="ctr"/>
                      <a:r>
                        <a:rPr lang="en-US" altLang="zh-TW" dirty="0" smtClean="0"/>
                        <a:t>-2</a:t>
                      </a:r>
                      <a:endParaRPr lang="zh-TW" altLang="en-US" dirty="0"/>
                    </a:p>
                  </a:txBody>
                  <a:tcPr/>
                </a:tc>
              </a:tr>
              <a:tr h="433533">
                <a:tc>
                  <a:txBody>
                    <a:bodyPr/>
                    <a:lstStyle/>
                    <a:p>
                      <a:r>
                        <a:rPr lang="zh-TW" altLang="en-US" dirty="0" smtClean="0"/>
                        <a:t>嚴重缺失案件數</a:t>
                      </a:r>
                      <a:endParaRPr lang="zh-TW" altLang="en-US" dirty="0"/>
                    </a:p>
                  </a:txBody>
                  <a:tcPr/>
                </a:tc>
                <a:tc>
                  <a:txBody>
                    <a:bodyPr/>
                    <a:lstStyle/>
                    <a:p>
                      <a:pPr algn="ctr"/>
                      <a:r>
                        <a:rPr lang="en-US" altLang="zh-TW" dirty="0" smtClean="0"/>
                        <a:t>6</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-2</a:t>
                      </a:r>
                      <a:endParaRPr lang="zh-TW" altLang="en-US" dirty="0"/>
                    </a:p>
                  </a:txBody>
                  <a:tcPr/>
                </a:tc>
              </a:tr>
              <a:tr h="433533">
                <a:tc>
                  <a:txBody>
                    <a:bodyPr/>
                    <a:lstStyle/>
                    <a:p>
                      <a:r>
                        <a:rPr lang="zh-TW" altLang="en-US" dirty="0" smtClean="0"/>
                        <a:t>缺失項目合計數</a:t>
                      </a:r>
                      <a:endParaRPr lang="zh-TW" altLang="en-US" dirty="0"/>
                    </a:p>
                  </a:txBody>
                  <a:tcPr/>
                </a:tc>
                <a:tc>
                  <a:txBody>
                    <a:bodyPr/>
                    <a:lstStyle/>
                    <a:p>
                      <a:pPr algn="ctr"/>
                      <a:r>
                        <a:rPr lang="en-US" altLang="zh-TW" dirty="0" smtClean="0"/>
                        <a:t>59</a:t>
                      </a:r>
                      <a:endParaRPr lang="zh-TW" altLang="en-US" dirty="0"/>
                    </a:p>
                  </a:txBody>
                  <a:tcPr/>
                </a:tc>
                <a:tc>
                  <a:txBody>
                    <a:bodyPr/>
                    <a:lstStyle/>
                    <a:p>
                      <a:pPr algn="ctr"/>
                      <a:r>
                        <a:rPr lang="en-US" altLang="zh-TW" dirty="0" smtClean="0"/>
                        <a:t>23</a:t>
                      </a:r>
                      <a:endParaRPr lang="zh-TW" altLang="en-US" dirty="0"/>
                    </a:p>
                  </a:txBody>
                  <a:tcPr/>
                </a:tc>
                <a:tc>
                  <a:txBody>
                    <a:bodyPr/>
                    <a:lstStyle/>
                    <a:p>
                      <a:pPr algn="ctr"/>
                      <a:r>
                        <a:rPr lang="en-US" altLang="zh-TW" dirty="0" smtClean="0"/>
                        <a:t>-36</a:t>
                      </a:r>
                      <a:endParaRPr lang="zh-TW" altLang="en-US" dirty="0"/>
                    </a:p>
                  </a:txBody>
                  <a:tcPr/>
                </a:tc>
              </a:tr>
            </a:tbl>
          </a:graphicData>
        </a:graphic>
      </p:graphicFrame>
      <p:sp>
        <p:nvSpPr>
          <p:cNvPr id="2" name="雲朵形圖說文字 1"/>
          <p:cNvSpPr/>
          <p:nvPr/>
        </p:nvSpPr>
        <p:spPr bwMode="auto">
          <a:xfrm>
            <a:off x="6876256" y="2852316"/>
            <a:ext cx="1728192" cy="984426"/>
          </a:xfrm>
          <a:prstGeom prst="cloudCallout">
            <a:avLst>
              <a:gd name="adj1" fmla="val -56487"/>
              <a:gd name="adj2" fmla="val 72477"/>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 name="文字方塊 2"/>
          <p:cNvSpPr txBox="1"/>
          <p:nvPr/>
        </p:nvSpPr>
        <p:spPr>
          <a:xfrm>
            <a:off x="7163830" y="3171864"/>
            <a:ext cx="1152128" cy="369332"/>
          </a:xfrm>
          <a:prstGeom prst="rect">
            <a:avLst/>
          </a:prstGeom>
          <a:noFill/>
        </p:spPr>
        <p:txBody>
          <a:bodyPr wrap="square" rtlCol="0">
            <a:spAutoFit/>
          </a:bodyPr>
          <a:lstStyle/>
          <a:p>
            <a:pPr algn="l"/>
            <a:r>
              <a:rPr lang="zh-TW" altLang="en-US" dirty="0" smtClean="0"/>
              <a:t>明顯改善</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伍、精進作為  </a:t>
            </a:r>
            <a:r>
              <a:rPr lang="en-US" altLang="zh-TW" dirty="0" smtClean="0">
                <a:latin typeface="標楷體" pitchFamily="65" charset="-120"/>
                <a:ea typeface="標楷體" pitchFamily="65" charset="-120"/>
              </a:rPr>
              <a:t>1/</a:t>
            </a:r>
            <a:r>
              <a:rPr lang="en-US" altLang="zh-TW" dirty="0">
                <a:latin typeface="標楷體" pitchFamily="65" charset="-120"/>
                <a:ea typeface="標楷體" pitchFamily="65" charset="-120"/>
              </a:rPr>
              <a:t>2</a:t>
            </a:r>
          </a:p>
        </p:txBody>
      </p:sp>
      <p:sp>
        <p:nvSpPr>
          <p:cNvPr id="193539" name="Rectangle 3"/>
          <p:cNvSpPr>
            <a:spLocks noGrp="1" noChangeArrowheads="1"/>
          </p:cNvSpPr>
          <p:nvPr>
            <p:ph type="body" idx="1"/>
          </p:nvPr>
        </p:nvSpPr>
        <p:spPr>
          <a:xfrm>
            <a:off x="899592" y="1052736"/>
            <a:ext cx="7127875" cy="4824536"/>
          </a:xfrm>
        </p:spPr>
        <p:txBody>
          <a:bodyPr anchor="t"/>
          <a:lstStyle/>
          <a:p>
            <a:r>
              <a:rPr lang="zh-TW" altLang="en-US" sz="2400" dirty="0" smtClean="0">
                <a:solidFill>
                  <a:srgbClr val="000000"/>
                </a:solidFill>
                <a:latin typeface="標楷體" pitchFamily="65" charset="-120"/>
                <a:ea typeface="標楷體" pitchFamily="65" charset="-120"/>
              </a:rPr>
              <a:t>落實</a:t>
            </a:r>
            <a:r>
              <a:rPr lang="en-US" altLang="zh-TW" sz="2400" dirty="0" smtClean="0">
                <a:solidFill>
                  <a:srgbClr val="000000"/>
                </a:solidFill>
                <a:latin typeface="標楷體" pitchFamily="65" charset="-120"/>
                <a:ea typeface="標楷體" pitchFamily="65" charset="-120"/>
              </a:rPr>
              <a:t>5</a:t>
            </a:r>
            <a:r>
              <a:rPr lang="zh-TW" altLang="en-US" sz="2400" dirty="0" smtClean="0">
                <a:solidFill>
                  <a:srgbClr val="000000"/>
                </a:solidFill>
                <a:latin typeface="標楷體" pitchFamily="65" charset="-120"/>
                <a:ea typeface="標楷體" pitchFamily="65" charset="-120"/>
              </a:rPr>
              <a:t>千萬元以上</a:t>
            </a:r>
            <a:r>
              <a:rPr lang="zh-TW" altLang="zh-TW" sz="2400" dirty="0">
                <a:solidFill>
                  <a:srgbClr val="000000"/>
                </a:solidFill>
                <a:latin typeface="標楷體" pitchFamily="65" charset="-120"/>
                <a:ea typeface="標楷體" pitchFamily="65" charset="-120"/>
              </a:rPr>
              <a:t>工程基本設計階段審議</a:t>
            </a:r>
            <a:r>
              <a:rPr lang="zh-TW" altLang="zh-TW" sz="2400" dirty="0" smtClean="0">
                <a:solidFill>
                  <a:srgbClr val="000000"/>
                </a:solidFill>
                <a:latin typeface="標楷體" pitchFamily="65" charset="-120"/>
                <a:ea typeface="標楷體" pitchFamily="65" charset="-120"/>
              </a:rPr>
              <a:t>機制</a:t>
            </a:r>
            <a:r>
              <a:rPr lang="zh-TW" altLang="en-US" sz="2400" dirty="0" smtClean="0">
                <a:solidFill>
                  <a:srgbClr val="000000"/>
                </a:solidFill>
                <a:latin typeface="標楷體" pitchFamily="65" charset="-120"/>
                <a:ea typeface="標楷體" pitchFamily="65" charset="-120"/>
              </a:rPr>
              <a:t>：</a:t>
            </a:r>
            <a:endParaRPr lang="en-US" altLang="zh-TW" sz="2400" dirty="0" smtClean="0">
              <a:solidFill>
                <a:srgbClr val="000000"/>
              </a:solidFill>
              <a:latin typeface="標楷體" pitchFamily="65" charset="-120"/>
              <a:ea typeface="標楷體" pitchFamily="65" charset="-120"/>
            </a:endParaRPr>
          </a:p>
          <a:p>
            <a:pPr lvl="1">
              <a:buClr>
                <a:srgbClr val="51944E"/>
              </a:buClr>
            </a:pPr>
            <a:r>
              <a:rPr lang="zh-TW" altLang="en-US" sz="2000" b="1" dirty="0" smtClean="0">
                <a:solidFill>
                  <a:srgbClr val="000000"/>
                </a:solidFill>
                <a:latin typeface="標楷體" pitchFamily="65" charset="-120"/>
                <a:ea typeface="標楷體" pitchFamily="65" charset="-120"/>
              </a:rPr>
              <a:t>截至</a:t>
            </a:r>
            <a:r>
              <a:rPr lang="en-US" altLang="zh-TW" sz="2000" b="1" dirty="0" smtClean="0">
                <a:solidFill>
                  <a:srgbClr val="000000"/>
                </a:solidFill>
                <a:latin typeface="標楷體" pitchFamily="65" charset="-120"/>
                <a:ea typeface="標楷體" pitchFamily="65" charset="-120"/>
              </a:rPr>
              <a:t>6</a:t>
            </a:r>
            <a:r>
              <a:rPr lang="zh-TW" altLang="en-US" sz="2000" b="1" dirty="0" smtClean="0">
                <a:solidFill>
                  <a:srgbClr val="000000"/>
                </a:solidFill>
                <a:latin typeface="標楷體" pitchFamily="65" charset="-120"/>
                <a:ea typeface="標楷體" pitchFamily="65" charset="-120"/>
              </a:rPr>
              <a:t>月底止，共計送審</a:t>
            </a:r>
            <a:r>
              <a:rPr lang="en-US" altLang="zh-TW" sz="2000" b="1" dirty="0" smtClean="0">
                <a:solidFill>
                  <a:srgbClr val="000000"/>
                </a:solidFill>
                <a:latin typeface="標楷體" pitchFamily="65" charset="-120"/>
                <a:ea typeface="標楷體" pitchFamily="65" charset="-120"/>
              </a:rPr>
              <a:t>6</a:t>
            </a:r>
            <a:r>
              <a:rPr lang="zh-TW" altLang="en-US" sz="2000" b="1" dirty="0" smtClean="0">
                <a:solidFill>
                  <a:srgbClr val="000000"/>
                </a:solidFill>
                <a:latin typeface="標楷體" pitchFamily="65" charset="-120"/>
                <a:ea typeface="標楷體" pitchFamily="65" charset="-120"/>
              </a:rPr>
              <a:t>案，修正後通過計</a:t>
            </a:r>
            <a:r>
              <a:rPr lang="en-US" altLang="zh-TW" sz="2000" b="1" dirty="0" smtClean="0">
                <a:solidFill>
                  <a:srgbClr val="000000"/>
                </a:solidFill>
                <a:latin typeface="標楷體" pitchFamily="65" charset="-120"/>
                <a:ea typeface="標楷體" pitchFamily="65" charset="-120"/>
              </a:rPr>
              <a:t>3</a:t>
            </a:r>
            <a:r>
              <a:rPr lang="zh-TW" altLang="en-US" sz="2000" b="1" dirty="0" smtClean="0">
                <a:solidFill>
                  <a:srgbClr val="000000"/>
                </a:solidFill>
                <a:latin typeface="標楷體" pitchFamily="65" charset="-120"/>
                <a:ea typeface="標楷體" pitchFamily="65" charset="-120"/>
              </a:rPr>
              <a:t>案。</a:t>
            </a:r>
            <a:endParaRPr lang="en-US" altLang="zh-TW" sz="2000" b="1" dirty="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endParaRPr lang="en-US" altLang="zh-TW" sz="2400" dirty="0" smtClean="0">
              <a:solidFill>
                <a:srgbClr val="000000"/>
              </a:solidFill>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33" name="投影片編號版面配置區 32"/>
          <p:cNvSpPr>
            <a:spLocks noGrp="1"/>
          </p:cNvSpPr>
          <p:nvPr>
            <p:ph type="sldNum" sz="quarter" idx="11"/>
          </p:nvPr>
        </p:nvSpPr>
        <p:spPr/>
        <p:txBody>
          <a:bodyPr/>
          <a:lstStyle/>
          <a:p>
            <a:fld id="{E7B12B5A-12EF-4BC0-96FC-60E9D66AEFFB}" type="slidenum">
              <a:rPr lang="en-US" altLang="zh-TW" smtClean="0"/>
              <a:pPr/>
              <a:t>26</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659007762"/>
              </p:ext>
            </p:extLst>
          </p:nvPr>
        </p:nvGraphicFramePr>
        <p:xfrm>
          <a:off x="292280" y="2052553"/>
          <a:ext cx="7376066" cy="4427452"/>
        </p:xfrm>
        <a:graphic>
          <a:graphicData uri="http://schemas.openxmlformats.org/drawingml/2006/table">
            <a:tbl>
              <a:tblPr>
                <a:tableStyleId>{35758FB7-9AC5-4552-8A53-C91805E547FA}</a:tableStyleId>
              </a:tblPr>
              <a:tblGrid>
                <a:gridCol w="366889"/>
                <a:gridCol w="1149686"/>
                <a:gridCol w="818929"/>
                <a:gridCol w="480812"/>
                <a:gridCol w="743324"/>
                <a:gridCol w="1008112"/>
                <a:gridCol w="648072"/>
                <a:gridCol w="1020305"/>
                <a:gridCol w="1139937"/>
              </a:tblGrid>
              <a:tr h="319498">
                <a:tc>
                  <a:txBody>
                    <a:bodyPr/>
                    <a:lstStyle/>
                    <a:p>
                      <a:pPr algn="ctr" fontAlgn="ctr"/>
                      <a:r>
                        <a:rPr lang="zh-TW" altLang="en-US" sz="1050" u="none" strike="noStrike" dirty="0">
                          <a:effectLst/>
                        </a:rPr>
                        <a:t>項次</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a:effectLst/>
                        </a:rPr>
                        <a:t>標案名稱</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a:effectLst/>
                        </a:rPr>
                        <a:t>金額</a:t>
                      </a:r>
                      <a:br>
                        <a:rPr lang="zh-TW" altLang="en-US" sz="1050" u="none" strike="noStrike">
                          <a:effectLst/>
                        </a:rPr>
                      </a:br>
                      <a:r>
                        <a:rPr lang="en-US" altLang="zh-TW" sz="1050" u="none" strike="noStrike">
                          <a:effectLst/>
                        </a:rPr>
                        <a:t>(</a:t>
                      </a:r>
                      <a:r>
                        <a:rPr lang="zh-TW" altLang="en-US" sz="1050" u="none" strike="noStrike">
                          <a:effectLst/>
                        </a:rPr>
                        <a:t>千元</a:t>
                      </a:r>
                      <a:r>
                        <a:rPr lang="en-US" altLang="zh-TW" sz="1050" u="none" strike="noStrike">
                          <a:effectLst/>
                        </a:rPr>
                        <a:t>)</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a:effectLst/>
                        </a:rPr>
                        <a:t>主辦機關</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dirty="0">
                          <a:effectLst/>
                        </a:rPr>
                        <a:t>審議</a:t>
                      </a:r>
                      <a:r>
                        <a:rPr lang="zh-TW" altLang="en-US" sz="1050" u="none" strike="noStrike" dirty="0" smtClean="0">
                          <a:effectLst/>
                        </a:rPr>
                        <a:t>小組</a:t>
                      </a:r>
                      <a:endParaRPr lang="en-US" altLang="zh-TW" sz="1050" u="none" strike="noStrike" dirty="0" smtClean="0">
                        <a:effectLst/>
                      </a:endParaRPr>
                    </a:p>
                    <a:p>
                      <a:pPr algn="ctr" fontAlgn="ctr"/>
                      <a:r>
                        <a:rPr lang="zh-TW" altLang="en-US" sz="1050" u="none" strike="noStrike" dirty="0" smtClean="0">
                          <a:effectLst/>
                        </a:rPr>
                        <a:t>審查</a:t>
                      </a:r>
                      <a:r>
                        <a:rPr lang="zh-TW" altLang="en-US" sz="1050" u="none" strike="noStrike" dirty="0">
                          <a:effectLst/>
                        </a:rPr>
                        <a:t>日期</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dirty="0">
                          <a:effectLst/>
                        </a:rPr>
                        <a:t>審議</a:t>
                      </a:r>
                      <a:r>
                        <a:rPr lang="zh-TW" altLang="en-US" sz="1050" u="none" strike="noStrike" dirty="0" smtClean="0">
                          <a:effectLst/>
                        </a:rPr>
                        <a:t>會議</a:t>
                      </a:r>
                      <a:endParaRPr lang="en-US" altLang="zh-TW" sz="1050" u="none" strike="noStrike" dirty="0" smtClean="0">
                        <a:effectLst/>
                      </a:endParaRPr>
                    </a:p>
                    <a:p>
                      <a:pPr algn="ctr" fontAlgn="ctr"/>
                      <a:r>
                        <a:rPr lang="zh-TW" altLang="en-US" sz="1050" u="none" strike="noStrike" dirty="0" smtClean="0">
                          <a:effectLst/>
                        </a:rPr>
                        <a:t>主持人</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a:effectLst/>
                        </a:rPr>
                        <a:t>審議委員名單</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a:effectLst/>
                        </a:rPr>
                        <a:t>審議結果</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c>
                  <a:txBody>
                    <a:bodyPr/>
                    <a:lstStyle/>
                    <a:p>
                      <a:pPr algn="ctr" fontAlgn="ctr"/>
                      <a:r>
                        <a:rPr lang="zh-TW" altLang="en-US" sz="1050" u="none" strike="noStrike" dirty="0" smtClean="0">
                          <a:effectLst/>
                        </a:rPr>
                        <a:t>備註</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solidFill>
                      <a:schemeClr val="accent5">
                        <a:lumMod val="75000"/>
                      </a:schemeClr>
                    </a:solidFill>
                  </a:tcPr>
                </a:tc>
              </a:tr>
              <a:tr h="634236">
                <a:tc>
                  <a:txBody>
                    <a:bodyPr/>
                    <a:lstStyle/>
                    <a:p>
                      <a:pPr algn="ctr" fontAlgn="ctr"/>
                      <a:r>
                        <a:rPr lang="en-US" altLang="zh-TW" sz="1050" u="none" strike="noStrike">
                          <a:effectLst/>
                        </a:rPr>
                        <a:t>1</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zh-TW" altLang="en-US" sz="1050" u="none" strike="noStrike" dirty="0">
                          <a:effectLst/>
                        </a:rPr>
                        <a:t>永春南路延伸開闢至遊園路道路工程委託設計監造技術服務</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r" fontAlgn="ctr"/>
                      <a:r>
                        <a:rPr lang="en-US" altLang="zh-TW" sz="1050" u="none" strike="noStrike">
                          <a:effectLst/>
                        </a:rPr>
                        <a:t>272,000.00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建設局</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en-US" altLang="zh-TW" sz="1050" u="none" strike="noStrike">
                          <a:effectLst/>
                        </a:rPr>
                        <a:t>104.05.21</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秘書長</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褚炳麟</a:t>
                      </a:r>
                      <a:br>
                        <a:rPr lang="zh-TW" altLang="en-US" sz="1050" u="none" strike="noStrike">
                          <a:effectLst/>
                        </a:rPr>
                      </a:br>
                      <a:r>
                        <a:rPr lang="zh-TW" altLang="en-US" sz="1050" u="none" strike="noStrike">
                          <a:effectLst/>
                        </a:rPr>
                        <a:t>吳亦閎</a:t>
                      </a:r>
                      <a:br>
                        <a:rPr lang="zh-TW" altLang="en-US" sz="1050" u="none" strike="noStrike">
                          <a:effectLst/>
                        </a:rPr>
                      </a:br>
                      <a:r>
                        <a:rPr lang="zh-TW" altLang="en-US" sz="1050" u="none" strike="noStrike">
                          <a:effectLst/>
                        </a:rPr>
                        <a:t>陳俊雄</a:t>
                      </a:r>
                      <a:br>
                        <a:rPr lang="zh-TW" altLang="en-US" sz="1050" u="none" strike="noStrike">
                          <a:effectLst/>
                        </a:rPr>
                      </a:br>
                      <a:r>
                        <a:rPr lang="zh-TW" altLang="en-US" sz="1050" u="none" strike="noStrike">
                          <a:effectLst/>
                        </a:rPr>
                        <a:t>郭志文</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修正後通過</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438989">
                <a:tc rowSpan="2">
                  <a:txBody>
                    <a:bodyPr/>
                    <a:lstStyle/>
                    <a:p>
                      <a:pPr algn="ctr" fontAlgn="ctr"/>
                      <a:r>
                        <a:rPr lang="en-US" altLang="zh-TW" sz="1050" u="none" strike="noStrike">
                          <a:effectLst/>
                        </a:rPr>
                        <a:t>2</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rowSpan="2">
                  <a:txBody>
                    <a:bodyPr/>
                    <a:lstStyle/>
                    <a:p>
                      <a:pPr algn="l" fontAlgn="ctr"/>
                      <a:r>
                        <a:rPr lang="zh-TW" altLang="en-US" sz="1050" u="none" strike="noStrike">
                          <a:effectLst/>
                        </a:rPr>
                        <a:t>太平國民運動中心興建工程</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rowSpan="2">
                  <a:txBody>
                    <a:bodyPr/>
                    <a:lstStyle/>
                    <a:p>
                      <a:pPr algn="r" fontAlgn="ctr"/>
                      <a:r>
                        <a:rPr lang="en-US" altLang="zh-TW" sz="1050" u="none" strike="noStrike">
                          <a:effectLst/>
                        </a:rPr>
                        <a:t>440,000.00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rowSpan="2">
                  <a:txBody>
                    <a:bodyPr/>
                    <a:lstStyle/>
                    <a:p>
                      <a:pPr algn="ctr" fontAlgn="ctr"/>
                      <a:r>
                        <a:rPr lang="zh-TW" altLang="en-US" sz="1050" u="none" strike="noStrike">
                          <a:effectLst/>
                        </a:rPr>
                        <a:t>建設局</a:t>
                      </a:r>
                      <a:br>
                        <a:rPr lang="zh-TW" altLang="en-US" sz="1050" u="none" strike="noStrike">
                          <a:effectLst/>
                        </a:rPr>
                      </a:br>
                      <a:r>
                        <a:rPr lang="zh-TW" altLang="en-US" sz="1050" u="none" strike="noStrike">
                          <a:effectLst/>
                        </a:rPr>
                        <a:t>代辦</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en-US" altLang="zh-TW" sz="1050" u="none" strike="noStrike">
                          <a:effectLst/>
                        </a:rPr>
                        <a:t>104.06.05</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dirty="0">
                          <a:effectLst/>
                        </a:rPr>
                        <a:t>秘書長</a:t>
                      </a:r>
                      <a:br>
                        <a:rPr lang="zh-TW" altLang="en-US" sz="1050" u="none" strike="noStrike" dirty="0">
                          <a:effectLst/>
                        </a:rPr>
                      </a:br>
                      <a:r>
                        <a:rPr lang="en-US" altLang="zh-TW" sz="1050" u="none" strike="noStrike" dirty="0">
                          <a:effectLst/>
                        </a:rPr>
                        <a:t>(</a:t>
                      </a:r>
                      <a:r>
                        <a:rPr lang="zh-TW" altLang="en-US" sz="1050" u="none" strike="noStrike" dirty="0" smtClean="0">
                          <a:effectLst/>
                        </a:rPr>
                        <a:t>楊參事瑞</a:t>
                      </a:r>
                      <a:r>
                        <a:rPr lang="zh-TW" altLang="en-US" sz="1050" u="none" strike="noStrike" dirty="0">
                          <a:effectLst/>
                        </a:rPr>
                        <a:t>昌</a:t>
                      </a:r>
                      <a:r>
                        <a:rPr lang="en-US" altLang="zh-TW" sz="1050" u="none" strike="noStrike" dirty="0">
                          <a:effectLst/>
                        </a:rPr>
                        <a:t>)</a:t>
                      </a:r>
                      <a:endParaRPr lang="en-US" altLang="zh-TW"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rowSpan="2">
                  <a:txBody>
                    <a:bodyPr/>
                    <a:lstStyle/>
                    <a:p>
                      <a:pPr algn="ctr" fontAlgn="ctr"/>
                      <a:r>
                        <a:rPr lang="zh-TW" altLang="en-US" sz="1050" u="none" strike="noStrike" dirty="0">
                          <a:effectLst/>
                        </a:rPr>
                        <a:t>鄭宗淋</a:t>
                      </a:r>
                      <a:br>
                        <a:rPr lang="zh-TW" altLang="en-US" sz="1050" u="none" strike="noStrike" dirty="0">
                          <a:effectLst/>
                        </a:rPr>
                      </a:br>
                      <a:r>
                        <a:rPr lang="zh-TW" altLang="en-US" sz="1050" u="none" strike="noStrike" dirty="0">
                          <a:effectLst/>
                        </a:rPr>
                        <a:t>張奇偉</a:t>
                      </a:r>
                      <a:br>
                        <a:rPr lang="zh-TW" altLang="en-US" sz="1050" u="none" strike="noStrike" dirty="0">
                          <a:effectLst/>
                        </a:rPr>
                      </a:br>
                      <a:r>
                        <a:rPr lang="zh-TW" altLang="en-US" sz="1050" u="none" strike="noStrike" dirty="0">
                          <a:effectLst/>
                        </a:rPr>
                        <a:t>黃豐國</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修正後再開第</a:t>
                      </a:r>
                      <a:r>
                        <a:rPr lang="en-US" altLang="zh-TW" sz="1050" u="none" strike="noStrike">
                          <a:effectLst/>
                        </a:rPr>
                        <a:t>2</a:t>
                      </a:r>
                      <a:r>
                        <a:rPr lang="zh-TW" altLang="en-US" sz="1050" u="none" strike="noStrike">
                          <a:effectLst/>
                        </a:rPr>
                        <a:t>次審議會議</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43898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fontAlgn="ctr"/>
                      <a:r>
                        <a:rPr lang="en-US" altLang="zh-TW" sz="1050" u="none" strike="noStrike">
                          <a:effectLst/>
                        </a:rPr>
                        <a:t>104.07.10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dirty="0">
                          <a:effectLst/>
                        </a:rPr>
                        <a:t/>
                      </a:r>
                      <a:br>
                        <a:rPr lang="zh-TW" altLang="en-US" sz="1050" u="none" strike="noStrike" dirty="0">
                          <a:effectLst/>
                        </a:rPr>
                      </a:br>
                      <a:r>
                        <a:rPr lang="zh-TW" altLang="en-US" sz="1050" u="none" strike="noStrike" dirty="0" smtClean="0">
                          <a:effectLst/>
                        </a:rPr>
                        <a:t>楊參事瑞</a:t>
                      </a:r>
                      <a:r>
                        <a:rPr lang="zh-TW" altLang="en-US" sz="1050" u="none" strike="noStrike" dirty="0">
                          <a:effectLst/>
                        </a:rPr>
                        <a:t>昌</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vMerge="1">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修正後通過</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540720">
                <a:tc>
                  <a:txBody>
                    <a:bodyPr/>
                    <a:lstStyle/>
                    <a:p>
                      <a:pPr algn="ctr" fontAlgn="ctr"/>
                      <a:r>
                        <a:rPr lang="en-US" altLang="zh-TW" sz="1050" u="none" strike="noStrike">
                          <a:effectLst/>
                        </a:rPr>
                        <a:t>3</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zh-TW" altLang="en-US" sz="1050" u="none" strike="noStrike">
                          <a:effectLst/>
                        </a:rPr>
                        <a:t>北屯國民運動中心興建工程</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r" fontAlgn="ctr"/>
                      <a:r>
                        <a:rPr lang="en-US" altLang="zh-TW" sz="1050" u="none" strike="noStrike">
                          <a:effectLst/>
                        </a:rPr>
                        <a:t>498,517.75</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建設局</a:t>
                      </a:r>
                      <a:br>
                        <a:rPr lang="zh-TW" altLang="en-US" sz="1050" u="none" strike="noStrike">
                          <a:effectLst/>
                        </a:rPr>
                      </a:br>
                      <a:r>
                        <a:rPr lang="zh-TW" altLang="en-US" sz="1050" u="none" strike="noStrike">
                          <a:effectLst/>
                        </a:rPr>
                        <a:t>代辦</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en-US" altLang="zh-TW" sz="1050" u="none" strike="noStrike">
                          <a:effectLst/>
                        </a:rPr>
                        <a:t>104.06.29</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
                      </a:r>
                      <a:br>
                        <a:rPr lang="zh-TW" altLang="en-US" sz="1050" u="none" strike="noStrike">
                          <a:effectLst/>
                        </a:rPr>
                      </a:br>
                      <a:r>
                        <a:rPr lang="zh-TW" altLang="en-US" sz="1050" u="none" strike="noStrike" smtClean="0">
                          <a:effectLst/>
                        </a:rPr>
                        <a:t>楊參事</a:t>
                      </a:r>
                      <a:r>
                        <a:rPr lang="zh-TW" altLang="en-US" sz="1050" u="none" strike="noStrike" dirty="0" smtClean="0">
                          <a:effectLst/>
                        </a:rPr>
                        <a:t>瑞</a:t>
                      </a:r>
                      <a:r>
                        <a:rPr lang="zh-TW" altLang="en-US" sz="1050" u="none" strike="noStrike" dirty="0">
                          <a:effectLst/>
                        </a:rPr>
                        <a:t>昌</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鄭宗淋</a:t>
                      </a:r>
                      <a:br>
                        <a:rPr lang="zh-TW" altLang="en-US" sz="1050" u="none" strike="noStrike">
                          <a:effectLst/>
                        </a:rPr>
                      </a:br>
                      <a:r>
                        <a:rPr lang="zh-TW" altLang="en-US" sz="1050" u="none" strike="noStrike">
                          <a:effectLst/>
                        </a:rPr>
                        <a:t>童建程</a:t>
                      </a:r>
                      <a:br>
                        <a:rPr lang="zh-TW" altLang="en-US" sz="1050" u="none" strike="noStrike">
                          <a:effectLst/>
                        </a:rPr>
                      </a:br>
                      <a:r>
                        <a:rPr lang="zh-TW" altLang="en-US" sz="1050" u="none" strike="noStrike">
                          <a:effectLst/>
                        </a:rPr>
                        <a:t>黃昭琳</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b"/>
                      <a:r>
                        <a:rPr lang="zh-TW" altLang="en-US" sz="1050" u="none" strike="noStrike" dirty="0">
                          <a:effectLst/>
                        </a:rPr>
                        <a:t>須俟建設局及體育處確認工程可順利發包後，再提複審</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948975">
                <a:tc>
                  <a:txBody>
                    <a:bodyPr/>
                    <a:lstStyle/>
                    <a:p>
                      <a:pPr algn="ctr" fontAlgn="ctr"/>
                      <a:r>
                        <a:rPr lang="en-US" altLang="zh-TW" sz="1050" u="none" strike="noStrike">
                          <a:effectLst/>
                        </a:rPr>
                        <a:t>4</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zh-TW" altLang="en-US" sz="1050" u="none" strike="noStrike">
                          <a:effectLst/>
                        </a:rPr>
                        <a:t>大里國民運動中心興建工程</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r" fontAlgn="ctr"/>
                      <a:r>
                        <a:rPr lang="en-US" altLang="zh-TW" sz="1050" u="none" strike="noStrike">
                          <a:effectLst/>
                        </a:rPr>
                        <a:t>406,200.00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建設局</a:t>
                      </a:r>
                      <a:br>
                        <a:rPr lang="zh-TW" altLang="en-US" sz="1050" u="none" strike="noStrike">
                          <a:effectLst/>
                        </a:rPr>
                      </a:br>
                      <a:r>
                        <a:rPr lang="zh-TW" altLang="en-US" sz="1050" u="none" strike="noStrike">
                          <a:effectLst/>
                        </a:rPr>
                        <a:t>代辦</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ctr"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ctr"/>
                      <a:r>
                        <a:rPr lang="en-US" altLang="zh-TW" sz="1050" u="none" strike="noStrike" dirty="0" smtClean="0">
                          <a:effectLst/>
                        </a:rPr>
                        <a:t>1</a:t>
                      </a:r>
                      <a:r>
                        <a:rPr lang="en-US" altLang="zh-TW" sz="1050" u="none" strike="noStrike" dirty="0">
                          <a:effectLst/>
                        </a:rPr>
                        <a:t>.</a:t>
                      </a:r>
                      <a:r>
                        <a:rPr lang="zh-TW" altLang="en-US" sz="1050" u="none" strike="noStrike" dirty="0">
                          <a:effectLst/>
                        </a:rPr>
                        <a:t>因未完成研究報告審查，</a:t>
                      </a:r>
                      <a:r>
                        <a:rPr lang="en-US" altLang="zh-TW" sz="1050" u="none" strike="noStrike" dirty="0">
                          <a:effectLst/>
                        </a:rPr>
                        <a:t>6/3</a:t>
                      </a:r>
                      <a:r>
                        <a:rPr lang="zh-TW" altLang="en-US" sz="1050" u="none" strike="noStrike" dirty="0">
                          <a:effectLst/>
                        </a:rPr>
                        <a:t>退件</a:t>
                      </a:r>
                      <a:br>
                        <a:rPr lang="zh-TW" altLang="en-US" sz="1050" u="none" strike="noStrike" dirty="0">
                          <a:effectLst/>
                        </a:rPr>
                      </a:br>
                      <a:r>
                        <a:rPr lang="en-US" altLang="zh-TW" sz="1050" u="none" strike="noStrike" dirty="0">
                          <a:effectLst/>
                        </a:rPr>
                        <a:t>2.</a:t>
                      </a:r>
                      <a:r>
                        <a:rPr lang="zh-TW" altLang="en-US" sz="1050" u="none" strike="noStrike" dirty="0">
                          <a:effectLst/>
                        </a:rPr>
                        <a:t>因仍未完成研究報告審查，且興建地點未確定，</a:t>
                      </a:r>
                      <a:r>
                        <a:rPr lang="en-US" altLang="zh-TW" sz="1050" u="none" strike="noStrike" dirty="0">
                          <a:effectLst/>
                        </a:rPr>
                        <a:t>6/17</a:t>
                      </a:r>
                      <a:r>
                        <a:rPr lang="zh-TW" altLang="en-US" sz="1050" u="none" strike="noStrike" dirty="0">
                          <a:effectLst/>
                        </a:rPr>
                        <a:t>第</a:t>
                      </a:r>
                      <a:r>
                        <a:rPr lang="en-US" altLang="zh-TW" sz="1050" u="none" strike="noStrike" dirty="0">
                          <a:effectLst/>
                        </a:rPr>
                        <a:t>2</a:t>
                      </a:r>
                      <a:r>
                        <a:rPr lang="zh-TW" altLang="en-US" sz="1050" u="none" strike="noStrike" dirty="0">
                          <a:effectLst/>
                        </a:rPr>
                        <a:t>次退件</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476867">
                <a:tc>
                  <a:txBody>
                    <a:bodyPr/>
                    <a:lstStyle/>
                    <a:p>
                      <a:pPr algn="ctr" fontAlgn="ctr"/>
                      <a:r>
                        <a:rPr lang="en-US" altLang="zh-TW" sz="1050" u="none" strike="noStrike">
                          <a:effectLst/>
                        </a:rPr>
                        <a:t>5</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zh-TW" altLang="en-US" sz="1050" u="none" strike="noStrike">
                          <a:effectLst/>
                        </a:rPr>
                        <a:t>車籠埤抽水站新建工程</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r" fontAlgn="ctr"/>
                      <a:r>
                        <a:rPr lang="en-US" altLang="zh-TW" sz="1050" u="none" strike="noStrike">
                          <a:effectLst/>
                        </a:rPr>
                        <a:t>110,000.00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水利局</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en-US" altLang="zh-TW" sz="1050" u="none" strike="noStrike">
                          <a:effectLst/>
                        </a:rPr>
                        <a:t>104.06.30</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李副秘書長賢義</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鄭顯欽</a:t>
                      </a:r>
                      <a:br>
                        <a:rPr lang="zh-TW" altLang="en-US" sz="1050" u="none" strike="noStrike">
                          <a:effectLst/>
                        </a:rPr>
                      </a:br>
                      <a:r>
                        <a:rPr lang="zh-TW" altLang="en-US" sz="1050" u="none" strike="noStrike">
                          <a:effectLst/>
                        </a:rPr>
                        <a:t>王廷興</a:t>
                      </a:r>
                      <a:br>
                        <a:rPr lang="zh-TW" altLang="en-US" sz="1050" u="none" strike="noStrike">
                          <a:effectLst/>
                        </a:rPr>
                      </a:br>
                      <a:r>
                        <a:rPr lang="zh-TW" altLang="en-US" sz="1050" u="none" strike="noStrike">
                          <a:effectLst/>
                        </a:rPr>
                        <a:t>梁壽政</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a:effectLst/>
                        </a:rPr>
                        <a:t>修正後通過</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r h="476867">
                <a:tc>
                  <a:txBody>
                    <a:bodyPr/>
                    <a:lstStyle/>
                    <a:p>
                      <a:pPr algn="ctr" fontAlgn="ctr"/>
                      <a:r>
                        <a:rPr lang="en-US" altLang="zh-TW" sz="1050" u="none" strike="noStrike" dirty="0">
                          <a:effectLst/>
                        </a:rPr>
                        <a:t>6</a:t>
                      </a:r>
                      <a:endParaRPr lang="en-US" altLang="zh-TW"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ctr"/>
                      <a:r>
                        <a:rPr lang="zh-TW" altLang="en-US" sz="1050" u="none" strike="noStrike">
                          <a:effectLst/>
                        </a:rPr>
                        <a:t>神岡區新庄里新建跨越軟埤仔溪橋工程</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r" fontAlgn="ctr"/>
                      <a:r>
                        <a:rPr lang="en-US" altLang="zh-TW" sz="1050" u="none" strike="noStrike">
                          <a:effectLst/>
                        </a:rPr>
                        <a:t>99,611.14</a:t>
                      </a:r>
                      <a:endParaRPr lang="en-US" altLang="zh-TW"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ctr" fontAlgn="ctr"/>
                      <a:r>
                        <a:rPr lang="zh-TW" altLang="en-US" sz="1050" u="none" strike="noStrike" dirty="0">
                          <a:effectLst/>
                        </a:rPr>
                        <a:t>建設局</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ctr" fontAlgn="b"/>
                      <a:r>
                        <a:rPr lang="zh-TW" altLang="en-US" sz="1050" u="none" strike="noStrike" dirty="0">
                          <a:effectLst/>
                        </a:rPr>
                        <a:t>　</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b"/>
                      <a:r>
                        <a:rPr lang="zh-TW" altLang="en-US" sz="1050" u="none" strike="noStrike">
                          <a:effectLst/>
                        </a:rPr>
                        <a:t>　</a:t>
                      </a:r>
                      <a:endParaRPr lang="zh-TW" altLang="en-US" sz="1050" b="0" i="0" u="none" strike="noStrike">
                        <a:solidFill>
                          <a:srgbClr val="000000"/>
                        </a:solidFill>
                        <a:effectLst/>
                        <a:latin typeface="標楷體" panose="03000509000000000000" pitchFamily="65" charset="-120"/>
                        <a:ea typeface="標楷體" panose="03000509000000000000" pitchFamily="65" charset="-120"/>
                      </a:endParaRPr>
                    </a:p>
                  </a:txBody>
                  <a:tcPr marL="4839" marR="4839" marT="4839" marB="0" anchor="b"/>
                </a:tc>
                <a:tc>
                  <a:txBody>
                    <a:bodyPr/>
                    <a:lstStyle/>
                    <a:p>
                      <a:pPr algn="l" fontAlgn="ctr"/>
                      <a:r>
                        <a:rPr lang="zh-TW" altLang="en-US" sz="1050" u="none" strike="noStrike" dirty="0">
                          <a:effectLst/>
                        </a:rPr>
                        <a:t/>
                      </a:r>
                      <a:br>
                        <a:rPr lang="zh-TW" altLang="en-US" sz="1050" u="none" strike="noStrike" dirty="0">
                          <a:effectLst/>
                        </a:rPr>
                      </a:br>
                      <a:r>
                        <a:rPr lang="zh-TW" altLang="en-US" sz="1050" u="none" strike="noStrike" dirty="0">
                          <a:effectLst/>
                        </a:rPr>
                        <a:t>因未完成研究報告審查，</a:t>
                      </a:r>
                      <a:r>
                        <a:rPr lang="en-US" altLang="zh-TW" sz="1050" u="none" strike="noStrike" dirty="0">
                          <a:effectLst/>
                        </a:rPr>
                        <a:t>7/13</a:t>
                      </a:r>
                      <a:r>
                        <a:rPr lang="zh-TW" altLang="en-US" sz="1050" u="none" strike="noStrike" dirty="0">
                          <a:effectLst/>
                        </a:rPr>
                        <a:t>退件</a:t>
                      </a:r>
                      <a:endParaRPr lang="zh-TW" altLang="en-US" sz="1050" b="0" i="0" u="none" strike="noStrike" dirty="0">
                        <a:solidFill>
                          <a:srgbClr val="000000"/>
                        </a:solidFill>
                        <a:effectLst/>
                        <a:latin typeface="標楷體" panose="03000509000000000000" pitchFamily="65" charset="-120"/>
                        <a:ea typeface="標楷體" panose="03000509000000000000" pitchFamily="65" charset="-120"/>
                      </a:endParaRPr>
                    </a:p>
                  </a:txBody>
                  <a:tcPr marL="4839" marR="4839" marT="4839" marB="0" anchor="ctr"/>
                </a:tc>
              </a:tr>
            </a:tbl>
          </a:graphicData>
        </a:graphic>
      </p:graphicFrame>
      <p:sp>
        <p:nvSpPr>
          <p:cNvPr id="3" name="矩形 2"/>
          <p:cNvSpPr/>
          <p:nvPr/>
        </p:nvSpPr>
        <p:spPr bwMode="auto">
          <a:xfrm>
            <a:off x="292281" y="2420888"/>
            <a:ext cx="7361247" cy="57675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292281" y="3054961"/>
            <a:ext cx="7370391" cy="80608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矩形 7"/>
          <p:cNvSpPr/>
          <p:nvPr/>
        </p:nvSpPr>
        <p:spPr bwMode="auto">
          <a:xfrm>
            <a:off x="292279" y="5517232"/>
            <a:ext cx="7361249" cy="47718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 name="雲朵形圖說文字 3"/>
          <p:cNvSpPr/>
          <p:nvPr/>
        </p:nvSpPr>
        <p:spPr bwMode="auto">
          <a:xfrm>
            <a:off x="7740352" y="2420888"/>
            <a:ext cx="1296144" cy="864096"/>
          </a:xfrm>
          <a:prstGeom prst="cloudCallout">
            <a:avLst>
              <a:gd name="adj1" fmla="val -49052"/>
              <a:gd name="adj2" fmla="val 86839"/>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noFill/>
              <a:effectLst/>
              <a:latin typeface="Arial" charset="0"/>
            </a:endParaRPr>
          </a:p>
        </p:txBody>
      </p:sp>
      <p:sp>
        <p:nvSpPr>
          <p:cNvPr id="5" name="文字方塊 4"/>
          <p:cNvSpPr txBox="1"/>
          <p:nvPr/>
        </p:nvSpPr>
        <p:spPr>
          <a:xfrm>
            <a:off x="7848364" y="2560548"/>
            <a:ext cx="1080120" cy="584775"/>
          </a:xfrm>
          <a:prstGeom prst="rect">
            <a:avLst/>
          </a:prstGeom>
          <a:noFill/>
        </p:spPr>
        <p:txBody>
          <a:bodyPr wrap="square" rtlCol="0">
            <a:spAutoFit/>
          </a:bodyPr>
          <a:lstStyle/>
          <a:p>
            <a:pPr algn="l"/>
            <a:r>
              <a:rPr lang="zh-TW" altLang="en-US" sz="1600" dirty="0" smtClean="0"/>
              <a:t>計</a:t>
            </a:r>
            <a:r>
              <a:rPr lang="en-US" altLang="zh-TW" sz="1600" dirty="0" smtClean="0"/>
              <a:t>3</a:t>
            </a:r>
            <a:r>
              <a:rPr lang="zh-TW" altLang="en-US" sz="1600" dirty="0" smtClean="0"/>
              <a:t>案修正後通過</a:t>
            </a:r>
            <a:endParaRPr lang="zh-TW" altLang="en-US" sz="1600" dirty="0"/>
          </a:p>
        </p:txBody>
      </p:sp>
    </p:spTree>
    <p:extLst>
      <p:ext uri="{BB962C8B-B14F-4D97-AF65-F5344CB8AC3E}">
        <p14:creationId xmlns:p14="http://schemas.microsoft.com/office/powerpoint/2010/main" val="1704125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伍、精進作為  </a:t>
            </a:r>
            <a:r>
              <a:rPr lang="en-US" altLang="zh-TW" dirty="0" smtClean="0">
                <a:latin typeface="標楷體" pitchFamily="65" charset="-120"/>
                <a:ea typeface="標楷體" pitchFamily="65" charset="-120"/>
              </a:rPr>
              <a:t>2/2</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980728"/>
            <a:ext cx="7416824" cy="4896544"/>
          </a:xfrm>
        </p:spPr>
        <p:txBody>
          <a:bodyPr anchor="t"/>
          <a:lstStyle/>
          <a:p>
            <a:r>
              <a:rPr lang="zh-TW" altLang="en-US" sz="2400" dirty="0" smtClean="0">
                <a:solidFill>
                  <a:srgbClr val="000000"/>
                </a:solidFill>
                <a:latin typeface="標楷體" pitchFamily="65" charset="-120"/>
                <a:ea typeface="標楷體" pitchFamily="65" charset="-120"/>
              </a:rPr>
              <a:t>研訂將工程監造勞務契約中納入安全衛生監造條</a:t>
            </a:r>
            <a:r>
              <a:rPr lang="zh-TW" altLang="en-US" sz="2400" dirty="0">
                <a:solidFill>
                  <a:srgbClr val="000000"/>
                </a:solidFill>
                <a:latin typeface="標楷體" pitchFamily="65" charset="-120"/>
                <a:ea typeface="標楷體" pitchFamily="65" charset="-120"/>
              </a:rPr>
              <a:t>款</a:t>
            </a:r>
            <a:r>
              <a:rPr lang="zh-TW" altLang="en-US" sz="2400" dirty="0" smtClean="0">
                <a:solidFill>
                  <a:srgbClr val="000000"/>
                </a:solidFill>
                <a:latin typeface="標楷體" pitchFamily="65" charset="-120"/>
                <a:ea typeface="標楷體" pitchFamily="65" charset="-120"/>
              </a:rPr>
              <a:t>：</a:t>
            </a:r>
            <a:endParaRPr lang="en-US" altLang="zh-TW" sz="2400" dirty="0" smtClean="0">
              <a:solidFill>
                <a:srgbClr val="000000"/>
              </a:solidFill>
              <a:latin typeface="標楷體" pitchFamily="65" charset="-120"/>
              <a:ea typeface="標楷體" pitchFamily="65" charset="-120"/>
            </a:endParaRPr>
          </a:p>
          <a:p>
            <a:pPr marL="457200" lvl="1" indent="0">
              <a:buClr>
                <a:srgbClr val="51944E"/>
              </a:buClr>
              <a:buNone/>
            </a:pPr>
            <a:endParaRPr lang="en-US" altLang="zh-TW" sz="2000" b="1" dirty="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pPr marL="0" indent="0">
              <a:buNone/>
            </a:pPr>
            <a:endParaRPr lang="en-US" altLang="zh-TW" sz="2400" dirty="0" smtClean="0">
              <a:solidFill>
                <a:srgbClr val="000000"/>
              </a:solidFill>
              <a:latin typeface="標楷體" pitchFamily="65" charset="-120"/>
              <a:ea typeface="標楷體" pitchFamily="65" charset="-120"/>
            </a:endParaRPr>
          </a:p>
          <a:p>
            <a:endParaRPr lang="en-US" altLang="zh-TW" sz="2400" dirty="0" smtClean="0">
              <a:solidFill>
                <a:srgbClr val="000000"/>
              </a:solidFill>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33" name="投影片編號版面配置區 32"/>
          <p:cNvSpPr>
            <a:spLocks noGrp="1"/>
          </p:cNvSpPr>
          <p:nvPr>
            <p:ph type="sldNum" sz="quarter" idx="11"/>
          </p:nvPr>
        </p:nvSpPr>
        <p:spPr/>
        <p:txBody>
          <a:bodyPr/>
          <a:lstStyle/>
          <a:p>
            <a:fld id="{E7B12B5A-12EF-4BC0-96FC-60E9D66AEFFB}" type="slidenum">
              <a:rPr lang="en-US" altLang="zh-TW" smtClean="0"/>
              <a:pPr/>
              <a:t>27</a:t>
            </a:fld>
            <a:endParaRPr lang="en-US" altLang="zh-TW"/>
          </a:p>
        </p:txBody>
      </p:sp>
      <p:graphicFrame>
        <p:nvGraphicFramePr>
          <p:cNvPr id="5" name="資料庫圖表 4"/>
          <p:cNvGraphicFramePr/>
          <p:nvPr>
            <p:extLst>
              <p:ext uri="{D42A27DB-BD31-4B8C-83A1-F6EECF244321}">
                <p14:modId xmlns:p14="http://schemas.microsoft.com/office/powerpoint/2010/main" val="1635697071"/>
              </p:ext>
            </p:extLst>
          </p:nvPr>
        </p:nvGraphicFramePr>
        <p:xfrm>
          <a:off x="337634" y="2060848"/>
          <a:ext cx="5426408" cy="3609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圖片 1"/>
          <p:cNvPicPr>
            <a:picLocks noChangeAspect="1"/>
          </p:cNvPicPr>
          <p:nvPr/>
        </p:nvPicPr>
        <p:blipFill>
          <a:blip r:embed="rId8"/>
          <a:stretch>
            <a:fillRect/>
          </a:stretch>
        </p:blipFill>
        <p:spPr>
          <a:xfrm>
            <a:off x="5468498" y="1673730"/>
            <a:ext cx="3146681" cy="1746150"/>
          </a:xfrm>
          <a:prstGeom prst="rect">
            <a:avLst/>
          </a:prstGeom>
        </p:spPr>
      </p:pic>
    </p:spTree>
    <p:extLst>
      <p:ext uri="{BB962C8B-B14F-4D97-AF65-F5344CB8AC3E}">
        <p14:creationId xmlns:p14="http://schemas.microsoft.com/office/powerpoint/2010/main" val="3876203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altLang="zh-TW" sz="6000" dirty="0">
                <a:ea typeface="新細明體" charset="-120"/>
              </a:rPr>
              <a:t>Thank You!</a:t>
            </a:r>
          </a:p>
        </p:txBody>
      </p:sp>
      <p:sp>
        <p:nvSpPr>
          <p:cNvPr id="6" name="矩形 5"/>
          <p:cNvSpPr/>
          <p:nvPr/>
        </p:nvSpPr>
        <p:spPr bwMode="auto">
          <a:xfrm>
            <a:off x="4067944" y="5949280"/>
            <a:ext cx="1368152" cy="36004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mtClean="0">
              <a:solidFill>
                <a:srgbClr val="000000"/>
              </a:solidFill>
            </a:endParaRPr>
          </a:p>
        </p:txBody>
      </p:sp>
      <p:sp>
        <p:nvSpPr>
          <p:cNvPr id="7" name="副標題 6"/>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660907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附錄</a:t>
            </a:r>
            <a:r>
              <a:rPr lang="en-US" altLang="zh-TW" dirty="0" smtClean="0">
                <a:latin typeface="標楷體" pitchFamily="65" charset="-120"/>
                <a:ea typeface="標楷體" pitchFamily="65" charset="-120"/>
              </a:rPr>
              <a:t>-</a:t>
            </a:r>
            <a:br>
              <a:rPr lang="en-US" altLang="zh-TW" dirty="0" smtClean="0">
                <a:latin typeface="標楷體" pitchFamily="65" charset="-120"/>
                <a:ea typeface="標楷體" pitchFamily="65" charset="-120"/>
              </a:rPr>
            </a:br>
            <a:r>
              <a:rPr lang="zh-TW" altLang="en-US" sz="2400" dirty="0" smtClean="0">
                <a:latin typeface="標楷體" pitchFamily="65" charset="-120"/>
                <a:ea typeface="標楷體" pitchFamily="65" charset="-120"/>
              </a:rPr>
              <a:t>第</a:t>
            </a:r>
            <a:r>
              <a:rPr lang="en-US" altLang="zh-TW" sz="2400" dirty="0" smtClean="0">
                <a:latin typeface="標楷體" pitchFamily="65" charset="-120"/>
                <a:ea typeface="標楷體" pitchFamily="65" charset="-120"/>
              </a:rPr>
              <a:t>204</a:t>
            </a:r>
            <a:r>
              <a:rPr lang="zh-TW" altLang="en-US" sz="2400" dirty="0" smtClean="0">
                <a:latin typeface="標楷體" pitchFamily="65" charset="-120"/>
                <a:ea typeface="標楷體" pitchFamily="65" charset="-120"/>
              </a:rPr>
              <a:t>次市政會議主席指（</a:t>
            </a:r>
            <a:r>
              <a:rPr lang="zh-TW" altLang="en-US" sz="2400" dirty="0">
                <a:latin typeface="標楷體" pitchFamily="65" charset="-120"/>
                <a:ea typeface="標楷體" pitchFamily="65" charset="-120"/>
              </a:rPr>
              <a:t>裁</a:t>
            </a:r>
            <a:r>
              <a:rPr lang="zh-TW" altLang="en-US" sz="2400" dirty="0" smtClean="0">
                <a:latin typeface="標楷體" pitchFamily="65" charset="-120"/>
                <a:ea typeface="標楷體" pitchFamily="65" charset="-120"/>
              </a:rPr>
              <a:t>）示事項列管情形　</a:t>
            </a:r>
            <a:r>
              <a:rPr lang="en-US" altLang="zh-TW" sz="2400" dirty="0" smtClean="0">
                <a:latin typeface="標楷體" pitchFamily="65" charset="-120"/>
                <a:ea typeface="標楷體" pitchFamily="65" charset="-120"/>
              </a:rPr>
              <a:t>1/8</a:t>
            </a:r>
            <a:endParaRPr lang="en-US" altLang="zh-TW" sz="2400"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29</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125991166"/>
              </p:ext>
            </p:extLst>
          </p:nvPr>
        </p:nvGraphicFramePr>
        <p:xfrm>
          <a:off x="838200" y="1772816"/>
          <a:ext cx="7694240" cy="3596640"/>
        </p:xfrm>
        <a:graphic>
          <a:graphicData uri="http://schemas.openxmlformats.org/drawingml/2006/table">
            <a:tbl>
              <a:tblPr firstRow="1" bandRow="1">
                <a:tableStyleId>{5C22544A-7EE6-4342-B048-85BDC9FD1C3A}</a:tableStyleId>
              </a:tblPr>
              <a:tblGrid>
                <a:gridCol w="421432"/>
                <a:gridCol w="3168352"/>
                <a:gridCol w="1872208"/>
                <a:gridCol w="2232248"/>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1</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執行績效未達</a:t>
                      </a:r>
                      <a:r>
                        <a:rPr lang="en-US" altLang="zh-TW" sz="1600" dirty="0" smtClean="0">
                          <a:latin typeface="標楷體" panose="03000509000000000000" pitchFamily="65" charset="-120"/>
                          <a:ea typeface="標楷體" panose="03000509000000000000" pitchFamily="65" charset="-120"/>
                        </a:rPr>
                        <a:t>90%</a:t>
                      </a:r>
                      <a:r>
                        <a:rPr lang="zh-TW" altLang="en-US" sz="1600" dirty="0" smtClean="0">
                          <a:latin typeface="標楷體" panose="03000509000000000000" pitchFamily="65" charset="-120"/>
                          <a:ea typeface="標楷體" panose="03000509000000000000" pitchFamily="65" charset="-120"/>
                        </a:rPr>
                        <a:t>之機關，請機關首長積極協助同仁澈底改善，如再有執行績效不佳、嚴重落後情形，請研考會加重懲處。（主辦機關：研考會、各機關及區公所）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遵照辦理。</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季工作報告，太平與大肚區公所分別為執行率最低且落後案件數最高之公所，除請儘速安排此二公所於標案進度管制會報進行專案檢討報告外，並由林副市長親自輔導大肚區公所，秘書長輔導太平區公所，以協助區公所提高執行力。</a:t>
                      </a:r>
                      <a:endParaRPr lang="zh-TW" altLang="en-US" sz="1600" dirty="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392379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前言　</a:t>
            </a:r>
            <a:endParaRPr lang="en-US" altLang="zh-TW" dirty="0">
              <a:latin typeface="標楷體" pitchFamily="65" charset="-120"/>
              <a:ea typeface="標楷體" pitchFamily="65" charset="-120"/>
            </a:endParaRPr>
          </a:p>
        </p:txBody>
      </p:sp>
      <p:sp>
        <p:nvSpPr>
          <p:cNvPr id="8" name="文字方塊 7"/>
          <p:cNvSpPr txBox="1"/>
          <p:nvPr/>
        </p:nvSpPr>
        <p:spPr>
          <a:xfrm>
            <a:off x="8010784" y="2980535"/>
            <a:ext cx="720080" cy="553998"/>
          </a:xfrm>
          <a:prstGeom prst="rect">
            <a:avLst/>
          </a:prstGeom>
          <a:noFill/>
          <a:ln w="3175">
            <a:solidFill>
              <a:schemeClr val="tx1"/>
            </a:solidFill>
          </a:ln>
        </p:spPr>
        <p:txBody>
          <a:bodyPr wrap="square" rtlCol="0">
            <a:spAutoFit/>
          </a:bodyPr>
          <a:lstStyle/>
          <a:p>
            <a:pPr>
              <a:spcBef>
                <a:spcPts val="600"/>
              </a:spcBef>
              <a:spcAft>
                <a:spcPts val="600"/>
              </a:spcAft>
            </a:pPr>
            <a:r>
              <a:rPr lang="zh-TW" altLang="en-US" sz="1000" dirty="0" smtClean="0">
                <a:solidFill>
                  <a:srgbClr val="000000"/>
                </a:solidFill>
                <a:latin typeface="標楷體" pitchFamily="65" charset="-120"/>
                <a:ea typeface="標楷體" pitchFamily="65" charset="-120"/>
              </a:rPr>
              <a:t>道路工程</a:t>
            </a:r>
            <a:endParaRPr lang="en-US" altLang="zh-TW" sz="1000" dirty="0" smtClean="0">
              <a:solidFill>
                <a:srgbClr val="000000"/>
              </a:solidFill>
              <a:latin typeface="標楷體" pitchFamily="65" charset="-120"/>
              <a:ea typeface="標楷體" pitchFamily="65" charset="-120"/>
            </a:endParaRPr>
          </a:p>
          <a:p>
            <a:pPr>
              <a:spcBef>
                <a:spcPts val="600"/>
              </a:spcBef>
              <a:spcAft>
                <a:spcPts val="600"/>
              </a:spcAft>
            </a:pPr>
            <a:r>
              <a:rPr lang="zh-TW" altLang="en-US" sz="1000" dirty="0" smtClean="0">
                <a:solidFill>
                  <a:srgbClr val="000000"/>
                </a:solidFill>
                <a:latin typeface="標楷體" pitchFamily="65" charset="-120"/>
                <a:ea typeface="標楷體" pitchFamily="65" charset="-120"/>
              </a:rPr>
              <a:t>查驗小組</a:t>
            </a:r>
            <a:endParaRPr lang="zh-TW" altLang="en-US" sz="1000" dirty="0">
              <a:solidFill>
                <a:srgbClr val="000000"/>
              </a:solidFill>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solidFill>
                  <a:srgbClr val="FFFFFF"/>
                </a:solidFill>
              </a:rPr>
              <a:pPr/>
              <a:t>3</a:t>
            </a:fld>
            <a:endParaRPr lang="en-US" altLang="zh-TW">
              <a:solidFill>
                <a:srgbClr val="FFFFFF"/>
              </a:solidFill>
            </a:endParaRPr>
          </a:p>
        </p:txBody>
      </p:sp>
      <p:sp>
        <p:nvSpPr>
          <p:cNvPr id="10" name="加號 9"/>
          <p:cNvSpPr/>
          <p:nvPr/>
        </p:nvSpPr>
        <p:spPr bwMode="auto">
          <a:xfrm>
            <a:off x="7020272" y="3861048"/>
            <a:ext cx="648072" cy="432048"/>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dirty="0" smtClean="0">
              <a:solidFill>
                <a:srgbClr val="FFFFFF"/>
              </a:solidFill>
            </a:endParaRPr>
          </a:p>
        </p:txBody>
      </p:sp>
      <p:sp>
        <p:nvSpPr>
          <p:cNvPr id="13" name="矩形 12"/>
          <p:cNvSpPr/>
          <p:nvPr/>
        </p:nvSpPr>
        <p:spPr bwMode="auto">
          <a:xfrm>
            <a:off x="323528" y="5949280"/>
            <a:ext cx="7488832" cy="1080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mtClean="0">
              <a:solidFill>
                <a:srgbClr val="000000"/>
              </a:solidFill>
            </a:endParaRPr>
          </a:p>
        </p:txBody>
      </p:sp>
      <p:cxnSp>
        <p:nvCxnSpPr>
          <p:cNvPr id="15" name="直線接點 14"/>
          <p:cNvCxnSpPr/>
          <p:nvPr/>
        </p:nvCxnSpPr>
        <p:spPr bwMode="auto">
          <a:xfrm>
            <a:off x="467544" y="5949280"/>
            <a:ext cx="72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直線接點 15"/>
          <p:cNvCxnSpPr/>
          <p:nvPr/>
        </p:nvCxnSpPr>
        <p:spPr bwMode="auto">
          <a:xfrm>
            <a:off x="1475656" y="5949280"/>
            <a:ext cx="6480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33836" name="圖片 333835"/>
          <p:cNvPicPr>
            <a:picLocks noChangeAspect="1"/>
          </p:cNvPicPr>
          <p:nvPr/>
        </p:nvPicPr>
        <p:blipFill>
          <a:blip r:embed="rId2"/>
          <a:stretch>
            <a:fillRect/>
          </a:stretch>
        </p:blipFill>
        <p:spPr>
          <a:xfrm>
            <a:off x="196136" y="904601"/>
            <a:ext cx="7814648" cy="5761375"/>
          </a:xfrm>
          <a:prstGeom prst="rect">
            <a:avLst/>
          </a:prstGeom>
        </p:spPr>
      </p:pic>
      <p:sp>
        <p:nvSpPr>
          <p:cNvPr id="333837" name="矩形 333836"/>
          <p:cNvSpPr/>
          <p:nvPr/>
        </p:nvSpPr>
        <p:spPr bwMode="auto">
          <a:xfrm>
            <a:off x="467544" y="5661248"/>
            <a:ext cx="7200800" cy="1004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33838" name="矩形 333837"/>
          <p:cNvSpPr/>
          <p:nvPr/>
        </p:nvSpPr>
        <p:spPr bwMode="auto">
          <a:xfrm>
            <a:off x="7020272" y="3789040"/>
            <a:ext cx="648072" cy="504056"/>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33839" name="加號 333838"/>
          <p:cNvSpPr/>
          <p:nvPr/>
        </p:nvSpPr>
        <p:spPr bwMode="auto">
          <a:xfrm>
            <a:off x="7344308" y="3045126"/>
            <a:ext cx="468052" cy="408991"/>
          </a:xfrm>
          <a:prstGeom prst="mathPlu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 name="直線接點 3"/>
          <p:cNvCxnSpPr/>
          <p:nvPr/>
        </p:nvCxnSpPr>
        <p:spPr bwMode="auto">
          <a:xfrm>
            <a:off x="3491880" y="5661248"/>
            <a:ext cx="11521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直線接點 5"/>
          <p:cNvCxnSpPr/>
          <p:nvPr/>
        </p:nvCxnSpPr>
        <p:spPr bwMode="auto">
          <a:xfrm>
            <a:off x="5220072" y="5661248"/>
            <a:ext cx="10801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線接點 10"/>
          <p:cNvCxnSpPr/>
          <p:nvPr/>
        </p:nvCxnSpPr>
        <p:spPr bwMode="auto">
          <a:xfrm>
            <a:off x="6588224" y="5661248"/>
            <a:ext cx="14225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05915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30</a:t>
            </a:fld>
            <a:endParaRPr lang="en-US" altLang="zh-TW"/>
          </a:p>
        </p:txBody>
      </p:sp>
      <p:graphicFrame>
        <p:nvGraphicFramePr>
          <p:cNvPr id="2" name="表格 1"/>
          <p:cNvGraphicFramePr>
            <a:graphicFrameLocks noGrp="1"/>
          </p:cNvGraphicFramePr>
          <p:nvPr>
            <p:extLst/>
          </p:nvPr>
        </p:nvGraphicFramePr>
        <p:xfrm>
          <a:off x="838200" y="1483608"/>
          <a:ext cx="7694240" cy="2133600"/>
        </p:xfrm>
        <a:graphic>
          <a:graphicData uri="http://schemas.openxmlformats.org/drawingml/2006/table">
            <a:tbl>
              <a:tblPr firstRow="1" bandRow="1">
                <a:tableStyleId>{5C22544A-7EE6-4342-B048-85BDC9FD1C3A}</a:tableStyleId>
              </a:tblPr>
              <a:tblGrid>
                <a:gridCol w="421432"/>
                <a:gridCol w="3024336"/>
                <a:gridCol w="2324912"/>
                <a:gridCol w="1923560"/>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2</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鑒於學校工程落後次數及比率甚高，請教育局專案研議目前</a:t>
                      </a:r>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億元以下工程由教育局及學校主辦之適當性，並研議相關配套措施。（主辦機關：教育局）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教育局：</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建議</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億元以上校舍工程委由建設局代辦，</a:t>
                      </a:r>
                      <a:r>
                        <a:rPr lang="en-US" altLang="zh-TW" sz="1600" dirty="0" smtClean="0">
                          <a:latin typeface="標楷體" panose="03000509000000000000" pitchFamily="65" charset="-120"/>
                          <a:ea typeface="標楷體" panose="03000509000000000000" pitchFamily="65" charset="-120"/>
                        </a:rPr>
                        <a:t>4</a:t>
                      </a:r>
                      <a:r>
                        <a:rPr lang="zh-TW" altLang="en-US" sz="1600" dirty="0" smtClean="0">
                          <a:latin typeface="標楷體" panose="03000509000000000000" pitchFamily="65" charset="-120"/>
                          <a:ea typeface="標楷體" panose="03000509000000000000" pitchFamily="65" charset="-120"/>
                        </a:rPr>
                        <a:t>千萬元至</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億元工程由教育局辦理，</a:t>
                      </a:r>
                      <a:r>
                        <a:rPr lang="en-US" altLang="zh-TW" sz="1600" dirty="0" smtClean="0">
                          <a:latin typeface="標楷體" panose="03000509000000000000" pitchFamily="65" charset="-120"/>
                          <a:ea typeface="標楷體" panose="03000509000000000000" pitchFamily="65" charset="-120"/>
                        </a:rPr>
                        <a:t>4</a:t>
                      </a:r>
                      <a:r>
                        <a:rPr lang="zh-TW" altLang="en-US" sz="1600" dirty="0" smtClean="0">
                          <a:latin typeface="標楷體" panose="03000509000000000000" pitchFamily="65" charset="-120"/>
                          <a:ea typeface="標楷體" panose="03000509000000000000" pitchFamily="65" charset="-120"/>
                        </a:rPr>
                        <a:t>千萬元以下工程由學校自行辦理。</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本案由李副秘書長另行邀集教育局、建設局及水利局等工程機關研議後，另行簽辦。</a:t>
                      </a:r>
                      <a:endParaRPr lang="zh-TW" altLang="en-US" sz="1600" dirty="0">
                        <a:latin typeface="標楷體" panose="03000509000000000000" pitchFamily="65" charset="-120"/>
                        <a:ea typeface="標楷體" panose="03000509000000000000" pitchFamily="65" charset="-120"/>
                      </a:endParaRPr>
                    </a:p>
                  </a:txBody>
                  <a:tcPr/>
                </a:tc>
              </a:tr>
            </a:tbl>
          </a:graphicData>
        </a:graphic>
      </p:graphicFrame>
      <p:sp>
        <p:nvSpPr>
          <p:cNvPr id="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2</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1061375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3</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31</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2411487878"/>
              </p:ext>
            </p:extLst>
          </p:nvPr>
        </p:nvGraphicFramePr>
        <p:xfrm>
          <a:off x="838200" y="1397000"/>
          <a:ext cx="7694240" cy="3596640"/>
        </p:xfrm>
        <a:graphic>
          <a:graphicData uri="http://schemas.openxmlformats.org/drawingml/2006/table">
            <a:tbl>
              <a:tblPr firstRow="1" bandRow="1">
                <a:tableStyleId>{5C22544A-7EE6-4342-B048-85BDC9FD1C3A}</a:tableStyleId>
              </a:tblPr>
              <a:tblGrid>
                <a:gridCol w="421432"/>
                <a:gridCol w="2808312"/>
                <a:gridCol w="2304256"/>
                <a:gridCol w="2160240"/>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3</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針對查核成績丙等之機關，應即請工程主辦機關依規定嚴懲相關失職人員，並確實追究建築師、技師、承商等應負之責任。（主辦機關：豐原區公所）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豐原區公所：</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本所承辦人員申誡</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次；主管課長警告</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次。</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施工廠商向本府採購申訴委員會提出申訴，俟審議結果再行辦理刊登政府採購公報作業事宜。</a:t>
                      </a:r>
                      <a:endParaRPr lang="en-US" altLang="zh-TW" sz="1600" dirty="0" smtClean="0">
                        <a:latin typeface="標楷體" panose="03000509000000000000" pitchFamily="65" charset="-120"/>
                        <a:ea typeface="標楷體" panose="03000509000000000000" pitchFamily="65" charset="-120"/>
                      </a:endParaRPr>
                    </a:p>
                    <a:p>
                      <a:r>
                        <a:rPr lang="en-US" altLang="zh-TW" sz="1600" dirty="0" smtClean="0">
                          <a:latin typeface="標楷體" panose="03000509000000000000" pitchFamily="65" charset="-120"/>
                          <a:ea typeface="標楷體" panose="03000509000000000000" pitchFamily="65" charset="-120"/>
                        </a:rPr>
                        <a:t>3.</a:t>
                      </a:r>
                      <a:r>
                        <a:rPr lang="zh-TW" altLang="en-US" sz="1600" dirty="0" smtClean="0">
                          <a:latin typeface="標楷體" panose="03000509000000000000" pitchFamily="65" charset="-120"/>
                          <a:ea typeface="標楷體" panose="03000509000000000000" pitchFamily="65" charset="-120"/>
                        </a:rPr>
                        <a:t>本案請設計監造單位製作重新發包作業所需預算書圖以重新辦理招標作業。</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本案懲處結果及後續辦理情形報告，因未確實追究相關疏失人員責任，且未對承包廠商及建築師應負之責任確實求償，業由豐原區公所於</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15</a:t>
                      </a:r>
                      <a:r>
                        <a:rPr lang="zh-TW" altLang="en-US" sz="1600" dirty="0" smtClean="0">
                          <a:latin typeface="標楷體" panose="03000509000000000000" pitchFamily="65" charset="-120"/>
                          <a:ea typeface="標楷體" panose="03000509000000000000" pitchFamily="65" charset="-120"/>
                        </a:rPr>
                        <a:t>日前另提專案報告簽報市長。</a:t>
                      </a:r>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846531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4</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32</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3196351576"/>
              </p:ext>
            </p:extLst>
          </p:nvPr>
        </p:nvGraphicFramePr>
        <p:xfrm>
          <a:off x="838200" y="1397000"/>
          <a:ext cx="7694240" cy="2621280"/>
        </p:xfrm>
        <a:graphic>
          <a:graphicData uri="http://schemas.openxmlformats.org/drawingml/2006/table">
            <a:tbl>
              <a:tblPr firstRow="1" bandRow="1">
                <a:tableStyleId>{5C22544A-7EE6-4342-B048-85BDC9FD1C3A}</a:tableStyleId>
              </a:tblPr>
              <a:tblGrid>
                <a:gridCol w="421432"/>
                <a:gridCol w="2592288"/>
                <a:gridCol w="2376264"/>
                <a:gridCol w="2304256"/>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4</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請人事處就本府各機關人力通盤管理，並積極協助研考會成立工程品質督考組，以提高工程品質督考之功能（辦理機關：人事處）</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人事處：</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本處業於</a:t>
                      </a:r>
                      <a:r>
                        <a:rPr lang="en-US" altLang="zh-TW" sz="1600" dirty="0" smtClean="0">
                          <a:latin typeface="標楷體" panose="03000509000000000000" pitchFamily="65" charset="-120"/>
                          <a:ea typeface="標楷體" panose="03000509000000000000" pitchFamily="65" charset="-120"/>
                        </a:rPr>
                        <a:t>4</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21</a:t>
                      </a:r>
                      <a:r>
                        <a:rPr lang="zh-TW" altLang="en-US" sz="1600" dirty="0" smtClean="0">
                          <a:latin typeface="標楷體" panose="03000509000000000000" pitchFamily="65" charset="-120"/>
                          <a:ea typeface="標楷體" panose="03000509000000000000" pitchFamily="65" charset="-120"/>
                        </a:rPr>
                        <a:t>日擬具請增員額說帖專案函送人事總處請增員額，該處於</a:t>
                      </a:r>
                      <a:r>
                        <a:rPr lang="en-US" altLang="zh-TW" sz="1600" dirty="0" smtClean="0">
                          <a:latin typeface="標楷體" panose="03000509000000000000" pitchFamily="65" charset="-120"/>
                          <a:ea typeface="標楷體" panose="03000509000000000000" pitchFamily="65" charset="-120"/>
                        </a:rPr>
                        <a:t>6</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30</a:t>
                      </a:r>
                      <a:r>
                        <a:rPr lang="zh-TW" altLang="en-US" sz="1600" dirty="0" smtClean="0">
                          <a:latin typeface="標楷體" panose="03000509000000000000" pitchFamily="65" charset="-120"/>
                          <a:ea typeface="標楷體" panose="03000509000000000000" pitchFamily="65" charset="-120"/>
                        </a:rPr>
                        <a:t>日函復本府就請增理由重新檢討。本案已於</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12</a:t>
                      </a:r>
                      <a:r>
                        <a:rPr lang="zh-TW" altLang="en-US" sz="1600" dirty="0" smtClean="0">
                          <a:latin typeface="標楷體" panose="03000509000000000000" pitchFamily="65" charset="-120"/>
                          <a:ea typeface="標楷體" panose="03000509000000000000" pitchFamily="65" charset="-120"/>
                        </a:rPr>
                        <a:t>日彙整申復理由並函復人事總處。</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本府工程亟需一專責單位進行督考，請人事處積極就本府各機關（公所）進行人力盤整以提高工程品質督考之有效性及客觀性。</a:t>
                      </a:r>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1851946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5</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33</a:t>
            </a:fld>
            <a:endParaRPr lang="en-US" altLang="zh-TW"/>
          </a:p>
        </p:txBody>
      </p:sp>
      <p:graphicFrame>
        <p:nvGraphicFramePr>
          <p:cNvPr id="2" name="表格 1"/>
          <p:cNvGraphicFramePr>
            <a:graphicFrameLocks noGrp="1"/>
          </p:cNvGraphicFramePr>
          <p:nvPr>
            <p:extLst/>
          </p:nvPr>
        </p:nvGraphicFramePr>
        <p:xfrm>
          <a:off x="838200" y="1397000"/>
          <a:ext cx="7694240" cy="3108960"/>
        </p:xfrm>
        <a:graphic>
          <a:graphicData uri="http://schemas.openxmlformats.org/drawingml/2006/table">
            <a:tbl>
              <a:tblPr firstRow="1" bandRow="1">
                <a:tableStyleId>{5C22544A-7EE6-4342-B048-85BDC9FD1C3A}</a:tableStyleId>
              </a:tblPr>
              <a:tblGrid>
                <a:gridCol w="421432"/>
                <a:gridCol w="2952328"/>
                <a:gridCol w="2232248"/>
                <a:gridCol w="2088232"/>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5</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針對道路工程查驗缺失中，區公所辦理之工程缺失比率偏高，請區公所加強監工品質及人員訓練。（主辦機關：各區公所）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各區公所：</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遵照辦理。</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針對道路工程查驗小組查驗區公所辦理之工程缺失比率偏高，請查驗結果有嚴重缺失之公所（大雅、東勢、烏日、梧棲及北屯等區公所）於</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月底前提出專案檢討報告簽報市長。</a:t>
                      </a:r>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1520413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6</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34</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4259314043"/>
              </p:ext>
            </p:extLst>
          </p:nvPr>
        </p:nvGraphicFramePr>
        <p:xfrm>
          <a:off x="838200" y="1397000"/>
          <a:ext cx="7694240" cy="2621280"/>
        </p:xfrm>
        <a:graphic>
          <a:graphicData uri="http://schemas.openxmlformats.org/drawingml/2006/table">
            <a:tbl>
              <a:tblPr firstRow="1" bandRow="1">
                <a:tableStyleId>{5C22544A-7EE6-4342-B048-85BDC9FD1C3A}</a:tableStyleId>
              </a:tblPr>
              <a:tblGrid>
                <a:gridCol w="421432"/>
                <a:gridCol w="2952328"/>
                <a:gridCol w="2232248"/>
                <a:gridCol w="2088232"/>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6</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臺中大都會歌劇院、松竹五路跨越旱溪橋梁、市定古蹟瑞成堂修復等三項工程已達金質獎推薦門檻，除了此三工程外，請各機關對所主辦工程務必以爭取公共工程金質獎之最高榮譽為目標積極辦理。（主辦機關：各機關）</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各機關：</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遵照辦理。</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解除列管：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本案請各機關以爭取公共工程金質獎為目標積極辦理各項工程，准予備查。</a:t>
                      </a:r>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3881274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7</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35</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899789004"/>
              </p:ext>
            </p:extLst>
          </p:nvPr>
        </p:nvGraphicFramePr>
        <p:xfrm>
          <a:off x="838200" y="1397000"/>
          <a:ext cx="7838256" cy="4663440"/>
        </p:xfrm>
        <a:graphic>
          <a:graphicData uri="http://schemas.openxmlformats.org/drawingml/2006/table">
            <a:tbl>
              <a:tblPr firstRow="1" bandRow="1">
                <a:tableStyleId>{5C22544A-7EE6-4342-B048-85BDC9FD1C3A}</a:tableStyleId>
              </a:tblPr>
              <a:tblGrid>
                <a:gridCol w="429320"/>
                <a:gridCol w="3007588"/>
                <a:gridCol w="2494097"/>
                <a:gridCol w="1907251"/>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7</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請各局處及區公所重視工程施工查核作業，至少指派總工程司以上、區公所指派區長或主秘以上層級人員陪同，以示重視。（主辦機關：各機關、各區公所）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各機關（公所）：</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遵照辦理。</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解除列管：</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本案請各機關（公所）重視工程施工查核作業，以利提高工程品質，准予備查。</a:t>
                      </a:r>
                      <a:endParaRPr lang="en-US" altLang="zh-TW" sz="1600" dirty="0" smtClean="0">
                        <a:latin typeface="標楷體" panose="03000509000000000000" pitchFamily="65" charset="-120"/>
                        <a:ea typeface="標楷體" panose="03000509000000000000" pitchFamily="65" charset="-120"/>
                      </a:endParaRPr>
                    </a:p>
                  </a:txBody>
                  <a:tcPr/>
                </a:tc>
              </a:tr>
              <a:tr h="370840">
                <a:tc>
                  <a:txBody>
                    <a:bodyPr/>
                    <a:lstStyle/>
                    <a:p>
                      <a:pPr algn="ctr"/>
                      <a:r>
                        <a:rPr lang="en-US" altLang="zh-TW" sz="1600" dirty="0" smtClean="0">
                          <a:latin typeface="標楷體" panose="03000509000000000000" pitchFamily="65" charset="-120"/>
                          <a:ea typeface="標楷體" panose="03000509000000000000" pitchFamily="65" charset="-120"/>
                        </a:rPr>
                        <a:t>8</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請建設局及水利局貳考營建署「公共工程管理指導手冊」，針對建築、道路、水利等建立本府工程</a:t>
                      </a:r>
                      <a:r>
                        <a:rPr lang="en-US" altLang="zh-TW" sz="1600" dirty="0" smtClean="0">
                          <a:latin typeface="標楷體" panose="03000509000000000000" pitchFamily="65" charset="-120"/>
                          <a:ea typeface="標楷體" panose="03000509000000000000" pitchFamily="65" charset="-120"/>
                        </a:rPr>
                        <a:t>SOP</a:t>
                      </a:r>
                      <a:r>
                        <a:rPr lang="zh-TW" altLang="en-US" sz="1600" dirty="0" smtClean="0">
                          <a:latin typeface="標楷體" panose="03000509000000000000" pitchFamily="65" charset="-120"/>
                          <a:ea typeface="標楷體" panose="03000509000000000000" pitchFamily="65" charset="-120"/>
                        </a:rPr>
                        <a:t>，以提升工程管控品質。（主辦機關：建設局、水利局）</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建設局：</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本案委託專業廠商辦理，於</a:t>
                      </a:r>
                      <a:r>
                        <a:rPr lang="en-US" altLang="zh-TW" sz="1600" dirty="0" smtClean="0">
                          <a:latin typeface="標楷體" panose="03000509000000000000" pitchFamily="65" charset="-120"/>
                          <a:ea typeface="標楷體" panose="03000509000000000000" pitchFamily="65" charset="-120"/>
                        </a:rPr>
                        <a:t>7</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23</a:t>
                      </a:r>
                      <a:r>
                        <a:rPr lang="zh-TW" altLang="en-US" sz="1600" dirty="0" smtClean="0">
                          <a:latin typeface="標楷體" panose="03000509000000000000" pitchFamily="65" charset="-120"/>
                          <a:ea typeface="標楷體" panose="03000509000000000000" pitchFamily="65" charset="-120"/>
                        </a:rPr>
                        <a:t>日、</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12</a:t>
                      </a:r>
                      <a:r>
                        <a:rPr lang="zh-TW" altLang="en-US" sz="1600" dirty="0" smtClean="0">
                          <a:latin typeface="標楷體" panose="03000509000000000000" pitchFamily="65" charset="-120"/>
                          <a:ea typeface="標楷體" panose="03000509000000000000" pitchFamily="65" charset="-120"/>
                        </a:rPr>
                        <a:t>日流標</a:t>
                      </a:r>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次，經重新檢討修正預算後於</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26</a:t>
                      </a:r>
                      <a:r>
                        <a:rPr lang="zh-TW" altLang="en-US" sz="1600" dirty="0" smtClean="0">
                          <a:latin typeface="標楷體" panose="03000509000000000000" pitchFamily="65" charset="-120"/>
                          <a:ea typeface="標楷體" panose="03000509000000000000" pitchFamily="65" charset="-120"/>
                        </a:rPr>
                        <a:t>日重新上網招標，預計</a:t>
                      </a:r>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日開標。</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水利局：</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本案由本局自行編寫，預計於</a:t>
                      </a:r>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月份標案進度管制會報中進行專案報告。 </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anose="03000509000000000000" pitchFamily="65" charset="-120"/>
                          <a:ea typeface="標楷體" panose="03000509000000000000" pitchFamily="65" charset="-120"/>
                        </a:rPr>
                        <a:t>本案請建設局儘速辦理。</a:t>
                      </a:r>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3129876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a:latin typeface="標楷體" pitchFamily="65" charset="-120"/>
                <a:ea typeface="標楷體" pitchFamily="65" charset="-120"/>
              </a:rPr>
              <a:t>附錄</a:t>
            </a:r>
            <a:r>
              <a:rPr lang="en-US" altLang="zh-TW" dirty="0">
                <a:latin typeface="標楷體" pitchFamily="65" charset="-120"/>
                <a:ea typeface="標楷體" pitchFamily="65" charset="-120"/>
              </a:rPr>
              <a:t>-</a:t>
            </a:r>
            <a:br>
              <a:rPr lang="en-US" altLang="zh-TW" dirty="0">
                <a:latin typeface="標楷體" pitchFamily="65" charset="-120"/>
                <a:ea typeface="標楷體" pitchFamily="65" charset="-120"/>
              </a:rPr>
            </a:br>
            <a:r>
              <a:rPr lang="zh-TW" altLang="en-US" sz="2400" dirty="0">
                <a:latin typeface="標楷體" pitchFamily="65" charset="-120"/>
                <a:ea typeface="標楷體" pitchFamily="65" charset="-120"/>
              </a:rPr>
              <a:t>第</a:t>
            </a:r>
            <a:r>
              <a:rPr lang="en-US" altLang="zh-TW" sz="2400" dirty="0">
                <a:latin typeface="標楷體" pitchFamily="65" charset="-120"/>
                <a:ea typeface="標楷體" pitchFamily="65" charset="-120"/>
              </a:rPr>
              <a:t>204</a:t>
            </a:r>
            <a:r>
              <a:rPr lang="zh-TW" altLang="en-US" sz="2400" dirty="0">
                <a:latin typeface="標楷體" pitchFamily="65" charset="-120"/>
                <a:ea typeface="標楷體" pitchFamily="65" charset="-120"/>
              </a:rPr>
              <a:t>次市政會議主席指（裁）示事項列管情形　</a:t>
            </a:r>
            <a:r>
              <a:rPr lang="en-US" altLang="zh-TW" sz="2400" dirty="0">
                <a:latin typeface="標楷體" pitchFamily="65" charset="-120"/>
                <a:ea typeface="標楷體" pitchFamily="65" charset="-120"/>
              </a:rPr>
              <a:t>8</a:t>
            </a:r>
            <a:r>
              <a:rPr lang="en-US" altLang="zh-TW" sz="2400" dirty="0" smtClean="0">
                <a:latin typeface="標楷體" pitchFamily="65" charset="-120"/>
                <a:ea typeface="標楷體" pitchFamily="65" charset="-120"/>
              </a:rPr>
              <a:t>/8</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899592" y="1052736"/>
            <a:ext cx="7127875" cy="3227388"/>
          </a:xfrm>
        </p:spPr>
        <p:txBody>
          <a:bodyPr/>
          <a:lstStyle/>
          <a:p>
            <a:endParaRPr lang="en-US" altLang="zh-TW" sz="2400" dirty="0">
              <a:ea typeface="新細明體" charset="-120"/>
            </a:endParaRPr>
          </a:p>
          <a:p>
            <a:pPr lvl="1"/>
            <a:endParaRPr lang="en-US" altLang="zh-TW" sz="2400" b="1" dirty="0" smtClean="0">
              <a:latin typeface="標楷體" pitchFamily="65" charset="-120"/>
              <a:ea typeface="標楷體" pitchFamily="65" charset="-120"/>
            </a:endParaRPr>
          </a:p>
          <a:p>
            <a:pPr lvl="1"/>
            <a:endParaRPr lang="en-US" altLang="zh-TW" sz="2000" dirty="0">
              <a:latin typeface="標楷體" pitchFamily="65" charset="-120"/>
              <a:ea typeface="標楷體" pitchFamily="65" charset="-120"/>
            </a:endParaRPr>
          </a:p>
        </p:txBody>
      </p:sp>
      <p:sp>
        <p:nvSpPr>
          <p:cNvPr id="9" name="投影片編號版面配置區 8"/>
          <p:cNvSpPr>
            <a:spLocks noGrp="1"/>
          </p:cNvSpPr>
          <p:nvPr>
            <p:ph type="sldNum" sz="quarter" idx="11"/>
          </p:nvPr>
        </p:nvSpPr>
        <p:spPr/>
        <p:txBody>
          <a:bodyPr/>
          <a:lstStyle/>
          <a:p>
            <a:fld id="{E7B12B5A-12EF-4BC0-96FC-60E9D66AEFFB}" type="slidenum">
              <a:rPr lang="en-US" altLang="zh-TW" smtClean="0"/>
              <a:pPr/>
              <a:t>36</a:t>
            </a:fld>
            <a:endParaRPr lang="en-US" altLang="zh-TW"/>
          </a:p>
        </p:txBody>
      </p:sp>
      <p:graphicFrame>
        <p:nvGraphicFramePr>
          <p:cNvPr id="2" name="表格 1"/>
          <p:cNvGraphicFramePr>
            <a:graphicFrameLocks noGrp="1"/>
          </p:cNvGraphicFramePr>
          <p:nvPr>
            <p:extLst/>
          </p:nvPr>
        </p:nvGraphicFramePr>
        <p:xfrm>
          <a:off x="838200" y="1397000"/>
          <a:ext cx="7694240" cy="3352800"/>
        </p:xfrm>
        <a:graphic>
          <a:graphicData uri="http://schemas.openxmlformats.org/drawingml/2006/table">
            <a:tbl>
              <a:tblPr firstRow="1" bandRow="1">
                <a:tableStyleId>{5C22544A-7EE6-4342-B048-85BDC9FD1C3A}</a:tableStyleId>
              </a:tblPr>
              <a:tblGrid>
                <a:gridCol w="421432"/>
                <a:gridCol w="2808312"/>
                <a:gridCol w="2448272"/>
                <a:gridCol w="2016224"/>
              </a:tblGrid>
              <a:tr h="370840">
                <a:tc>
                  <a:txBody>
                    <a:bodyPr/>
                    <a:lstStyle/>
                    <a:p>
                      <a:pPr algn="ctr"/>
                      <a:r>
                        <a:rPr lang="zh-TW" altLang="en-US" sz="1600" dirty="0" smtClean="0">
                          <a:latin typeface="標楷體" panose="03000509000000000000" pitchFamily="65" charset="-120"/>
                          <a:ea typeface="標楷體" panose="03000509000000000000" pitchFamily="65" charset="-120"/>
                        </a:rPr>
                        <a:t>項次</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決議事項</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辦理情形</a:t>
                      </a:r>
                      <a:endParaRPr lang="zh-TW" altLang="en-US" sz="1600" dirty="0">
                        <a:latin typeface="標楷體" panose="03000509000000000000" pitchFamily="65" charset="-120"/>
                        <a:ea typeface="標楷體" panose="03000509000000000000" pitchFamily="65" charset="-120"/>
                      </a:endParaRPr>
                    </a:p>
                  </a:txBody>
                  <a:tcPr anchor="ctr"/>
                </a:tc>
                <a:tc>
                  <a:txBody>
                    <a:bodyPr/>
                    <a:lstStyle/>
                    <a:p>
                      <a:pPr algn="ctr"/>
                      <a:r>
                        <a:rPr lang="zh-TW" altLang="en-US" sz="1600" dirty="0" smtClean="0">
                          <a:latin typeface="標楷體" panose="03000509000000000000" pitchFamily="65" charset="-120"/>
                          <a:ea typeface="標楷體" panose="03000509000000000000" pitchFamily="65" charset="-120"/>
                        </a:rPr>
                        <a:t>列管情形</a:t>
                      </a:r>
                      <a:endParaRPr lang="zh-TW" altLang="en-US" sz="1600" dirty="0">
                        <a:latin typeface="標楷體" panose="03000509000000000000" pitchFamily="65" charset="-120"/>
                        <a:ea typeface="標楷體" panose="03000509000000000000" pitchFamily="65" charset="-120"/>
                      </a:endParaRPr>
                    </a:p>
                  </a:txBody>
                  <a:tcPr anchor="ctr"/>
                </a:tc>
              </a:tr>
              <a:tr h="370840">
                <a:tc>
                  <a:txBody>
                    <a:bodyPr/>
                    <a:lstStyle/>
                    <a:p>
                      <a:pPr algn="ctr"/>
                      <a:r>
                        <a:rPr lang="en-US" altLang="zh-TW" sz="1600" dirty="0" smtClean="0">
                          <a:latin typeface="標楷體" panose="03000509000000000000" pitchFamily="65" charset="-120"/>
                          <a:ea typeface="標楷體" panose="03000509000000000000" pitchFamily="65" charset="-120"/>
                        </a:rPr>
                        <a:t>9</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請公務人力訓練中心妥為設計工程採購系列課程，以提升承辦公共工程同仁的專業知能。（主辦機關：人事處）</a:t>
                      </a:r>
                      <a:endParaRPr lang="zh-TW" altLang="en-US" sz="1600" dirty="0">
                        <a:latin typeface="標楷體" panose="03000509000000000000" pitchFamily="65" charset="-120"/>
                        <a:ea typeface="標楷體" panose="03000509000000000000" pitchFamily="65" charset="-120"/>
                      </a:endParaRPr>
                    </a:p>
                  </a:txBody>
                  <a:tcPr/>
                </a:tc>
                <a:tc>
                  <a:txBody>
                    <a:bodyPr/>
                    <a:lstStyle/>
                    <a:p>
                      <a:r>
                        <a:rPr lang="zh-TW" altLang="en-US" sz="1600" dirty="0" smtClean="0">
                          <a:latin typeface="標楷體" panose="03000509000000000000" pitchFamily="65" charset="-120"/>
                          <a:ea typeface="標楷體" panose="03000509000000000000" pitchFamily="65" charset="-120"/>
                        </a:rPr>
                        <a:t>人事處：</a:t>
                      </a:r>
                      <a:endParaRPr lang="en-US" altLang="zh-TW" sz="1600" dirty="0" smtClean="0">
                        <a:latin typeface="標楷體" panose="03000509000000000000" pitchFamily="65" charset="-120"/>
                        <a:ea typeface="標楷體" panose="03000509000000000000" pitchFamily="65" charset="-120"/>
                      </a:endParaRPr>
                    </a:p>
                    <a:p>
                      <a:r>
                        <a:rPr lang="zh-TW" altLang="en-US" sz="1600" dirty="0" smtClean="0">
                          <a:latin typeface="標楷體" panose="03000509000000000000" pitchFamily="65" charset="-120"/>
                          <a:ea typeface="標楷體" panose="03000509000000000000" pitchFamily="65" charset="-120"/>
                        </a:rPr>
                        <a:t>業已完成設計</a:t>
                      </a:r>
                      <a:r>
                        <a:rPr lang="en-US" altLang="zh-TW" sz="1600" dirty="0" smtClean="0">
                          <a:latin typeface="標楷體" panose="03000509000000000000" pitchFamily="65" charset="-120"/>
                          <a:ea typeface="標楷體" panose="03000509000000000000" pitchFamily="65" charset="-120"/>
                        </a:rPr>
                        <a:t>4</a:t>
                      </a:r>
                      <a:r>
                        <a:rPr lang="zh-TW" altLang="en-US" sz="1600" dirty="0" smtClean="0">
                          <a:latin typeface="標楷體" panose="03000509000000000000" pitchFamily="65" charset="-120"/>
                          <a:ea typeface="標楷體" panose="03000509000000000000" pitchFamily="65" charset="-120"/>
                        </a:rPr>
                        <a:t>大單元課程，並調訓</a:t>
                      </a:r>
                      <a:r>
                        <a:rPr lang="en-US" altLang="zh-TW" sz="1600" dirty="0" smtClean="0">
                          <a:latin typeface="標楷體" panose="03000509000000000000" pitchFamily="65" charset="-120"/>
                          <a:ea typeface="標楷體" panose="03000509000000000000" pitchFamily="65" charset="-120"/>
                        </a:rPr>
                        <a:t>548</a:t>
                      </a:r>
                      <a:r>
                        <a:rPr lang="zh-TW" altLang="en-US" sz="1600" dirty="0" smtClean="0">
                          <a:latin typeface="標楷體" panose="03000509000000000000" pitchFamily="65" charset="-120"/>
                          <a:ea typeface="標楷體" panose="03000509000000000000" pitchFamily="65" charset="-120"/>
                        </a:rPr>
                        <a:t>人次，自</a:t>
                      </a:r>
                      <a:r>
                        <a:rPr lang="en-US" altLang="zh-TW" sz="1600" dirty="0" smtClean="0">
                          <a:latin typeface="標楷體" panose="03000509000000000000" pitchFamily="65" charset="-120"/>
                          <a:ea typeface="標楷體" panose="03000509000000000000" pitchFamily="65" charset="-120"/>
                        </a:rPr>
                        <a:t>7</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15</a:t>
                      </a:r>
                      <a:r>
                        <a:rPr lang="zh-TW" altLang="en-US" sz="1600" dirty="0" smtClean="0">
                          <a:latin typeface="標楷體" panose="03000509000000000000" pitchFamily="65" charset="-120"/>
                          <a:ea typeface="標楷體" panose="03000509000000000000" pitchFamily="65" charset="-120"/>
                        </a:rPr>
                        <a:t>日伍續開課，預計</a:t>
                      </a:r>
                      <a:r>
                        <a:rPr lang="en-US" altLang="zh-TW" sz="1600" dirty="0" smtClean="0">
                          <a:latin typeface="標楷體" panose="03000509000000000000" pitchFamily="65" charset="-120"/>
                          <a:ea typeface="標楷體" panose="03000509000000000000" pitchFamily="65" charset="-120"/>
                        </a:rPr>
                        <a:t>9</a:t>
                      </a:r>
                      <a:r>
                        <a:rPr lang="zh-TW" altLang="en-US" sz="1600" dirty="0" smtClean="0">
                          <a:latin typeface="標楷體" panose="03000509000000000000" pitchFamily="65" charset="-120"/>
                          <a:ea typeface="標楷體" panose="03000509000000000000" pitchFamily="65" charset="-120"/>
                        </a:rPr>
                        <a:t>月</a:t>
                      </a:r>
                      <a:r>
                        <a:rPr lang="en-US" altLang="zh-TW" sz="1600" dirty="0" smtClean="0">
                          <a:latin typeface="標楷體" panose="03000509000000000000" pitchFamily="65" charset="-120"/>
                          <a:ea typeface="標楷體" panose="03000509000000000000" pitchFamily="65" charset="-120"/>
                        </a:rPr>
                        <a:t>3</a:t>
                      </a:r>
                      <a:r>
                        <a:rPr lang="zh-TW" altLang="en-US" sz="1600" dirty="0" smtClean="0">
                          <a:latin typeface="標楷體" panose="03000509000000000000" pitchFamily="65" charset="-120"/>
                          <a:ea typeface="標楷體" panose="03000509000000000000" pitchFamily="65" charset="-120"/>
                        </a:rPr>
                        <a:t>日辦理完成。</a:t>
                      </a:r>
                      <a:endParaRPr lang="zh-TW" altLang="en-US" sz="1600"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繼續列管：</a:t>
                      </a:r>
                      <a:endParaRPr lang="en-US" altLang="zh-TW" sz="1600" dirty="0" smtClean="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標楷體" panose="03000509000000000000" pitchFamily="65" charset="-120"/>
                          <a:ea typeface="標楷體" panose="03000509000000000000" pitchFamily="65" charset="-120"/>
                        </a:rPr>
                        <a:t>本次課程中嚴格要求連續</a:t>
                      </a:r>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個月標案進度落後</a:t>
                      </a:r>
                      <a:r>
                        <a:rPr lang="en-US" altLang="zh-TW" sz="1600" dirty="0" smtClean="0">
                          <a:latin typeface="標楷體" panose="03000509000000000000" pitchFamily="65" charset="-120"/>
                          <a:ea typeface="標楷體" panose="03000509000000000000" pitchFamily="65" charset="-120"/>
                        </a:rPr>
                        <a:t>10%</a:t>
                      </a:r>
                      <a:r>
                        <a:rPr lang="zh-TW" altLang="en-US" sz="1600" dirty="0" smtClean="0">
                          <a:latin typeface="標楷體" panose="03000509000000000000" pitchFamily="65" charset="-120"/>
                          <a:ea typeface="標楷體" panose="03000509000000000000" pitchFamily="65" charset="-120"/>
                        </a:rPr>
                        <a:t>以上之承辦人員一律貳訓，請人事處提出未到訓學員名單交由各所屬機關（公所）針對未請假及無正當理由請假之同仁嚴加懲處並補訓。</a:t>
                      </a:r>
                      <a:endParaRPr lang="en-US" altLang="zh-TW" sz="1600" dirty="0" smtClean="0">
                        <a:latin typeface="標楷體" panose="03000509000000000000" pitchFamily="65" charset="-120"/>
                        <a:ea typeface="標楷體" panose="03000509000000000000" pitchFamily="65" charset="-120"/>
                      </a:endParaRPr>
                    </a:p>
                    <a:p>
                      <a:endParaRPr lang="en-US" altLang="zh-TW" sz="1600" dirty="0" smtClean="0">
                        <a:latin typeface="標楷體" panose="03000509000000000000" pitchFamily="65" charset="-120"/>
                        <a:ea typeface="標楷體" panose="03000509000000000000" pitchFamily="65" charset="-120"/>
                      </a:endParaRPr>
                    </a:p>
                  </a:txBody>
                  <a:tcPr/>
                </a:tc>
              </a:tr>
            </a:tbl>
          </a:graphicData>
        </a:graphic>
      </p:graphicFrame>
    </p:spTree>
    <p:extLst>
      <p:ext uri="{BB962C8B-B14F-4D97-AF65-F5344CB8AC3E}">
        <p14:creationId xmlns:p14="http://schemas.microsoft.com/office/powerpoint/2010/main" val="1300654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1/10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424936" cy="4824536"/>
          </a:xfrm>
        </p:spPr>
        <p:txBody>
          <a:bodyPr anchor="t"/>
          <a:lstStyle/>
          <a:p>
            <a:pPr marL="342900" lvl="1" indent="-342900">
              <a:buClr>
                <a:schemeClr val="tx1"/>
              </a:buClr>
              <a:buFont typeface="Wingdings" pitchFamily="2" charset="2"/>
              <a:buChar char="v"/>
            </a:pPr>
            <a:r>
              <a:rPr lang="zh-TW" altLang="en-US" sz="2400" b="1" dirty="0" smtClean="0">
                <a:solidFill>
                  <a:schemeClr val="tx1">
                    <a:lumMod val="95000"/>
                    <a:lumOff val="5000"/>
                  </a:schemeClr>
                </a:solidFill>
                <a:latin typeface="標楷體" pitchFamily="65" charset="-120"/>
                <a:ea typeface="標楷體" pitchFamily="65" charset="-120"/>
              </a:rPr>
              <a:t>第</a:t>
            </a:r>
            <a:r>
              <a:rPr lang="en-US" altLang="zh-TW" sz="2400" b="1" dirty="0" smtClean="0">
                <a:solidFill>
                  <a:schemeClr val="tx1">
                    <a:lumMod val="95000"/>
                    <a:lumOff val="5000"/>
                  </a:schemeClr>
                </a:solidFill>
                <a:latin typeface="標楷體" pitchFamily="65" charset="-120"/>
                <a:ea typeface="標楷體" pitchFamily="65" charset="-120"/>
              </a:rPr>
              <a:t>2</a:t>
            </a:r>
            <a:r>
              <a:rPr lang="zh-TW" altLang="en-US" sz="2400" b="1" dirty="0">
                <a:solidFill>
                  <a:schemeClr val="tx1">
                    <a:lumMod val="95000"/>
                    <a:lumOff val="5000"/>
                  </a:schemeClr>
                </a:solidFill>
                <a:latin typeface="標楷體" pitchFamily="65" charset="-120"/>
                <a:ea typeface="標楷體" pitchFamily="65" charset="-120"/>
              </a:rPr>
              <a:t>季</a:t>
            </a:r>
            <a:r>
              <a:rPr lang="zh-TW" altLang="en-US" sz="2400" b="1" dirty="0" smtClean="0">
                <a:solidFill>
                  <a:schemeClr val="tx1">
                    <a:lumMod val="95000"/>
                    <a:lumOff val="5000"/>
                  </a:schemeClr>
                </a:solidFill>
                <a:latin typeface="標楷體" pitchFamily="65" charset="-120"/>
                <a:ea typeface="標楷體" pitchFamily="65" charset="-120"/>
              </a:rPr>
              <a:t>標案進度管制會報各月執行績效如下：</a:t>
            </a:r>
            <a:endParaRPr lang="en-US" altLang="zh-TW" sz="2400" b="1" dirty="0" smtClean="0">
              <a:solidFill>
                <a:schemeClr val="tx1">
                  <a:lumMod val="95000"/>
                  <a:lumOff val="5000"/>
                </a:schemeClr>
              </a:solidFill>
              <a:latin typeface="標楷體" pitchFamily="65" charset="-120"/>
              <a:ea typeface="標楷體" pitchFamily="65" charset="-120"/>
            </a:endParaRPr>
          </a:p>
          <a:p>
            <a:pPr>
              <a:buNone/>
            </a:pPr>
            <a:endParaRPr lang="en-US" altLang="zh-TW" sz="2000" dirty="0" smtClean="0">
              <a:solidFill>
                <a:srgbClr val="000000"/>
              </a:solidFill>
              <a:latin typeface="標楷體" pitchFamily="65" charset="-120"/>
              <a:ea typeface="標楷體" pitchFamily="65" charset="-120"/>
            </a:endParaRPr>
          </a:p>
          <a:p>
            <a:pPr>
              <a:buNone/>
            </a:pPr>
            <a:endParaRPr lang="en-US" altLang="zh-TW" sz="2000" dirty="0" smtClean="0">
              <a:solidFill>
                <a:srgbClr val="000000"/>
              </a:solidFill>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4</a:t>
            </a:fld>
            <a:endParaRPr lang="en-US" altLang="zh-TW"/>
          </a:p>
        </p:txBody>
      </p:sp>
      <p:graphicFrame>
        <p:nvGraphicFramePr>
          <p:cNvPr id="10" name="圖表 9"/>
          <p:cNvGraphicFramePr>
            <a:graphicFrameLocks/>
          </p:cNvGraphicFramePr>
          <p:nvPr>
            <p:extLst>
              <p:ext uri="{D42A27DB-BD31-4B8C-83A1-F6EECF244321}">
                <p14:modId xmlns:p14="http://schemas.microsoft.com/office/powerpoint/2010/main" val="1453062207"/>
              </p:ext>
            </p:extLst>
          </p:nvPr>
        </p:nvGraphicFramePr>
        <p:xfrm>
          <a:off x="838200" y="4149080"/>
          <a:ext cx="4093840" cy="222656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接點 3"/>
          <p:cNvCxnSpPr/>
          <p:nvPr/>
        </p:nvCxnSpPr>
        <p:spPr bwMode="auto">
          <a:xfrm>
            <a:off x="1619672" y="4437112"/>
            <a:ext cx="3024336" cy="0"/>
          </a:xfrm>
          <a:prstGeom prst="line">
            <a:avLst/>
          </a:prstGeom>
          <a:solidFill>
            <a:schemeClr val="accent1"/>
          </a:solidFill>
          <a:ln w="9525" cap="flat" cmpd="sng" algn="ctr">
            <a:solidFill>
              <a:srgbClr val="D7181F"/>
            </a:solidFill>
            <a:prstDash val="solid"/>
            <a:round/>
            <a:headEnd type="none" w="med" len="med"/>
            <a:tailEnd type="none" w="med" len="med"/>
          </a:ln>
          <a:effectLst/>
        </p:spPr>
      </p:cxnSp>
      <p:sp>
        <p:nvSpPr>
          <p:cNvPr id="5" name="文字方塊 4"/>
          <p:cNvSpPr txBox="1"/>
          <p:nvPr/>
        </p:nvSpPr>
        <p:spPr>
          <a:xfrm>
            <a:off x="4680012" y="4298612"/>
            <a:ext cx="504056" cy="276999"/>
          </a:xfrm>
          <a:prstGeom prst="rect">
            <a:avLst/>
          </a:prstGeom>
          <a:noFill/>
        </p:spPr>
        <p:txBody>
          <a:bodyPr wrap="square" rtlCol="0">
            <a:spAutoFit/>
          </a:bodyPr>
          <a:lstStyle/>
          <a:p>
            <a:r>
              <a:rPr lang="en-US" altLang="zh-TW" sz="1200" dirty="0" smtClean="0"/>
              <a:t>90%</a:t>
            </a:r>
            <a:endParaRPr lang="zh-TW" altLang="en-US" sz="1200" dirty="0"/>
          </a:p>
        </p:txBody>
      </p:sp>
      <p:sp>
        <p:nvSpPr>
          <p:cNvPr id="13" name="雲朵形圖說文字 12"/>
          <p:cNvSpPr/>
          <p:nvPr/>
        </p:nvSpPr>
        <p:spPr bwMode="auto">
          <a:xfrm rot="475643">
            <a:off x="5394097" y="4039905"/>
            <a:ext cx="2733450" cy="1593936"/>
          </a:xfrm>
          <a:prstGeom prst="cloudCallout">
            <a:avLst>
              <a:gd name="adj1" fmla="val -63037"/>
              <a:gd name="adj2" fmla="val 41880"/>
            </a:avLst>
          </a:prstGeom>
          <a:no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 name="文字方塊 13"/>
          <p:cNvSpPr txBox="1"/>
          <p:nvPr/>
        </p:nvSpPr>
        <p:spPr>
          <a:xfrm>
            <a:off x="5728086" y="4357402"/>
            <a:ext cx="2016224" cy="646331"/>
          </a:xfrm>
          <a:prstGeom prst="rect">
            <a:avLst/>
          </a:prstGeom>
          <a:noFill/>
        </p:spPr>
        <p:txBody>
          <a:bodyPr wrap="square" rtlCol="0">
            <a:spAutoFit/>
          </a:bodyPr>
          <a:lstStyle/>
          <a:p>
            <a:pPr algn="l"/>
            <a:r>
              <a:rPr lang="zh-TW" altLang="en-US" dirty="0" smtClean="0">
                <a:latin typeface="標楷體" panose="03000509000000000000" pitchFamily="65" charset="-120"/>
                <a:ea typeface="標楷體" panose="03000509000000000000" pitchFamily="65" charset="-120"/>
              </a:rPr>
              <a:t>本季平均執行率均達</a:t>
            </a:r>
            <a:r>
              <a:rPr lang="en-US" altLang="zh-TW" dirty="0" smtClean="0">
                <a:latin typeface="標楷體" panose="03000509000000000000" pitchFamily="65" charset="-120"/>
                <a:ea typeface="標楷體" panose="03000509000000000000" pitchFamily="65" charset="-120"/>
              </a:rPr>
              <a:t>90%</a:t>
            </a:r>
            <a:r>
              <a:rPr lang="zh-TW" altLang="en-US" dirty="0" smtClean="0">
                <a:latin typeface="標楷體" panose="03000509000000000000" pitchFamily="65" charset="-120"/>
                <a:ea typeface="標楷體" panose="03000509000000000000" pitchFamily="65" charset="-120"/>
              </a:rPr>
              <a:t>以上</a:t>
            </a: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4"/>
          <a:stretch>
            <a:fillRect/>
          </a:stretch>
        </p:blipFill>
        <p:spPr>
          <a:xfrm>
            <a:off x="971600" y="1556824"/>
            <a:ext cx="6624736" cy="2453920"/>
          </a:xfrm>
          <a:prstGeom prst="rect">
            <a:avLst/>
          </a:prstGeom>
        </p:spPr>
      </p:pic>
      <p:sp>
        <p:nvSpPr>
          <p:cNvPr id="6" name="六角星形 5"/>
          <p:cNvSpPr/>
          <p:nvPr/>
        </p:nvSpPr>
        <p:spPr bwMode="auto">
          <a:xfrm>
            <a:off x="6876256" y="2852936"/>
            <a:ext cx="648072" cy="693478"/>
          </a:xfrm>
          <a:prstGeom prst="star6">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2/10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95536" y="1052736"/>
            <a:ext cx="8424936" cy="4824536"/>
          </a:xfrm>
        </p:spPr>
        <p:txBody>
          <a:bodyPr anchor="t"/>
          <a:lstStyle/>
          <a:p>
            <a:pPr marL="342900" lvl="1" indent="-342900">
              <a:buClr>
                <a:schemeClr val="tx1"/>
              </a:buClr>
              <a:buFont typeface="Wingdings" pitchFamily="2" charset="2"/>
              <a:buChar char="v"/>
            </a:pPr>
            <a:r>
              <a:rPr lang="zh-TW" altLang="en-US" sz="2400" b="1" dirty="0" smtClean="0">
                <a:solidFill>
                  <a:schemeClr val="tx1">
                    <a:lumMod val="95000"/>
                    <a:lumOff val="5000"/>
                  </a:schemeClr>
                </a:solidFill>
                <a:latin typeface="標楷體" pitchFamily="65" charset="-120"/>
                <a:ea typeface="標楷體" pitchFamily="65" charset="-120"/>
              </a:rPr>
              <a:t>第</a:t>
            </a:r>
            <a:r>
              <a:rPr lang="en-US" altLang="zh-TW" sz="2400" b="1" dirty="0" smtClean="0">
                <a:solidFill>
                  <a:schemeClr val="tx1">
                    <a:lumMod val="95000"/>
                    <a:lumOff val="5000"/>
                  </a:schemeClr>
                </a:solidFill>
                <a:latin typeface="標楷體" pitchFamily="65" charset="-120"/>
                <a:ea typeface="標楷體" pitchFamily="65" charset="-120"/>
              </a:rPr>
              <a:t>1</a:t>
            </a:r>
            <a:r>
              <a:rPr lang="zh-TW" altLang="en-US" sz="2400" b="1" dirty="0" smtClean="0">
                <a:solidFill>
                  <a:schemeClr val="tx1">
                    <a:lumMod val="95000"/>
                    <a:lumOff val="5000"/>
                  </a:schemeClr>
                </a:solidFill>
                <a:latin typeface="標楷體" pitchFamily="65" charset="-120"/>
                <a:ea typeface="標楷體" pitchFamily="65" charset="-120"/>
              </a:rPr>
              <a:t>、</a:t>
            </a:r>
            <a:r>
              <a:rPr lang="en-US" altLang="zh-TW" sz="2400" b="1" dirty="0" smtClean="0">
                <a:solidFill>
                  <a:schemeClr val="tx1">
                    <a:lumMod val="95000"/>
                    <a:lumOff val="5000"/>
                  </a:schemeClr>
                </a:solidFill>
                <a:latin typeface="標楷體" pitchFamily="65" charset="-120"/>
                <a:ea typeface="標楷體" pitchFamily="65" charset="-120"/>
              </a:rPr>
              <a:t>2</a:t>
            </a:r>
            <a:r>
              <a:rPr lang="zh-TW" altLang="en-US" sz="2400" b="1" dirty="0" smtClean="0">
                <a:solidFill>
                  <a:schemeClr val="tx1">
                    <a:lumMod val="95000"/>
                    <a:lumOff val="5000"/>
                  </a:schemeClr>
                </a:solidFill>
                <a:latin typeface="標楷體" pitchFamily="65" charset="-120"/>
                <a:ea typeface="標楷體" pitchFamily="65" charset="-120"/>
              </a:rPr>
              <a:t>季執行績效比較：</a:t>
            </a:r>
            <a:endParaRPr lang="en-US" altLang="zh-TW" sz="2400" b="1" dirty="0" smtClean="0">
              <a:solidFill>
                <a:schemeClr val="tx1">
                  <a:lumMod val="95000"/>
                  <a:lumOff val="5000"/>
                </a:schemeClr>
              </a:solidFill>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endParaRPr lang="en-US" altLang="zh-TW" sz="2000" dirty="0" smtClean="0">
              <a:solidFill>
                <a:srgbClr val="000000"/>
              </a:solidFill>
              <a:latin typeface="標楷體" pitchFamily="65" charset="-120"/>
              <a:ea typeface="標楷體" pitchFamily="65" charset="-120"/>
            </a:endParaRPr>
          </a:p>
          <a:p>
            <a:pPr>
              <a:buNone/>
            </a:pPr>
            <a:endParaRPr lang="en-US" altLang="zh-TW" sz="2000" dirty="0" smtClean="0">
              <a:solidFill>
                <a:srgbClr val="000000"/>
              </a:solidFill>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5</a:t>
            </a:fld>
            <a:endParaRPr lang="en-US" altLang="zh-TW"/>
          </a:p>
        </p:txBody>
      </p:sp>
      <p:graphicFrame>
        <p:nvGraphicFramePr>
          <p:cNvPr id="2" name="表格 1"/>
          <p:cNvGraphicFramePr>
            <a:graphicFrameLocks noGrp="1"/>
          </p:cNvGraphicFramePr>
          <p:nvPr>
            <p:extLst>
              <p:ext uri="{D42A27DB-BD31-4B8C-83A1-F6EECF244321}">
                <p14:modId xmlns:p14="http://schemas.microsoft.com/office/powerpoint/2010/main" val="1973780210"/>
              </p:ext>
            </p:extLst>
          </p:nvPr>
        </p:nvGraphicFramePr>
        <p:xfrm>
          <a:off x="323528" y="2063507"/>
          <a:ext cx="6264696" cy="2586970"/>
        </p:xfrm>
        <a:graphic>
          <a:graphicData uri="http://schemas.openxmlformats.org/drawingml/2006/table">
            <a:tbl>
              <a:tblPr>
                <a:tableStyleId>{5C22544A-7EE6-4342-B048-85BDC9FD1C3A}</a:tableStyleId>
              </a:tblPr>
              <a:tblGrid>
                <a:gridCol w="662187"/>
                <a:gridCol w="662187"/>
                <a:gridCol w="979485"/>
                <a:gridCol w="827734"/>
                <a:gridCol w="1020872"/>
                <a:gridCol w="924303"/>
                <a:gridCol w="611864"/>
                <a:gridCol w="576064"/>
              </a:tblGrid>
              <a:tr h="600766">
                <a:tc>
                  <a:txBody>
                    <a:bodyPr/>
                    <a:lstStyle/>
                    <a:p>
                      <a:pPr algn="ctr" fontAlgn="ctr"/>
                      <a:r>
                        <a:rPr lang="zh-TW" altLang="en-US" sz="1200" u="none" strike="noStrike" dirty="0">
                          <a:effectLst/>
                        </a:rPr>
                        <a:t>季別</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月份</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dirty="0">
                          <a:effectLst/>
                        </a:rPr>
                        <a:t>符合案件數</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符合比率</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落後案件數</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落後比率</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dirty="0" smtClean="0">
                          <a:effectLst/>
                        </a:rPr>
                        <a:t>平均符合比率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dirty="0" smtClean="0">
                          <a:effectLst/>
                        </a:rPr>
                        <a:t>平均落後比率</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31034">
                <a:tc rowSpan="3">
                  <a:txBody>
                    <a:bodyPr/>
                    <a:lstStyle/>
                    <a:p>
                      <a:pPr algn="ctr" fontAlgn="ctr"/>
                      <a:r>
                        <a:rPr lang="zh-TW" altLang="en-US" sz="1200" u="none" strike="noStrike">
                          <a:effectLst/>
                        </a:rPr>
                        <a:t>第</a:t>
                      </a:r>
                      <a:r>
                        <a:rPr lang="en-US" altLang="zh-TW" sz="1200" u="none" strike="noStrike">
                          <a:effectLst/>
                        </a:rPr>
                        <a:t>1</a:t>
                      </a:r>
                      <a:r>
                        <a:rPr lang="zh-TW" altLang="en-US" sz="1200" u="none" strike="noStrike">
                          <a:effectLst/>
                        </a:rPr>
                        <a:t>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3,628</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92.79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282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7.21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rowSpan="3">
                  <a:txBody>
                    <a:bodyPr/>
                    <a:lstStyle/>
                    <a:p>
                      <a:pPr algn="ctr" fontAlgn="ctr"/>
                      <a:r>
                        <a:rPr lang="en-US" altLang="zh-TW" sz="1200" u="none" strike="noStrike" dirty="0" smtClean="0">
                          <a:effectLst/>
                        </a:rPr>
                        <a:t>90.8 </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rowSpan="3">
                  <a:txBody>
                    <a:bodyPr/>
                    <a:lstStyle/>
                    <a:p>
                      <a:pPr algn="ctr" fontAlgn="ctr"/>
                      <a:r>
                        <a:rPr lang="en-US" altLang="zh-TW" sz="1200" u="none" strike="noStrike">
                          <a:effectLst/>
                        </a:rPr>
                        <a:t>9.2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31034">
                <a:tc vMerge="1">
                  <a:txBody>
                    <a:bodyPr/>
                    <a:lstStyle/>
                    <a:p>
                      <a:endParaRPr lang="zh-TW" altLang="en-US"/>
                    </a:p>
                  </a:txBody>
                  <a:tcPr/>
                </a:tc>
                <a:tc>
                  <a:txBody>
                    <a:bodyPr/>
                    <a:lstStyle/>
                    <a:p>
                      <a:pPr algn="ctr" fontAlgn="ctr"/>
                      <a:r>
                        <a:rPr lang="en-US" altLang="zh-TW" sz="1200" u="none" strike="noStrike">
                          <a:effectLst/>
                        </a:rPr>
                        <a:t>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2,613</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90.35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279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endParaRPr lang="zh-TW" altLang="en-US"/>
                    </a:p>
                  </a:txBody>
                  <a:tcPr/>
                </a:tc>
                <a:tc vMerge="1">
                  <a:txBody>
                    <a:bodyPr/>
                    <a:lstStyle/>
                    <a:p>
                      <a:endParaRPr lang="zh-TW" altLang="en-US"/>
                    </a:p>
                  </a:txBody>
                  <a:tcPr/>
                </a:tc>
              </a:tr>
              <a:tr h="331034">
                <a:tc vMerge="1">
                  <a:txBody>
                    <a:bodyPr/>
                    <a:lstStyle/>
                    <a:p>
                      <a:endParaRPr lang="zh-TW" altLang="en-US"/>
                    </a:p>
                  </a:txBody>
                  <a:tcPr/>
                </a:tc>
                <a:tc>
                  <a:txBody>
                    <a:bodyPr/>
                    <a:lstStyle/>
                    <a:p>
                      <a:pPr algn="ctr" fontAlgn="ctr"/>
                      <a:r>
                        <a:rPr lang="en-US" altLang="zh-TW" sz="1200" u="none" strike="noStrike">
                          <a:effectLst/>
                        </a:rPr>
                        <a:t>3</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2,606</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89.03</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321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10.79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endParaRPr lang="zh-TW" altLang="en-US"/>
                    </a:p>
                  </a:txBody>
                  <a:tcPr/>
                </a:tc>
                <a:tc vMerge="1">
                  <a:txBody>
                    <a:bodyPr/>
                    <a:lstStyle/>
                    <a:p>
                      <a:endParaRPr lang="zh-TW" altLang="en-US"/>
                    </a:p>
                  </a:txBody>
                  <a:tcPr/>
                </a:tc>
              </a:tr>
              <a:tr h="331034">
                <a:tc rowSpan="3">
                  <a:txBody>
                    <a:bodyPr/>
                    <a:lstStyle/>
                    <a:p>
                      <a:pPr algn="ctr" fontAlgn="ctr"/>
                      <a:r>
                        <a:rPr lang="zh-TW" altLang="en-US" sz="1200" u="none" strike="noStrike">
                          <a:effectLst/>
                        </a:rPr>
                        <a:t>第</a:t>
                      </a:r>
                      <a:r>
                        <a:rPr lang="en-US" altLang="zh-TW" sz="1200" u="none" strike="noStrike">
                          <a:effectLst/>
                        </a:rPr>
                        <a:t>2</a:t>
                      </a:r>
                      <a:r>
                        <a:rPr lang="zh-TW" altLang="en-US" sz="1200" u="none" strike="noStrike">
                          <a:effectLst/>
                        </a:rPr>
                        <a:t>季</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4</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2,592</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90.56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270</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9.44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rowSpan="3">
                  <a:txBody>
                    <a:bodyPr/>
                    <a:lstStyle/>
                    <a:p>
                      <a:pPr algn="ctr" fontAlgn="ctr"/>
                      <a:r>
                        <a:rPr lang="en-US" altLang="zh-TW" sz="1200" u="none" strike="noStrike">
                          <a:effectLst/>
                        </a:rPr>
                        <a:t>91.5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rowSpan="3">
                  <a:txBody>
                    <a:bodyPr/>
                    <a:lstStyle/>
                    <a:p>
                      <a:pPr algn="ctr" fontAlgn="ctr"/>
                      <a:r>
                        <a:rPr lang="en-US" altLang="zh-TW" sz="1200" u="none" strike="noStrike">
                          <a:effectLst/>
                        </a:rPr>
                        <a:t>8.5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31034">
                <a:tc vMerge="1">
                  <a:txBody>
                    <a:bodyPr/>
                    <a:lstStyle/>
                    <a:p>
                      <a:endParaRPr lang="zh-TW" altLang="en-US"/>
                    </a:p>
                  </a:txBody>
                  <a:tcPr/>
                </a:tc>
                <a:tc>
                  <a:txBody>
                    <a:bodyPr/>
                    <a:lstStyle/>
                    <a:p>
                      <a:pPr algn="ctr" fontAlgn="ctr"/>
                      <a:r>
                        <a:rPr lang="en-US" altLang="zh-TW" sz="1200" u="none" strike="noStrike">
                          <a:effectLst/>
                        </a:rPr>
                        <a:t>5</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2,504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91.99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218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8.01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endParaRPr lang="zh-TW" altLang="en-US"/>
                    </a:p>
                  </a:txBody>
                  <a:tcPr/>
                </a:tc>
                <a:tc vMerge="1">
                  <a:txBody>
                    <a:bodyPr/>
                    <a:lstStyle/>
                    <a:p>
                      <a:endParaRPr lang="zh-TW" altLang="en-US"/>
                    </a:p>
                  </a:txBody>
                  <a:tcPr/>
                </a:tc>
              </a:tr>
              <a:tr h="331034">
                <a:tc vMerge="1">
                  <a:txBody>
                    <a:bodyPr/>
                    <a:lstStyle/>
                    <a:p>
                      <a:endParaRPr lang="zh-TW" altLang="en-US"/>
                    </a:p>
                  </a:txBody>
                  <a:tcPr/>
                </a:tc>
                <a:tc>
                  <a:txBody>
                    <a:bodyPr/>
                    <a:lstStyle/>
                    <a:p>
                      <a:pPr algn="ctr" fontAlgn="ctr"/>
                      <a:r>
                        <a:rPr lang="en-US" altLang="zh-TW" sz="1200" u="none" strike="noStrike">
                          <a:effectLst/>
                        </a:rPr>
                        <a:t>6</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rPr>
                        <a:t>2,413</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91.85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214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8.15</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vMerge="1">
                  <a:txBody>
                    <a:bodyPr/>
                    <a:lstStyle/>
                    <a:p>
                      <a:endParaRPr lang="zh-TW" altLang="en-US"/>
                    </a:p>
                  </a:txBody>
                  <a:tcPr/>
                </a:tc>
                <a:tc vMerge="1">
                  <a:txBody>
                    <a:bodyPr/>
                    <a:lstStyle/>
                    <a:p>
                      <a:endParaRPr lang="zh-TW" altLang="en-US"/>
                    </a:p>
                  </a:txBody>
                  <a:tcPr/>
                </a:tc>
              </a:tr>
            </a:tbl>
          </a:graphicData>
        </a:graphic>
      </p:graphicFrame>
      <p:sp>
        <p:nvSpPr>
          <p:cNvPr id="4" name="雲朵形圖說文字 3"/>
          <p:cNvSpPr/>
          <p:nvPr/>
        </p:nvSpPr>
        <p:spPr bwMode="auto">
          <a:xfrm>
            <a:off x="6660232" y="1988840"/>
            <a:ext cx="2232248" cy="1512168"/>
          </a:xfrm>
          <a:prstGeom prst="cloudCallout">
            <a:avLst>
              <a:gd name="adj1" fmla="val -44182"/>
              <a:gd name="adj2" fmla="val 64314"/>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 name="文字方塊 4"/>
          <p:cNvSpPr txBox="1"/>
          <p:nvPr/>
        </p:nvSpPr>
        <p:spPr>
          <a:xfrm>
            <a:off x="6912260" y="2283259"/>
            <a:ext cx="1728192" cy="923330"/>
          </a:xfrm>
          <a:prstGeom prst="rect">
            <a:avLst/>
          </a:prstGeom>
          <a:noFill/>
        </p:spPr>
        <p:txBody>
          <a:bodyPr wrap="square" rtlCol="0">
            <a:spAutoFit/>
          </a:bodyPr>
          <a:lstStyle/>
          <a:p>
            <a:pPr algn="l"/>
            <a:r>
              <a:rPr lang="zh-TW" altLang="en-US" dirty="0" smtClean="0"/>
              <a:t>第</a:t>
            </a:r>
            <a:r>
              <a:rPr lang="en-US" altLang="zh-TW" dirty="0" smtClean="0"/>
              <a:t>2</a:t>
            </a:r>
            <a:r>
              <a:rPr lang="zh-TW" altLang="en-US" dirty="0" smtClean="0"/>
              <a:t>季平均執行績效較第</a:t>
            </a:r>
            <a:r>
              <a:rPr lang="en-US" altLang="zh-TW" dirty="0" smtClean="0"/>
              <a:t>1</a:t>
            </a:r>
            <a:r>
              <a:rPr lang="zh-TW" altLang="en-US" dirty="0" smtClean="0"/>
              <a:t>季提高</a:t>
            </a:r>
            <a:r>
              <a:rPr lang="en-US" altLang="zh-TW" dirty="0" smtClean="0"/>
              <a:t>0.7%</a:t>
            </a:r>
            <a:endParaRPr lang="zh-TW" altLang="en-US" dirty="0"/>
          </a:p>
        </p:txBody>
      </p:sp>
    </p:spTree>
    <p:extLst>
      <p:ext uri="{BB962C8B-B14F-4D97-AF65-F5344CB8AC3E}">
        <p14:creationId xmlns:p14="http://schemas.microsoft.com/office/powerpoint/2010/main" val="229055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3/10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23528" y="1052736"/>
            <a:ext cx="8496944" cy="4824536"/>
          </a:xfrm>
        </p:spPr>
        <p:txBody>
          <a:bodyPr anchor="t"/>
          <a:lstStyle/>
          <a:p>
            <a:pPr marL="342900" lvl="1" indent="-342900">
              <a:buClr>
                <a:schemeClr val="tx1"/>
              </a:buClr>
              <a:buFont typeface="Wingdings" pitchFamily="2" charset="2"/>
              <a:buChar char="v"/>
            </a:pPr>
            <a:r>
              <a:rPr lang="zh-TW" altLang="en-US" sz="2400" b="1" dirty="0" smtClean="0">
                <a:solidFill>
                  <a:srgbClr val="000000"/>
                </a:solidFill>
                <a:latin typeface="標楷體" pitchFamily="65" charset="-120"/>
                <a:ea typeface="標楷體" pitchFamily="65" charset="-120"/>
              </a:rPr>
              <a:t>第</a:t>
            </a:r>
            <a:r>
              <a:rPr lang="en-US" altLang="zh-TW" sz="2400" b="1" dirty="0" smtClean="0">
                <a:solidFill>
                  <a:srgbClr val="000000"/>
                </a:solidFill>
                <a:latin typeface="標楷體" pitchFamily="65" charset="-120"/>
                <a:ea typeface="標楷體" pitchFamily="65" charset="-120"/>
              </a:rPr>
              <a:t>2</a:t>
            </a:r>
            <a:r>
              <a:rPr lang="zh-TW" altLang="en-US" sz="2400" b="1" dirty="0">
                <a:solidFill>
                  <a:srgbClr val="000000"/>
                </a:solidFill>
                <a:latin typeface="標楷體" pitchFamily="65" charset="-120"/>
                <a:ea typeface="標楷體" pitchFamily="65" charset="-120"/>
              </a:rPr>
              <a:t>季</a:t>
            </a:r>
            <a:r>
              <a:rPr lang="zh-TW" altLang="en-US" sz="2400" b="1" dirty="0" smtClean="0">
                <a:latin typeface="標楷體" pitchFamily="65" charset="-120"/>
                <a:ea typeface="標楷體" pitchFamily="65" charset="-120"/>
              </a:rPr>
              <a:t>執行率最低前三名之一級機關</a:t>
            </a:r>
            <a:r>
              <a:rPr lang="zh-TW" altLang="en-US" sz="2400" b="1" dirty="0" smtClean="0"/>
              <a:t>：</a:t>
            </a:r>
            <a:endParaRPr lang="en-US" altLang="zh-TW" sz="2400" b="1" dirty="0" smtClean="0"/>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4</a:t>
            </a:r>
            <a:r>
              <a:rPr lang="zh-TW" altLang="en-US" sz="2000" dirty="0" smtClean="0">
                <a:solidFill>
                  <a:srgbClr val="000000"/>
                </a:solidFill>
                <a:latin typeface="標楷體" pitchFamily="65" charset="-120"/>
                <a:ea typeface="標楷體" pitchFamily="65" charset="-120"/>
              </a:rPr>
              <a:t>月執行率最低之機關依序為客委會、原民會及建設局。</a:t>
            </a:r>
            <a:endParaRPr lang="en-US" altLang="zh-TW" sz="2000" dirty="0" smtClean="0">
              <a:solidFill>
                <a:srgbClr val="000000"/>
              </a:solidFill>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5</a:t>
            </a:r>
            <a:r>
              <a:rPr lang="zh-TW" altLang="en-US" sz="2000" dirty="0" smtClean="0">
                <a:solidFill>
                  <a:srgbClr val="000000"/>
                </a:solidFill>
                <a:latin typeface="標楷體" pitchFamily="65" charset="-120"/>
                <a:ea typeface="標楷體" pitchFamily="65" charset="-120"/>
              </a:rPr>
              <a:t>月執行率最低之機關依序為原民會、建設局及教育局。</a:t>
            </a:r>
            <a:endParaRPr lang="en-US" altLang="zh-TW" sz="2000" dirty="0" smtClean="0">
              <a:solidFill>
                <a:srgbClr val="000000"/>
              </a:solidFill>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6</a:t>
            </a:r>
            <a:r>
              <a:rPr lang="zh-TW" altLang="en-US" sz="2000" dirty="0" smtClean="0">
                <a:solidFill>
                  <a:srgbClr val="000000"/>
                </a:solidFill>
                <a:latin typeface="標楷體" pitchFamily="65" charset="-120"/>
                <a:ea typeface="標楷體" pitchFamily="65" charset="-120"/>
              </a:rPr>
              <a:t>月執行率最低之機關依序為原民會、建設局及交通局。</a:t>
            </a:r>
            <a:endParaRPr lang="en-US" altLang="zh-TW" sz="2000" dirty="0" smtClean="0">
              <a:solidFill>
                <a:srgbClr val="000000"/>
              </a:solidFill>
              <a:latin typeface="標楷體" pitchFamily="65" charset="-120"/>
              <a:ea typeface="標楷體" pitchFamily="65" charset="-120"/>
            </a:endParaRPr>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6</a:t>
            </a:fld>
            <a:endParaRPr lang="en-US" altLang="zh-TW"/>
          </a:p>
        </p:txBody>
      </p:sp>
      <p:pic>
        <p:nvPicPr>
          <p:cNvPr id="4" name="圖片 3"/>
          <p:cNvPicPr>
            <a:picLocks noChangeAspect="1"/>
          </p:cNvPicPr>
          <p:nvPr/>
        </p:nvPicPr>
        <p:blipFill>
          <a:blip r:embed="rId3"/>
          <a:stretch>
            <a:fillRect/>
          </a:stretch>
        </p:blipFill>
        <p:spPr>
          <a:xfrm>
            <a:off x="337232" y="2996952"/>
            <a:ext cx="7952825" cy="2504255"/>
          </a:xfrm>
          <a:prstGeom prst="rect">
            <a:avLst/>
          </a:prstGeom>
        </p:spPr>
      </p:pic>
      <p:cxnSp>
        <p:nvCxnSpPr>
          <p:cNvPr id="9" name="直線接點 8"/>
          <p:cNvCxnSpPr/>
          <p:nvPr/>
        </p:nvCxnSpPr>
        <p:spPr>
          <a:xfrm>
            <a:off x="334144" y="3001528"/>
            <a:ext cx="738808"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644388" y="3031993"/>
            <a:ext cx="504056" cy="276999"/>
          </a:xfrm>
          <a:prstGeom prst="rect">
            <a:avLst/>
          </a:prstGeom>
          <a:noFill/>
        </p:spPr>
        <p:txBody>
          <a:bodyPr wrap="square" rtlCol="0">
            <a:spAutoFit/>
          </a:bodyPr>
          <a:lstStyle/>
          <a:p>
            <a:r>
              <a:rPr lang="zh-TW" altLang="en-US" sz="1200" b="1" dirty="0" smtClean="0">
                <a:latin typeface="標楷體" panose="03000509000000000000" pitchFamily="65" charset="-120"/>
                <a:ea typeface="標楷體" panose="03000509000000000000" pitchFamily="65" charset="-120"/>
              </a:rPr>
              <a:t>月份</a:t>
            </a:r>
            <a:endParaRPr lang="zh-TW" altLang="en-US" sz="1200" b="1" dirty="0">
              <a:latin typeface="標楷體" panose="03000509000000000000" pitchFamily="65" charset="-120"/>
              <a:ea typeface="標楷體" panose="03000509000000000000" pitchFamily="65" charset="-120"/>
            </a:endParaRPr>
          </a:p>
        </p:txBody>
      </p:sp>
      <p:sp>
        <p:nvSpPr>
          <p:cNvPr id="11" name="文字方塊 10"/>
          <p:cNvSpPr txBox="1"/>
          <p:nvPr/>
        </p:nvSpPr>
        <p:spPr>
          <a:xfrm>
            <a:off x="392360" y="3296261"/>
            <a:ext cx="504056" cy="276999"/>
          </a:xfrm>
          <a:prstGeom prst="rect">
            <a:avLst/>
          </a:prstGeom>
          <a:noFill/>
        </p:spPr>
        <p:txBody>
          <a:bodyPr wrap="square" rtlCol="0">
            <a:spAutoFit/>
          </a:bodyPr>
          <a:lstStyle/>
          <a:p>
            <a:r>
              <a:rPr lang="zh-TW" altLang="en-US" sz="1200" b="1" dirty="0" smtClean="0">
                <a:latin typeface="標楷體" panose="03000509000000000000" pitchFamily="65" charset="-120"/>
                <a:ea typeface="標楷體" panose="03000509000000000000" pitchFamily="65" charset="-120"/>
              </a:rPr>
              <a:t>名</a:t>
            </a:r>
            <a:r>
              <a:rPr lang="zh-TW" altLang="en-US" sz="1200" b="1" dirty="0">
                <a:latin typeface="標楷體" panose="03000509000000000000" pitchFamily="65" charset="-120"/>
                <a:ea typeface="標楷體" panose="03000509000000000000" pitchFamily="65" charset="-120"/>
              </a:rPr>
              <a:t>次</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4/10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323528" y="1052736"/>
            <a:ext cx="8496944" cy="4824536"/>
          </a:xfrm>
        </p:spPr>
        <p:txBody>
          <a:bodyPr anchor="t"/>
          <a:lstStyle/>
          <a:p>
            <a:pPr marL="342900" lvl="1" indent="-342900">
              <a:buClr>
                <a:schemeClr val="tx1"/>
              </a:buClr>
              <a:buFont typeface="Wingdings" pitchFamily="2" charset="2"/>
              <a:buChar char="v"/>
            </a:pPr>
            <a:r>
              <a:rPr lang="zh-TW" altLang="en-US" sz="2400" b="1" dirty="0" smtClean="0">
                <a:solidFill>
                  <a:srgbClr val="000000"/>
                </a:solidFill>
                <a:latin typeface="標楷體" pitchFamily="65" charset="-120"/>
                <a:ea typeface="標楷體" pitchFamily="65" charset="-120"/>
              </a:rPr>
              <a:t>第</a:t>
            </a:r>
            <a:r>
              <a:rPr lang="en-US" altLang="zh-TW" sz="2400" b="1" dirty="0" smtClean="0">
                <a:solidFill>
                  <a:srgbClr val="000000"/>
                </a:solidFill>
                <a:latin typeface="標楷體" pitchFamily="65" charset="-120"/>
                <a:ea typeface="標楷體" pitchFamily="65" charset="-120"/>
              </a:rPr>
              <a:t>1</a:t>
            </a:r>
            <a:r>
              <a:rPr lang="zh-TW" altLang="en-US" sz="2400" b="1" dirty="0" smtClean="0">
                <a:solidFill>
                  <a:srgbClr val="000000"/>
                </a:solidFill>
                <a:latin typeface="標楷體" pitchFamily="65" charset="-120"/>
                <a:ea typeface="標楷體" pitchFamily="65" charset="-120"/>
              </a:rPr>
              <a:t>、</a:t>
            </a:r>
            <a:r>
              <a:rPr lang="en-US" altLang="zh-TW" sz="2400" b="1" dirty="0" smtClean="0">
                <a:solidFill>
                  <a:srgbClr val="000000"/>
                </a:solidFill>
                <a:latin typeface="標楷體" pitchFamily="65" charset="-120"/>
                <a:ea typeface="標楷體" pitchFamily="65" charset="-120"/>
              </a:rPr>
              <a:t>2</a:t>
            </a:r>
            <a:r>
              <a:rPr lang="zh-TW" altLang="en-US" sz="2400" b="1" dirty="0">
                <a:solidFill>
                  <a:srgbClr val="000000"/>
                </a:solidFill>
                <a:latin typeface="標楷體" pitchFamily="65" charset="-120"/>
                <a:ea typeface="標楷體" pitchFamily="65" charset="-120"/>
              </a:rPr>
              <a:t>季</a:t>
            </a:r>
            <a:r>
              <a:rPr lang="zh-TW" altLang="en-US" sz="2400" b="1" dirty="0" smtClean="0">
                <a:solidFill>
                  <a:srgbClr val="000000"/>
                </a:solidFill>
                <a:latin typeface="標楷體" pitchFamily="65" charset="-120"/>
                <a:ea typeface="標楷體" pitchFamily="65" charset="-120"/>
              </a:rPr>
              <a:t>執行率最低之前三名機關中，建設局及原民會自</a:t>
            </a:r>
            <a:r>
              <a:rPr lang="en-US" altLang="zh-TW" sz="2400" b="1" dirty="0" smtClean="0">
                <a:solidFill>
                  <a:srgbClr val="000000"/>
                </a:solidFill>
                <a:latin typeface="標楷體" pitchFamily="65" charset="-120"/>
                <a:ea typeface="標楷體" pitchFamily="65" charset="-120"/>
              </a:rPr>
              <a:t>2</a:t>
            </a:r>
            <a:r>
              <a:rPr lang="zh-TW" altLang="en-US" sz="2400" b="1" dirty="0" smtClean="0">
                <a:solidFill>
                  <a:srgbClr val="000000"/>
                </a:solidFill>
                <a:latin typeface="標楷體" pitchFamily="65" charset="-120"/>
                <a:ea typeface="標楷體" pitchFamily="65" charset="-120"/>
              </a:rPr>
              <a:t>月份起均為執行率最低之三名機關。</a:t>
            </a:r>
            <a:endParaRPr lang="en-US" altLang="zh-TW" sz="2400" b="1" dirty="0" smtClean="0"/>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6" name="投影片編號版面配置區 5"/>
          <p:cNvSpPr>
            <a:spLocks noGrp="1"/>
          </p:cNvSpPr>
          <p:nvPr>
            <p:ph type="sldNum" sz="quarter" idx="11"/>
          </p:nvPr>
        </p:nvSpPr>
        <p:spPr/>
        <p:txBody>
          <a:bodyPr/>
          <a:lstStyle/>
          <a:p>
            <a:fld id="{E7B12B5A-12EF-4BC0-96FC-60E9D66AEFFB}" type="slidenum">
              <a:rPr lang="en-US" altLang="zh-TW" smtClean="0"/>
              <a:pPr/>
              <a:t>7</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649835656"/>
              </p:ext>
            </p:extLst>
          </p:nvPr>
        </p:nvGraphicFramePr>
        <p:xfrm>
          <a:off x="571500" y="2318864"/>
          <a:ext cx="6038053" cy="2592290"/>
        </p:xfrm>
        <a:graphic>
          <a:graphicData uri="http://schemas.openxmlformats.org/drawingml/2006/table">
            <a:tbl>
              <a:tblPr>
                <a:tableStyleId>{69CF1AB2-1976-4502-BF36-3FF5EA218861}</a:tableStyleId>
              </a:tblPr>
              <a:tblGrid>
                <a:gridCol w="862579"/>
                <a:gridCol w="862579"/>
                <a:gridCol w="862579"/>
                <a:gridCol w="862579"/>
                <a:gridCol w="862579"/>
                <a:gridCol w="862579"/>
                <a:gridCol w="862579"/>
              </a:tblGrid>
              <a:tr h="623462">
                <a:tc>
                  <a:txBody>
                    <a:bodyPr/>
                    <a:lstStyle/>
                    <a:p>
                      <a:pPr algn="ctr" fontAlgn="ctr"/>
                      <a:r>
                        <a:rPr lang="zh-TW" altLang="en-US" sz="1200" u="none" strike="noStrike" dirty="0">
                          <a:effectLst/>
                        </a:rPr>
                        <a:t>執行</a:t>
                      </a:r>
                      <a:r>
                        <a:rPr lang="zh-TW" altLang="en-US" sz="1200" u="none" strike="noStrike" dirty="0" smtClean="0">
                          <a:effectLst/>
                        </a:rPr>
                        <a:t>率</a:t>
                      </a:r>
                      <a:r>
                        <a:rPr lang="en-US" altLang="zh-TW" sz="1200" u="none" strike="noStrike" dirty="0" smtClean="0">
                          <a:effectLst/>
                        </a:rPr>
                        <a:t>(%)</a:t>
                      </a: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1</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2</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3</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4</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5</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a:t>
                      </a:r>
                      <a:r>
                        <a:rPr lang="zh-TW" altLang="en-US" sz="1200" u="none" strike="noStrike">
                          <a:effectLst/>
                        </a:rPr>
                        <a:t>月</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建設局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83.14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80.36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82.87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83.63</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83.23</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原民會</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80</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75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77.78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55.56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75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客委會</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66.67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66.67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66.67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66.67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教育局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87.14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85.56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都發局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a:effectLst/>
                        </a:rPr>
                        <a:t>85.37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328138">
                <a:tc>
                  <a:txBody>
                    <a:bodyPr/>
                    <a:lstStyle/>
                    <a:p>
                      <a:pPr algn="ctr" fontAlgn="ctr"/>
                      <a:r>
                        <a:rPr lang="zh-TW" altLang="en-US" sz="1200" u="none" strike="noStrike">
                          <a:effectLst/>
                        </a:rPr>
                        <a:t>交通局</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200" u="none" strike="noStrike" dirty="0">
                          <a:effectLst/>
                        </a:rPr>
                        <a:t>86.49</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bl>
          </a:graphicData>
        </a:graphic>
      </p:graphicFrame>
      <p:sp>
        <p:nvSpPr>
          <p:cNvPr id="7" name="矩形 6"/>
          <p:cNvSpPr/>
          <p:nvPr/>
        </p:nvSpPr>
        <p:spPr bwMode="auto">
          <a:xfrm>
            <a:off x="546340" y="2924945"/>
            <a:ext cx="6063213" cy="706072"/>
          </a:xfrm>
          <a:prstGeom prst="rect">
            <a:avLst/>
          </a:prstGeom>
          <a:noFill/>
          <a:ln w="38100"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雲朵形圖說文字 7"/>
          <p:cNvSpPr/>
          <p:nvPr/>
        </p:nvSpPr>
        <p:spPr bwMode="auto">
          <a:xfrm>
            <a:off x="6634713" y="1772816"/>
            <a:ext cx="2041743" cy="1296144"/>
          </a:xfrm>
          <a:prstGeom prst="cloudCallout">
            <a:avLst>
              <a:gd name="adj1" fmla="val -46808"/>
              <a:gd name="adj2" fmla="val 61089"/>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w="12700">
                <a:solidFill>
                  <a:schemeClr val="tx1"/>
                </a:solidFill>
              </a:ln>
              <a:noFill/>
              <a:effectLst/>
              <a:latin typeface="Arial" charset="0"/>
            </a:endParaRPr>
          </a:p>
        </p:txBody>
      </p:sp>
      <p:sp>
        <p:nvSpPr>
          <p:cNvPr id="12" name="文字方塊 11"/>
          <p:cNvSpPr txBox="1"/>
          <p:nvPr/>
        </p:nvSpPr>
        <p:spPr>
          <a:xfrm>
            <a:off x="6857485" y="2132856"/>
            <a:ext cx="1512167" cy="646331"/>
          </a:xfrm>
          <a:prstGeom prst="rect">
            <a:avLst/>
          </a:prstGeom>
          <a:noFill/>
        </p:spPr>
        <p:txBody>
          <a:bodyPr wrap="square" rtlCol="0">
            <a:spAutoFit/>
          </a:bodyPr>
          <a:lstStyle/>
          <a:p>
            <a:pPr algn="l"/>
            <a:r>
              <a:rPr lang="zh-TW" altLang="en-US" dirty="0" smtClean="0"/>
              <a:t>連續</a:t>
            </a:r>
            <a:r>
              <a:rPr lang="en-US" altLang="zh-TW" dirty="0" smtClean="0"/>
              <a:t>5</a:t>
            </a:r>
            <a:r>
              <a:rPr lang="zh-TW" altLang="en-US" dirty="0" smtClean="0"/>
              <a:t>個月執行率最低</a:t>
            </a:r>
            <a:endParaRPr lang="zh-TW" altLang="en-US" dirty="0"/>
          </a:p>
        </p:txBody>
      </p:sp>
    </p:spTree>
    <p:extLst>
      <p:ext uri="{BB962C8B-B14F-4D97-AF65-F5344CB8AC3E}">
        <p14:creationId xmlns:p14="http://schemas.microsoft.com/office/powerpoint/2010/main" val="425938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5/10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179512" y="980728"/>
            <a:ext cx="8712968" cy="4896544"/>
          </a:xfrm>
        </p:spPr>
        <p:txBody>
          <a:bodyPr anchor="t"/>
          <a:lstStyle/>
          <a:p>
            <a:pPr marL="342900" lvl="1" indent="-342900">
              <a:buClr>
                <a:schemeClr val="tx1"/>
              </a:buClr>
              <a:buFont typeface="Wingdings" pitchFamily="2" charset="2"/>
              <a:buChar char="v"/>
            </a:pPr>
            <a:r>
              <a:rPr lang="zh-TW" altLang="en-US" sz="2400" b="1" dirty="0" smtClean="0">
                <a:solidFill>
                  <a:srgbClr val="000000"/>
                </a:solidFill>
                <a:latin typeface="標楷體" pitchFamily="65" charset="-120"/>
                <a:ea typeface="標楷體" pitchFamily="65" charset="-120"/>
              </a:rPr>
              <a:t>第</a:t>
            </a:r>
            <a:r>
              <a:rPr lang="en-US" altLang="zh-TW" sz="2400" b="1" dirty="0" smtClean="0">
                <a:solidFill>
                  <a:srgbClr val="000000"/>
                </a:solidFill>
                <a:latin typeface="標楷體" pitchFamily="65" charset="-120"/>
                <a:ea typeface="標楷體" pitchFamily="65" charset="-120"/>
              </a:rPr>
              <a:t>2</a:t>
            </a:r>
            <a:r>
              <a:rPr lang="zh-TW" altLang="en-US" sz="2400" b="1" dirty="0">
                <a:solidFill>
                  <a:srgbClr val="000000"/>
                </a:solidFill>
                <a:latin typeface="標楷體" pitchFamily="65" charset="-120"/>
                <a:ea typeface="標楷體" pitchFamily="65" charset="-120"/>
              </a:rPr>
              <a:t>季</a:t>
            </a:r>
            <a:r>
              <a:rPr lang="zh-TW" altLang="en-US" sz="2400" b="1" dirty="0" smtClean="0">
                <a:latin typeface="標楷體" pitchFamily="65" charset="-120"/>
                <a:ea typeface="標楷體" pitchFamily="65" charset="-120"/>
              </a:rPr>
              <a:t>落後件數最高前三名之一級機關：</a:t>
            </a:r>
            <a:endParaRPr lang="en-US" altLang="zh-TW" sz="2400" b="1" dirty="0" smtClean="0">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4</a:t>
            </a:r>
            <a:r>
              <a:rPr lang="zh-TW" altLang="en-US" sz="2000" dirty="0" smtClean="0">
                <a:solidFill>
                  <a:srgbClr val="000000"/>
                </a:solidFill>
                <a:latin typeface="標楷體" pitchFamily="65" charset="-120"/>
                <a:ea typeface="標楷體" pitchFamily="65" charset="-120"/>
              </a:rPr>
              <a:t>月落後件數最高之機關依序為建設局、水</a:t>
            </a:r>
            <a:r>
              <a:rPr lang="zh-TW" altLang="en-US" sz="2000" dirty="0">
                <a:solidFill>
                  <a:srgbClr val="000000"/>
                </a:solidFill>
                <a:latin typeface="標楷體" pitchFamily="65" charset="-120"/>
                <a:ea typeface="標楷體" pitchFamily="65" charset="-120"/>
              </a:rPr>
              <a:t>利</a:t>
            </a:r>
            <a:r>
              <a:rPr lang="zh-TW" altLang="en-US" sz="2000" dirty="0" smtClean="0">
                <a:solidFill>
                  <a:srgbClr val="000000"/>
                </a:solidFill>
                <a:latin typeface="標楷體" pitchFamily="65" charset="-120"/>
                <a:ea typeface="標楷體" pitchFamily="65" charset="-120"/>
              </a:rPr>
              <a:t>局及教</a:t>
            </a:r>
            <a:r>
              <a:rPr lang="zh-TW" altLang="en-US" sz="2000" dirty="0">
                <a:solidFill>
                  <a:srgbClr val="000000"/>
                </a:solidFill>
                <a:latin typeface="標楷體" pitchFamily="65" charset="-120"/>
                <a:ea typeface="標楷體" pitchFamily="65" charset="-120"/>
              </a:rPr>
              <a:t>育</a:t>
            </a:r>
            <a:r>
              <a:rPr lang="zh-TW" altLang="en-US" sz="2000" dirty="0" smtClean="0">
                <a:solidFill>
                  <a:srgbClr val="000000"/>
                </a:solidFill>
                <a:latin typeface="標楷體" pitchFamily="65" charset="-120"/>
                <a:ea typeface="標楷體" pitchFamily="65" charset="-120"/>
              </a:rPr>
              <a:t>局。</a:t>
            </a:r>
            <a:endParaRPr lang="en-US" altLang="zh-TW" sz="2000" dirty="0" smtClean="0">
              <a:solidFill>
                <a:srgbClr val="000000"/>
              </a:solidFill>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5</a:t>
            </a:r>
            <a:r>
              <a:rPr lang="zh-TW" altLang="en-US" sz="2000" dirty="0" smtClean="0">
                <a:solidFill>
                  <a:srgbClr val="000000"/>
                </a:solidFill>
                <a:latin typeface="標楷體" pitchFamily="65" charset="-120"/>
                <a:ea typeface="標楷體" pitchFamily="65" charset="-120"/>
              </a:rPr>
              <a:t>月落後件數最高之機關依序為建設局、教育局及文</a:t>
            </a:r>
            <a:r>
              <a:rPr lang="zh-TW" altLang="en-US" sz="2000" dirty="0">
                <a:solidFill>
                  <a:srgbClr val="000000"/>
                </a:solidFill>
                <a:latin typeface="標楷體" pitchFamily="65" charset="-120"/>
                <a:ea typeface="標楷體" pitchFamily="65" charset="-120"/>
              </a:rPr>
              <a:t>化</a:t>
            </a:r>
            <a:r>
              <a:rPr lang="zh-TW" altLang="en-US" sz="2000" dirty="0" smtClean="0">
                <a:solidFill>
                  <a:srgbClr val="000000"/>
                </a:solidFill>
                <a:latin typeface="標楷體" pitchFamily="65" charset="-120"/>
                <a:ea typeface="標楷體" pitchFamily="65" charset="-120"/>
              </a:rPr>
              <a:t>局。</a:t>
            </a:r>
            <a:endParaRPr lang="en-US" altLang="zh-TW" sz="2000" dirty="0" smtClean="0">
              <a:solidFill>
                <a:srgbClr val="000000"/>
              </a:solidFill>
              <a:latin typeface="標楷體" pitchFamily="65" charset="-120"/>
              <a:ea typeface="標楷體" pitchFamily="65" charset="-120"/>
            </a:endParaRPr>
          </a:p>
          <a:p>
            <a:pPr>
              <a:buNone/>
            </a:pPr>
            <a:r>
              <a:rPr lang="zh-TW" altLang="en-US" sz="2000" dirty="0" smtClean="0">
                <a:solidFill>
                  <a:srgbClr val="000000"/>
                </a:solidFill>
                <a:latin typeface="標楷體" pitchFamily="65" charset="-120"/>
                <a:ea typeface="標楷體" pitchFamily="65" charset="-120"/>
              </a:rPr>
              <a:t>   ＊</a:t>
            </a:r>
            <a:r>
              <a:rPr lang="en-US" altLang="zh-TW" sz="2000" dirty="0">
                <a:solidFill>
                  <a:srgbClr val="000000"/>
                </a:solidFill>
                <a:latin typeface="標楷體" pitchFamily="65" charset="-120"/>
                <a:ea typeface="標楷體" pitchFamily="65" charset="-120"/>
              </a:rPr>
              <a:t>6</a:t>
            </a:r>
            <a:r>
              <a:rPr lang="zh-TW" altLang="en-US" sz="2000" dirty="0" smtClean="0">
                <a:solidFill>
                  <a:srgbClr val="000000"/>
                </a:solidFill>
                <a:latin typeface="標楷體" pitchFamily="65" charset="-120"/>
                <a:ea typeface="標楷體" pitchFamily="65" charset="-120"/>
              </a:rPr>
              <a:t>月落後件數最高之機關依序為建設局、教育局及文</a:t>
            </a:r>
            <a:r>
              <a:rPr lang="zh-TW" altLang="en-US" sz="2000" dirty="0">
                <a:solidFill>
                  <a:srgbClr val="000000"/>
                </a:solidFill>
                <a:latin typeface="標楷體" pitchFamily="65" charset="-120"/>
                <a:ea typeface="標楷體" pitchFamily="65" charset="-120"/>
              </a:rPr>
              <a:t>化</a:t>
            </a:r>
            <a:r>
              <a:rPr lang="zh-TW" altLang="en-US" sz="2000" dirty="0" smtClean="0">
                <a:solidFill>
                  <a:srgbClr val="000000"/>
                </a:solidFill>
                <a:latin typeface="標楷體" pitchFamily="65" charset="-120"/>
                <a:ea typeface="標楷體" pitchFamily="65" charset="-120"/>
              </a:rPr>
              <a:t>局。</a:t>
            </a:r>
            <a:endParaRPr lang="en-US" altLang="zh-TW" sz="2000" dirty="0" smtClean="0">
              <a:solidFill>
                <a:srgbClr val="000000"/>
              </a:solidFill>
              <a:latin typeface="標楷體" pitchFamily="65" charset="-120"/>
              <a:ea typeface="標楷體" pitchFamily="65" charset="-120"/>
            </a:endParaRPr>
          </a:p>
          <a:p>
            <a:pPr lvl="1"/>
            <a:endParaRPr lang="en-US" altLang="zh-TW" sz="2000" b="1" dirty="0" smtClean="0"/>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8</a:t>
            </a:fld>
            <a:endParaRPr lang="en-US" altLang="zh-TW"/>
          </a:p>
        </p:txBody>
      </p:sp>
      <p:sp>
        <p:nvSpPr>
          <p:cNvPr id="8" name="文字方塊 7"/>
          <p:cNvSpPr txBox="1"/>
          <p:nvPr/>
        </p:nvSpPr>
        <p:spPr>
          <a:xfrm>
            <a:off x="395536" y="5445224"/>
            <a:ext cx="30243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備註：落後件數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執行件數</a:t>
            </a:r>
            <a:endParaRPr lang="zh-TW" altLang="en-US" dirty="0">
              <a:latin typeface="標楷體" pitchFamily="65" charset="-120"/>
              <a:ea typeface="標楷體" pitchFamily="65" charset="-120"/>
            </a:endParaRPr>
          </a:p>
        </p:txBody>
      </p:sp>
      <p:pic>
        <p:nvPicPr>
          <p:cNvPr id="2" name="圖片 1"/>
          <p:cNvPicPr>
            <a:picLocks noChangeAspect="1"/>
          </p:cNvPicPr>
          <p:nvPr/>
        </p:nvPicPr>
        <p:blipFill>
          <a:blip r:embed="rId3"/>
          <a:stretch>
            <a:fillRect/>
          </a:stretch>
        </p:blipFill>
        <p:spPr>
          <a:xfrm>
            <a:off x="304800" y="2796033"/>
            <a:ext cx="8208913" cy="2616027"/>
          </a:xfrm>
          <a:prstGeom prst="rect">
            <a:avLst/>
          </a:prstGeom>
        </p:spPr>
      </p:pic>
      <p:cxnSp>
        <p:nvCxnSpPr>
          <p:cNvPr id="9" name="直線接點 8"/>
          <p:cNvCxnSpPr/>
          <p:nvPr/>
        </p:nvCxnSpPr>
        <p:spPr>
          <a:xfrm>
            <a:off x="323136" y="2825725"/>
            <a:ext cx="954832" cy="534466"/>
          </a:xfrm>
          <a:prstGeom prst="line">
            <a:avLst/>
          </a:prstGeom>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28258" y="2819772"/>
            <a:ext cx="579015" cy="307777"/>
          </a:xfrm>
          <a:prstGeom prst="rect">
            <a:avLst/>
          </a:prstGeom>
          <a:noFill/>
        </p:spPr>
        <p:txBody>
          <a:bodyPr wrap="square" rtlCol="0">
            <a:spAutoFit/>
          </a:bodyPr>
          <a:lstStyle/>
          <a:p>
            <a:r>
              <a:rPr lang="zh-TW" altLang="en-US" sz="1400" b="1" dirty="0" smtClean="0">
                <a:latin typeface="標楷體" panose="03000509000000000000" pitchFamily="65" charset="-120"/>
                <a:ea typeface="標楷體" panose="03000509000000000000" pitchFamily="65" charset="-120"/>
              </a:rPr>
              <a:t>月份</a:t>
            </a:r>
            <a:endParaRPr lang="zh-TW" altLang="en-US" sz="1400" b="1" dirty="0">
              <a:latin typeface="標楷體" panose="03000509000000000000" pitchFamily="65" charset="-120"/>
              <a:ea typeface="標楷體" panose="03000509000000000000" pitchFamily="65" charset="-120"/>
            </a:endParaRPr>
          </a:p>
        </p:txBody>
      </p:sp>
      <p:sp>
        <p:nvSpPr>
          <p:cNvPr id="11" name="文字方塊 10"/>
          <p:cNvSpPr txBox="1"/>
          <p:nvPr/>
        </p:nvSpPr>
        <p:spPr>
          <a:xfrm>
            <a:off x="323136" y="3078714"/>
            <a:ext cx="567144" cy="307777"/>
          </a:xfrm>
          <a:prstGeom prst="rect">
            <a:avLst/>
          </a:prstGeom>
          <a:noFill/>
        </p:spPr>
        <p:txBody>
          <a:bodyPr wrap="square" rtlCol="0">
            <a:spAutoFit/>
          </a:bodyPr>
          <a:lstStyle/>
          <a:p>
            <a:r>
              <a:rPr lang="zh-TW" altLang="en-US" sz="1400" b="1" dirty="0" smtClean="0">
                <a:latin typeface="標楷體" panose="03000509000000000000" pitchFamily="65" charset="-120"/>
                <a:ea typeface="標楷體" panose="03000509000000000000" pitchFamily="65" charset="-120"/>
              </a:rPr>
              <a:t>名</a:t>
            </a:r>
            <a:r>
              <a:rPr lang="zh-TW" altLang="en-US" sz="1400" b="1" dirty="0">
                <a:latin typeface="標楷體" panose="03000509000000000000" pitchFamily="65" charset="-120"/>
                <a:ea typeface="標楷體" panose="03000509000000000000" pitchFamily="65" charset="-120"/>
              </a:rPr>
              <a:t>次</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zh-TW" altLang="en-US" dirty="0" smtClean="0">
                <a:latin typeface="標楷體" pitchFamily="65" charset="-120"/>
                <a:ea typeface="標楷體" pitchFamily="65" charset="-120"/>
              </a:rPr>
              <a:t>壹、標案進度管制  </a:t>
            </a:r>
            <a:r>
              <a:rPr lang="en-US" altLang="zh-TW" dirty="0" smtClean="0">
                <a:latin typeface="標楷體" pitchFamily="65" charset="-120"/>
                <a:ea typeface="標楷體" pitchFamily="65" charset="-120"/>
              </a:rPr>
              <a:t>6/10</a:t>
            </a:r>
            <a:endParaRPr lang="en-US" altLang="zh-TW" dirty="0">
              <a:latin typeface="標楷體" pitchFamily="65" charset="-120"/>
              <a:ea typeface="標楷體" pitchFamily="65" charset="-120"/>
            </a:endParaRPr>
          </a:p>
        </p:txBody>
      </p:sp>
      <p:sp>
        <p:nvSpPr>
          <p:cNvPr id="193539" name="Rectangle 3"/>
          <p:cNvSpPr>
            <a:spLocks noGrp="1" noChangeArrowheads="1"/>
          </p:cNvSpPr>
          <p:nvPr>
            <p:ph type="body" idx="1"/>
          </p:nvPr>
        </p:nvSpPr>
        <p:spPr>
          <a:xfrm>
            <a:off x="179512" y="980728"/>
            <a:ext cx="8712968" cy="4896544"/>
          </a:xfrm>
        </p:spPr>
        <p:txBody>
          <a:bodyPr anchor="t"/>
          <a:lstStyle/>
          <a:p>
            <a:pPr marL="342900" lvl="1" indent="-342900">
              <a:buClr>
                <a:schemeClr val="tx1"/>
              </a:buClr>
              <a:buFont typeface="Wingdings" pitchFamily="2" charset="2"/>
              <a:buChar char="v"/>
            </a:pPr>
            <a:r>
              <a:rPr lang="zh-TW" altLang="en-US" sz="2400" b="1" dirty="0">
                <a:solidFill>
                  <a:srgbClr val="000000"/>
                </a:solidFill>
                <a:latin typeface="標楷體" pitchFamily="65" charset="-120"/>
                <a:ea typeface="標楷體" pitchFamily="65" charset="-120"/>
              </a:rPr>
              <a:t>第</a:t>
            </a:r>
            <a:r>
              <a:rPr lang="en-US" altLang="zh-TW" sz="2400" b="1" dirty="0" smtClean="0">
                <a:solidFill>
                  <a:srgbClr val="000000"/>
                </a:solidFill>
                <a:latin typeface="標楷體" pitchFamily="65" charset="-120"/>
                <a:ea typeface="標楷體" pitchFamily="65" charset="-120"/>
              </a:rPr>
              <a:t>1</a:t>
            </a:r>
            <a:r>
              <a:rPr lang="zh-TW" altLang="en-US" sz="2400" b="1" dirty="0" smtClean="0">
                <a:solidFill>
                  <a:srgbClr val="000000"/>
                </a:solidFill>
                <a:latin typeface="標楷體" pitchFamily="65" charset="-120"/>
                <a:ea typeface="標楷體" pitchFamily="65" charset="-120"/>
              </a:rPr>
              <a:t>、</a:t>
            </a:r>
            <a:r>
              <a:rPr lang="en-US" altLang="zh-TW" sz="2400" b="1" dirty="0" smtClean="0">
                <a:solidFill>
                  <a:srgbClr val="000000"/>
                </a:solidFill>
                <a:latin typeface="標楷體" pitchFamily="65" charset="-120"/>
                <a:ea typeface="標楷體" pitchFamily="65" charset="-120"/>
              </a:rPr>
              <a:t>2</a:t>
            </a:r>
            <a:r>
              <a:rPr lang="zh-TW" altLang="en-US" sz="2400" b="1" dirty="0" smtClean="0">
                <a:solidFill>
                  <a:srgbClr val="000000"/>
                </a:solidFill>
                <a:latin typeface="標楷體" pitchFamily="65" charset="-120"/>
                <a:ea typeface="標楷體" pitchFamily="65" charset="-120"/>
              </a:rPr>
              <a:t>季</a:t>
            </a:r>
            <a:r>
              <a:rPr lang="zh-TW" altLang="en-US" sz="2400" b="1" dirty="0" smtClean="0">
                <a:latin typeface="標楷體" pitchFamily="65" charset="-120"/>
                <a:ea typeface="標楷體" pitchFamily="65" charset="-120"/>
              </a:rPr>
              <a:t>落後件數最高前三名之一級機關，其中建設局及教育局均為前三名，落後件數比率約占整體落後比率</a:t>
            </a:r>
            <a:r>
              <a:rPr lang="en-US" altLang="zh-TW" sz="2400" b="1" dirty="0" smtClean="0">
                <a:latin typeface="標楷體" pitchFamily="65" charset="-120"/>
                <a:ea typeface="標楷體" pitchFamily="65" charset="-120"/>
              </a:rPr>
              <a:t>64%</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lvl="1"/>
            <a:endParaRPr lang="en-US" altLang="zh-TW" sz="2000" b="1" dirty="0" smtClean="0"/>
          </a:p>
          <a:p>
            <a:pPr lvl="1">
              <a:buNone/>
            </a:pPr>
            <a:endParaRPr lang="en-US" altLang="zh-TW" sz="2000" dirty="0" smtClean="0">
              <a:solidFill>
                <a:schemeClr val="tx1">
                  <a:lumMod val="95000"/>
                  <a:lumOff val="5000"/>
                </a:schemeClr>
              </a:solidFill>
              <a:latin typeface="標楷體" pitchFamily="65" charset="-120"/>
              <a:ea typeface="標楷體" pitchFamily="65" charset="-120"/>
            </a:endParaRPr>
          </a:p>
          <a:p>
            <a:pPr lvl="1"/>
            <a:endParaRPr lang="en-US" altLang="zh-TW" sz="22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endParaRPr lang="en-US" altLang="zh-TW" sz="2400" b="1" dirty="0" smtClean="0">
              <a:latin typeface="標楷體" pitchFamily="65" charset="-120"/>
              <a:ea typeface="標楷體" pitchFamily="65" charset="-120"/>
            </a:endParaRPr>
          </a:p>
          <a:p>
            <a:pPr lvl="1">
              <a:buNone/>
            </a:pPr>
            <a:r>
              <a:rPr lang="zh-TW" altLang="en-US" sz="2000" b="1" dirty="0" smtClean="0">
                <a:latin typeface="標楷體" pitchFamily="65" charset="-120"/>
                <a:ea typeface="標楷體" pitchFamily="65" charset="-120"/>
              </a:rPr>
              <a:t>　　</a:t>
            </a:r>
            <a:endParaRPr lang="zh-TW" altLang="zh-TW" sz="2000" dirty="0" smtClean="0">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fld id="{E7B12B5A-12EF-4BC0-96FC-60E9D66AEFFB}" type="slidenum">
              <a:rPr lang="en-US" altLang="zh-TW" smtClean="0"/>
              <a:pPr/>
              <a:t>9</a:t>
            </a:fld>
            <a:endParaRPr lang="en-US" altLang="zh-TW"/>
          </a:p>
        </p:txBody>
      </p:sp>
      <p:sp>
        <p:nvSpPr>
          <p:cNvPr id="8" name="文字方塊 7"/>
          <p:cNvSpPr txBox="1"/>
          <p:nvPr/>
        </p:nvSpPr>
        <p:spPr>
          <a:xfrm>
            <a:off x="395536" y="5445224"/>
            <a:ext cx="3024336" cy="369332"/>
          </a:xfrm>
          <a:prstGeom prst="rect">
            <a:avLst/>
          </a:prstGeom>
          <a:noFill/>
        </p:spPr>
        <p:txBody>
          <a:bodyPr wrap="square" rtlCol="0">
            <a:spAutoFit/>
          </a:bodyPr>
          <a:lstStyle/>
          <a:p>
            <a:r>
              <a:rPr lang="zh-TW" altLang="en-US" dirty="0" smtClean="0">
                <a:latin typeface="標楷體" pitchFamily="65" charset="-120"/>
                <a:ea typeface="標楷體" pitchFamily="65" charset="-120"/>
              </a:rPr>
              <a:t>備註：落後件數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執行件數</a:t>
            </a:r>
            <a:endParaRPr lang="zh-TW" altLang="en-US" dirty="0">
              <a:latin typeface="標楷體" pitchFamily="65" charset="-12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811647697"/>
              </p:ext>
            </p:extLst>
          </p:nvPr>
        </p:nvGraphicFramePr>
        <p:xfrm>
          <a:off x="467543" y="1988841"/>
          <a:ext cx="6120680" cy="3168350"/>
        </p:xfrm>
        <a:graphic>
          <a:graphicData uri="http://schemas.openxmlformats.org/drawingml/2006/table">
            <a:tbl>
              <a:tblPr>
                <a:tableStyleId>{08FB837D-C827-4EFA-A057-4D05807E0F7C}</a:tableStyleId>
              </a:tblPr>
              <a:tblGrid>
                <a:gridCol w="737377"/>
                <a:gridCol w="909433"/>
                <a:gridCol w="946301"/>
                <a:gridCol w="897143"/>
                <a:gridCol w="872563"/>
                <a:gridCol w="872563"/>
                <a:gridCol w="885300"/>
              </a:tblGrid>
              <a:tr h="464921">
                <a:tc>
                  <a:txBody>
                    <a:bodyPr/>
                    <a:lstStyle/>
                    <a:p>
                      <a:pPr algn="ctr" fontAlgn="ctr"/>
                      <a:r>
                        <a:rPr lang="zh-TW" altLang="en-US" sz="1000" u="none" strike="noStrike" dirty="0">
                          <a:effectLst/>
                        </a:rPr>
                        <a:t>落後件數</a:t>
                      </a:r>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2</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3</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4</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5</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6</a:t>
                      </a:r>
                      <a:r>
                        <a:rPr lang="zh-TW" altLang="en-US" sz="1000" u="none" strike="noStrike">
                          <a:effectLst/>
                        </a:rPr>
                        <a:t>月</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843745">
                <a:tc>
                  <a:txBody>
                    <a:bodyPr/>
                    <a:lstStyle/>
                    <a:p>
                      <a:pPr algn="ctr" fontAlgn="ctr"/>
                      <a:r>
                        <a:rPr lang="zh-TW" altLang="en-US" sz="1000" u="none" strike="noStrike">
                          <a:effectLst/>
                        </a:rPr>
                        <a:t>建設局</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104</a:t>
                      </a:r>
                      <a:r>
                        <a:rPr lang="zh-TW" altLang="en-US" sz="1000" u="none" strike="noStrike">
                          <a:effectLst/>
                        </a:rPr>
                        <a:t>件</a:t>
                      </a:r>
                      <a:r>
                        <a:rPr lang="en-US" altLang="zh-TW" sz="1000" u="none" strike="noStrike">
                          <a:effectLst/>
                        </a:rPr>
                        <a:t>/814</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116</a:t>
                      </a:r>
                      <a:r>
                        <a:rPr lang="zh-TW" altLang="en-US" sz="1000" u="none" strike="noStrike">
                          <a:effectLst/>
                        </a:rPr>
                        <a:t>件</a:t>
                      </a:r>
                      <a:r>
                        <a:rPr lang="en-US" altLang="zh-TW" sz="1000" u="none" strike="noStrike">
                          <a:effectLst/>
                        </a:rPr>
                        <a:t>/688</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141</a:t>
                      </a:r>
                      <a:r>
                        <a:rPr lang="zh-TW" altLang="en-US" sz="1000" u="none" strike="noStrike">
                          <a:effectLst/>
                        </a:rPr>
                        <a:t>件</a:t>
                      </a:r>
                      <a:r>
                        <a:rPr lang="en-US" altLang="zh-TW" sz="1000" u="none" strike="noStrike">
                          <a:effectLst/>
                        </a:rPr>
                        <a:t>/718</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122</a:t>
                      </a:r>
                      <a:r>
                        <a:rPr lang="zh-TW" altLang="en-US" sz="1000" u="none" strike="noStrike">
                          <a:effectLst/>
                        </a:rPr>
                        <a:t>件</a:t>
                      </a:r>
                      <a:r>
                        <a:rPr lang="en-US" altLang="zh-TW" sz="1000" u="none" strike="noStrike">
                          <a:effectLst/>
                        </a:rPr>
                        <a:t>/712</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110</a:t>
                      </a:r>
                      <a:r>
                        <a:rPr lang="zh-TW" altLang="en-US" sz="1000" u="none" strike="noStrike">
                          <a:effectLst/>
                        </a:rPr>
                        <a:t>件</a:t>
                      </a:r>
                      <a:r>
                        <a:rPr lang="en-US" altLang="zh-TW" sz="1000" u="none" strike="noStrike">
                          <a:effectLst/>
                        </a:rPr>
                        <a:t>/672</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107</a:t>
                      </a:r>
                      <a:r>
                        <a:rPr lang="zh-TW" altLang="en-US" sz="1000" u="none" strike="noStrike">
                          <a:effectLst/>
                        </a:rPr>
                        <a:t>件</a:t>
                      </a:r>
                      <a:r>
                        <a:rPr lang="en-US" altLang="zh-TW" sz="1000" u="none" strike="noStrike">
                          <a:effectLst/>
                        </a:rPr>
                        <a:t>/638</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464921">
                <a:tc>
                  <a:txBody>
                    <a:bodyPr/>
                    <a:lstStyle/>
                    <a:p>
                      <a:pPr algn="ctr" fontAlgn="ctr"/>
                      <a:r>
                        <a:rPr lang="zh-TW" altLang="en-US" sz="1000" u="none" strike="noStrike">
                          <a:effectLst/>
                        </a:rPr>
                        <a:t>教育局</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53</a:t>
                      </a:r>
                      <a:r>
                        <a:rPr lang="zh-TW" altLang="en-US" sz="1000" u="none" strike="noStrike">
                          <a:effectLst/>
                        </a:rPr>
                        <a:t>件</a:t>
                      </a:r>
                      <a:r>
                        <a:rPr lang="en-US" altLang="zh-TW" sz="1000" u="none" strike="noStrike">
                          <a:effectLst/>
                        </a:rPr>
                        <a:t>/412</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40</a:t>
                      </a:r>
                      <a:r>
                        <a:rPr lang="zh-TW" altLang="en-US" sz="1000" u="none" strike="noStrike">
                          <a:effectLst/>
                        </a:rPr>
                        <a:t>件</a:t>
                      </a:r>
                      <a:r>
                        <a:rPr lang="en-US" altLang="zh-TW" sz="1000" u="none" strike="noStrike">
                          <a:effectLst/>
                        </a:rPr>
                        <a:t>/240</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30</a:t>
                      </a:r>
                      <a:r>
                        <a:rPr lang="zh-TW" altLang="en-US" sz="1000" u="none" strike="noStrike">
                          <a:effectLst/>
                        </a:rPr>
                        <a:t>件</a:t>
                      </a:r>
                      <a:r>
                        <a:rPr lang="en-US" altLang="zh-TW" sz="1000" u="none" strike="noStrike">
                          <a:effectLst/>
                        </a:rPr>
                        <a:t>/210</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28</a:t>
                      </a:r>
                      <a:r>
                        <a:rPr lang="zh-TW" altLang="en-US" sz="1000" u="none" strike="noStrike">
                          <a:effectLst/>
                        </a:rPr>
                        <a:t>件</a:t>
                      </a:r>
                      <a:r>
                        <a:rPr lang="en-US" altLang="zh-TW" sz="1000" u="none" strike="noStrike">
                          <a:effectLst/>
                        </a:rPr>
                        <a:t>/191</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26</a:t>
                      </a:r>
                      <a:r>
                        <a:rPr lang="zh-TW" altLang="en-US" sz="1000" u="none" strike="noStrike">
                          <a:effectLst/>
                        </a:rPr>
                        <a:t>件</a:t>
                      </a:r>
                      <a:r>
                        <a:rPr lang="en-US" altLang="zh-TW" sz="1000" u="none" strike="noStrike">
                          <a:effectLst/>
                        </a:rPr>
                        <a:t>/180</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23</a:t>
                      </a:r>
                      <a:r>
                        <a:rPr lang="zh-TW" altLang="en-US" sz="1000" u="none" strike="noStrike">
                          <a:effectLst/>
                        </a:rPr>
                        <a:t>件</a:t>
                      </a:r>
                      <a:r>
                        <a:rPr lang="en-US" altLang="zh-TW" sz="1000" u="none" strike="noStrike">
                          <a:effectLst/>
                        </a:rPr>
                        <a:t>/176</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464921">
                <a:tc>
                  <a:txBody>
                    <a:bodyPr/>
                    <a:lstStyle/>
                    <a:p>
                      <a:pPr algn="ctr" fontAlgn="ctr"/>
                      <a:r>
                        <a:rPr lang="zh-TW" altLang="en-US" sz="1000" u="none" strike="noStrike">
                          <a:effectLst/>
                        </a:rPr>
                        <a:t>都發局</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18</a:t>
                      </a:r>
                      <a:r>
                        <a:rPr lang="zh-TW" altLang="en-US" sz="1000" u="none" strike="noStrike">
                          <a:effectLst/>
                        </a:rPr>
                        <a:t>件</a:t>
                      </a:r>
                      <a:r>
                        <a:rPr lang="en-US" altLang="zh-TW" sz="1000" u="none" strike="noStrike">
                          <a:effectLst/>
                        </a:rPr>
                        <a:t>/123</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18</a:t>
                      </a:r>
                      <a:r>
                        <a:rPr lang="zh-TW" altLang="en-US" sz="1000" u="none" strike="noStrike">
                          <a:effectLst/>
                        </a:rPr>
                        <a:t>件</a:t>
                      </a:r>
                      <a:r>
                        <a:rPr lang="en-US" altLang="zh-TW" sz="1000" u="none" strike="noStrike">
                          <a:effectLst/>
                        </a:rPr>
                        <a:t>/112</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dirty="0">
                          <a:effectLst/>
                        </a:rPr>
                        <a:t>　</a:t>
                      </a:r>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464921">
                <a:tc>
                  <a:txBody>
                    <a:bodyPr/>
                    <a:lstStyle/>
                    <a:p>
                      <a:pPr algn="ctr" fontAlgn="ctr"/>
                      <a:r>
                        <a:rPr lang="zh-TW" altLang="en-US" sz="1000" u="none" strike="noStrike">
                          <a:effectLst/>
                        </a:rPr>
                        <a:t>水利局</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23</a:t>
                      </a:r>
                      <a:r>
                        <a:rPr lang="zh-TW" altLang="en-US" sz="1000" u="none" strike="noStrike">
                          <a:effectLst/>
                        </a:rPr>
                        <a:t>件</a:t>
                      </a:r>
                      <a:r>
                        <a:rPr lang="en-US" altLang="zh-TW" sz="1000" u="none" strike="noStrike">
                          <a:effectLst/>
                        </a:rPr>
                        <a:t>/324</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34</a:t>
                      </a:r>
                      <a:r>
                        <a:rPr lang="zh-TW" altLang="en-US" sz="1000" u="none" strike="noStrike">
                          <a:effectLst/>
                        </a:rPr>
                        <a:t>件</a:t>
                      </a:r>
                      <a:r>
                        <a:rPr lang="en-US" altLang="zh-TW" sz="1000" u="none" strike="noStrike">
                          <a:effectLst/>
                        </a:rPr>
                        <a:t>/319</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r h="464921">
                <a:tc>
                  <a:txBody>
                    <a:bodyPr/>
                    <a:lstStyle/>
                    <a:p>
                      <a:pPr algn="ctr" fontAlgn="ctr"/>
                      <a:r>
                        <a:rPr lang="zh-TW" altLang="en-US" sz="1000" u="none" strike="noStrike">
                          <a:effectLst/>
                        </a:rPr>
                        <a:t>文化局</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zh-TW" altLang="en-US" sz="1000" u="none" strike="noStrike">
                          <a:effectLst/>
                        </a:rPr>
                        <a:t>　</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a:effectLst/>
                        </a:rPr>
                        <a:t>13</a:t>
                      </a:r>
                      <a:r>
                        <a:rPr lang="zh-TW" altLang="en-US" sz="1000" u="none" strike="noStrike">
                          <a:effectLst/>
                        </a:rPr>
                        <a:t>件</a:t>
                      </a:r>
                      <a:r>
                        <a:rPr lang="en-US" altLang="zh-TW" sz="1000" u="none" strike="noStrike">
                          <a:effectLst/>
                        </a:rPr>
                        <a:t>/154</a:t>
                      </a:r>
                      <a:r>
                        <a:rPr lang="zh-TW" altLang="en-US" sz="1000" u="none" strike="noStrike">
                          <a:effectLst/>
                        </a:rPr>
                        <a:t>件</a:t>
                      </a:r>
                      <a:endParaRPr lang="zh-TW" altLang="en-US" sz="1000" b="0" i="0" u="none" strike="noStrike">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c>
                  <a:txBody>
                    <a:bodyPr/>
                    <a:lstStyle/>
                    <a:p>
                      <a:pPr algn="ctr" fontAlgn="ctr"/>
                      <a:r>
                        <a:rPr lang="en-US" altLang="zh-TW" sz="1000" u="none" strike="noStrike" dirty="0">
                          <a:effectLst/>
                        </a:rPr>
                        <a:t>16</a:t>
                      </a:r>
                      <a:r>
                        <a:rPr lang="zh-TW" altLang="en-US" sz="1000" u="none" strike="noStrike" dirty="0">
                          <a:effectLst/>
                        </a:rPr>
                        <a:t>件</a:t>
                      </a:r>
                      <a:r>
                        <a:rPr lang="en-US" altLang="zh-TW" sz="1000" u="none" strike="noStrike" dirty="0">
                          <a:effectLst/>
                        </a:rPr>
                        <a:t>/157</a:t>
                      </a:r>
                      <a:r>
                        <a:rPr lang="zh-TW" altLang="en-US" sz="1000" u="none" strike="noStrike" dirty="0">
                          <a:effectLst/>
                        </a:rPr>
                        <a:t>件</a:t>
                      </a:r>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7620" marR="7620" marT="7620" marB="0" anchor="ctr"/>
                </a:tc>
              </a:tr>
            </a:tbl>
          </a:graphicData>
        </a:graphic>
      </p:graphicFrame>
      <p:sp>
        <p:nvSpPr>
          <p:cNvPr id="4" name="矩形 3"/>
          <p:cNvSpPr/>
          <p:nvPr/>
        </p:nvSpPr>
        <p:spPr bwMode="auto">
          <a:xfrm>
            <a:off x="467544" y="2492896"/>
            <a:ext cx="6120680" cy="1224136"/>
          </a:xfrm>
          <a:prstGeom prst="rect">
            <a:avLst/>
          </a:prstGeom>
          <a:noFill/>
          <a:ln w="28575" cap="flat" cmpd="sng" algn="ctr">
            <a:solidFill>
              <a:srgbClr val="D7181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 name="雲朵形圖說文字 4"/>
          <p:cNvSpPr/>
          <p:nvPr/>
        </p:nvSpPr>
        <p:spPr bwMode="auto">
          <a:xfrm>
            <a:off x="6588223" y="1922513"/>
            <a:ext cx="2555777" cy="1506487"/>
          </a:xfrm>
          <a:prstGeom prst="cloudCallout">
            <a:avLst>
              <a:gd name="adj1" fmla="val -48024"/>
              <a:gd name="adj2" fmla="val 6250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w="28575">
                <a:solidFill>
                  <a:schemeClr val="tx1"/>
                </a:solidFill>
              </a:ln>
              <a:noFill/>
              <a:effectLst/>
              <a:latin typeface="Arial" charset="0"/>
            </a:endParaRPr>
          </a:p>
        </p:txBody>
      </p:sp>
      <p:sp>
        <p:nvSpPr>
          <p:cNvPr id="6" name="文字方塊 5"/>
          <p:cNvSpPr txBox="1"/>
          <p:nvPr/>
        </p:nvSpPr>
        <p:spPr>
          <a:xfrm>
            <a:off x="7038019" y="2080009"/>
            <a:ext cx="1854461" cy="1200329"/>
          </a:xfrm>
          <a:prstGeom prst="rect">
            <a:avLst/>
          </a:prstGeom>
          <a:noFill/>
        </p:spPr>
        <p:txBody>
          <a:bodyPr wrap="square" rtlCol="0">
            <a:spAutoFit/>
          </a:bodyPr>
          <a:lstStyle/>
          <a:p>
            <a:pPr algn="l"/>
            <a:r>
              <a:rPr lang="zh-TW" altLang="en-US" dirty="0" smtClean="0"/>
              <a:t>連續</a:t>
            </a:r>
            <a:r>
              <a:rPr lang="en-US" altLang="zh-TW" dirty="0" smtClean="0"/>
              <a:t>6</a:t>
            </a:r>
            <a:r>
              <a:rPr lang="zh-TW" altLang="en-US" dirty="0" smtClean="0"/>
              <a:t>個月落後件數最高，</a:t>
            </a:r>
            <a:r>
              <a:rPr lang="zh-TW" altLang="en-US" dirty="0"/>
              <a:t>占</a:t>
            </a:r>
            <a:r>
              <a:rPr lang="zh-TW" altLang="en-US" dirty="0" smtClean="0"/>
              <a:t>整體落後比</a:t>
            </a:r>
            <a:r>
              <a:rPr lang="zh-TW" altLang="en-US" dirty="0"/>
              <a:t>率</a:t>
            </a:r>
            <a:r>
              <a:rPr lang="zh-TW" altLang="en-US" dirty="0" smtClean="0"/>
              <a:t>高達</a:t>
            </a:r>
            <a:r>
              <a:rPr lang="en-US" altLang="zh-TW" dirty="0" smtClean="0"/>
              <a:t>64%</a:t>
            </a:r>
            <a:endParaRPr lang="zh-TW" altLang="en-US" dirty="0"/>
          </a:p>
        </p:txBody>
      </p:sp>
    </p:spTree>
    <p:extLst>
      <p:ext uri="{BB962C8B-B14F-4D97-AF65-F5344CB8AC3E}">
        <p14:creationId xmlns:p14="http://schemas.microsoft.com/office/powerpoint/2010/main" val="2362897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578TGp_CleanCity_light">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Template>
  <TotalTime>5228</TotalTime>
  <Words>4268</Words>
  <Application>Microsoft Office PowerPoint</Application>
  <PresentationFormat>如螢幕大小 (4:3)</PresentationFormat>
  <Paragraphs>1091</Paragraphs>
  <Slides>36</Slides>
  <Notes>24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36</vt:i4>
      </vt:variant>
    </vt:vector>
  </HeadingPairs>
  <TitlesOfParts>
    <vt:vector size="46" baseType="lpstr">
      <vt:lpstr>細明體</vt:lpstr>
      <vt:lpstr>新細明體</vt:lpstr>
      <vt:lpstr>標楷體</vt:lpstr>
      <vt:lpstr>Arial</vt:lpstr>
      <vt:lpstr>Arial Black</vt:lpstr>
      <vt:lpstr>Calibri</vt:lpstr>
      <vt:lpstr>Times New Roman</vt:lpstr>
      <vt:lpstr>Verdana</vt:lpstr>
      <vt:lpstr>Wingdings</vt:lpstr>
      <vt:lpstr>578TGp_CleanCity_light</vt:lpstr>
      <vt:lpstr>公共工程品質推動委員會 第2季工作報告</vt:lpstr>
      <vt:lpstr>簡報內容</vt:lpstr>
      <vt:lpstr>前言　</vt:lpstr>
      <vt:lpstr>壹、標案進度管制　1/10</vt:lpstr>
      <vt:lpstr>壹、標案進度管制　2/10</vt:lpstr>
      <vt:lpstr>壹、標案進度管制  3/10</vt:lpstr>
      <vt:lpstr>壹、標案進度管制  4/10</vt:lpstr>
      <vt:lpstr>壹、標案進度管制  5/10</vt:lpstr>
      <vt:lpstr>壹、標案進度管制  6/10</vt:lpstr>
      <vt:lpstr>壹、標案進度管制  7/10</vt:lpstr>
      <vt:lpstr>壹、標案進度管制  8/10</vt:lpstr>
      <vt:lpstr>壹、標案進度管制  9/10</vt:lpstr>
      <vt:lpstr>壹、標案進度管制  10/10</vt:lpstr>
      <vt:lpstr>貳、工程施工查核  1/7</vt:lpstr>
      <vt:lpstr>貳、工程施工查核  2/7</vt:lpstr>
      <vt:lpstr>貳、工程施工查核  3/7</vt:lpstr>
      <vt:lpstr>貳、工程施工查核  4/7</vt:lpstr>
      <vt:lpstr>貳、工程施工查核  5/7</vt:lpstr>
      <vt:lpstr>貳、工程施工查核  6/7</vt:lpstr>
      <vt:lpstr>貳、工程施工查核  7/7</vt:lpstr>
      <vt:lpstr>參、採購流廢標督導  1/2</vt:lpstr>
      <vt:lpstr>參、採購流廢標督導  2/2</vt:lpstr>
      <vt:lpstr>肆、道路工程查驗小組成果報告  1/3</vt:lpstr>
      <vt:lpstr>肆、道路工程查驗小組成果報告  2/3</vt:lpstr>
      <vt:lpstr>肆、道路工程查驗小組成果報告  3/3</vt:lpstr>
      <vt:lpstr>伍、精進作為  1/2</vt:lpstr>
      <vt:lpstr>伍、精進作為  2/2</vt:lpstr>
      <vt:lpstr>Thank You!</vt:lpstr>
      <vt:lpstr>附錄- 第204次市政會議主席指（裁）示事項列管情形　1/8</vt:lpstr>
      <vt:lpstr>附錄- 第204次市政會議主席指（裁）示事項列管情形　2/8</vt:lpstr>
      <vt:lpstr>附錄- 第204次市政會議主席指（裁）示事項列管情形　3/8</vt:lpstr>
      <vt:lpstr>附錄- 第204次市政會議主席指（裁）示事項列管情形　4/8</vt:lpstr>
      <vt:lpstr>附錄- 第204次市政會議主席指（裁）示事項列管情形　5/8</vt:lpstr>
      <vt:lpstr>附錄- 第204次市政會議主席指（裁）示事項列管情形　6/8</vt:lpstr>
      <vt:lpstr>附錄- 第204次市政會議主席指（裁）示事項列管情形　7/8</vt:lpstr>
      <vt:lpstr>附錄- 第204次市政會議主席指（裁）示事項列管情形　8/8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f84202</dc:creator>
  <cp:lastModifiedBy>黃瓊瑤</cp:lastModifiedBy>
  <cp:revision>431</cp:revision>
  <cp:lastPrinted>2015-08-27T09:58:16Z</cp:lastPrinted>
  <dcterms:created xsi:type="dcterms:W3CDTF">2015-03-17T08:30:00Z</dcterms:created>
  <dcterms:modified xsi:type="dcterms:W3CDTF">2015-08-27T10:17:27Z</dcterms:modified>
</cp:coreProperties>
</file>