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3.xml" ContentType="application/vnd.openxmlformats-officedocument.drawingml.chart+xml"/>
  <Override PartName="/ppt/theme/themeOverride2.xml" ContentType="application/vnd.openxmlformats-officedocument.themeOverride+xml"/>
  <Override PartName="/ppt/notesSlides/notesSlide29.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notesSlides/notesSlide30.xml" ContentType="application/vnd.openxmlformats-officedocument.presentationml.notesSlide+xml"/>
  <Override PartName="/ppt/charts/chart15.xml" ContentType="application/vnd.openxmlformats-officedocument.drawingml.chart+xml"/>
  <Override PartName="/ppt/theme/themeOverride4.xml" ContentType="application/vnd.openxmlformats-officedocument.themeOverr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1"/>
  </p:sldMasterIdLst>
  <p:notesMasterIdLst>
    <p:notesMasterId r:id="rId36"/>
  </p:notesMasterIdLst>
  <p:handoutMasterIdLst>
    <p:handoutMasterId r:id="rId37"/>
  </p:handoutMasterIdLst>
  <p:sldIdLst>
    <p:sldId id="285" r:id="rId2"/>
    <p:sldId id="315" r:id="rId3"/>
    <p:sldId id="430" r:id="rId4"/>
    <p:sldId id="368" r:id="rId5"/>
    <p:sldId id="431" r:id="rId6"/>
    <p:sldId id="440" r:id="rId7"/>
    <p:sldId id="369" r:id="rId8"/>
    <p:sldId id="423" r:id="rId9"/>
    <p:sldId id="380" r:id="rId10"/>
    <p:sldId id="424" r:id="rId11"/>
    <p:sldId id="370" r:id="rId12"/>
    <p:sldId id="441" r:id="rId13"/>
    <p:sldId id="372" r:id="rId14"/>
    <p:sldId id="427" r:id="rId15"/>
    <p:sldId id="436" r:id="rId16"/>
    <p:sldId id="352" r:id="rId17"/>
    <p:sldId id="432" r:id="rId18"/>
    <p:sldId id="435" r:id="rId19"/>
    <p:sldId id="374" r:id="rId20"/>
    <p:sldId id="381" r:id="rId21"/>
    <p:sldId id="442" r:id="rId22"/>
    <p:sldId id="443" r:id="rId23"/>
    <p:sldId id="444" r:id="rId24"/>
    <p:sldId id="445" r:id="rId25"/>
    <p:sldId id="383" r:id="rId26"/>
    <p:sldId id="412" r:id="rId27"/>
    <p:sldId id="446" r:id="rId28"/>
    <p:sldId id="364" r:id="rId29"/>
    <p:sldId id="429" r:id="rId30"/>
    <p:sldId id="385" r:id="rId31"/>
    <p:sldId id="447" r:id="rId32"/>
    <p:sldId id="448" r:id="rId33"/>
    <p:sldId id="439" r:id="rId34"/>
    <p:sldId id="434" r:id="rId35"/>
  </p:sldIdLst>
  <p:sldSz cx="9906000" cy="6858000" type="A4"/>
  <p:notesSz cx="6797675" cy="9926638"/>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605C"/>
    <a:srgbClr val="DDC0BF"/>
    <a:srgbClr val="F2A499"/>
    <a:srgbClr val="FD8BE2"/>
    <a:srgbClr val="F6F9FA"/>
    <a:srgbClr val="90C226"/>
    <a:srgbClr val="D7181F"/>
    <a:srgbClr val="E76618"/>
    <a:srgbClr val="FF874B"/>
    <a:srgbClr val="ED8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84" d="100"/>
          <a:sy n="84" d="100"/>
        </p:scale>
        <p:origin x="499" y="77"/>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___12.xlsx"/></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符合比率</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name>符合比率</c:name>
            <c:spPr>
              <a:ln w="25400" cap="rnd">
                <a:solidFill>
                  <a:srgbClr val="FF0000"/>
                </a:solidFill>
                <a:prstDash val="solid"/>
                <a:tailEnd type="stealth"/>
              </a:ln>
              <a:effectLst/>
            </c:spPr>
            <c:trendlineType val="linear"/>
            <c:dispRSqr val="0"/>
            <c:dispEq val="0"/>
          </c:trendline>
          <c:cat>
            <c:strRef>
              <c:f>工作表1!$A$2:$A$5</c:f>
              <c:strCache>
                <c:ptCount val="4"/>
                <c:pt idx="0">
                  <c:v>第1季</c:v>
                </c:pt>
                <c:pt idx="1">
                  <c:v>第2季</c:v>
                </c:pt>
                <c:pt idx="2">
                  <c:v>第3季</c:v>
                </c:pt>
                <c:pt idx="3">
                  <c:v>第4季</c:v>
                </c:pt>
              </c:strCache>
            </c:strRef>
          </c:cat>
          <c:val>
            <c:numRef>
              <c:f>工作表1!$B$2:$B$5</c:f>
              <c:numCache>
                <c:formatCode>General</c:formatCode>
                <c:ptCount val="4"/>
                <c:pt idx="0">
                  <c:v>89.03</c:v>
                </c:pt>
                <c:pt idx="1">
                  <c:v>91.85</c:v>
                </c:pt>
                <c:pt idx="2">
                  <c:v>92.31</c:v>
                </c:pt>
                <c:pt idx="3">
                  <c:v>91.5</c:v>
                </c:pt>
              </c:numCache>
            </c:numRef>
          </c:val>
        </c:ser>
        <c:ser>
          <c:idx val="1"/>
          <c:order val="1"/>
          <c:tx>
            <c:strRef>
              <c:f>工作表1!$C$1</c:f>
              <c:strCache>
                <c:ptCount val="1"/>
                <c:pt idx="0">
                  <c:v>落後比率</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4"/>
                <c:pt idx="0">
                  <c:v>第1季</c:v>
                </c:pt>
                <c:pt idx="1">
                  <c:v>第2季</c:v>
                </c:pt>
                <c:pt idx="2">
                  <c:v>第3季</c:v>
                </c:pt>
                <c:pt idx="3">
                  <c:v>第4季</c:v>
                </c:pt>
              </c:strCache>
            </c:strRef>
          </c:cat>
          <c:val>
            <c:numRef>
              <c:f>工作表1!$C$2:$C$5</c:f>
              <c:numCache>
                <c:formatCode>General</c:formatCode>
                <c:ptCount val="4"/>
                <c:pt idx="0">
                  <c:v>10.79</c:v>
                </c:pt>
                <c:pt idx="1">
                  <c:v>8.15</c:v>
                </c:pt>
                <c:pt idx="2">
                  <c:v>7.69</c:v>
                </c:pt>
                <c:pt idx="3">
                  <c:v>8.5</c:v>
                </c:pt>
              </c:numCache>
            </c:numRef>
          </c:val>
        </c:ser>
        <c:dLbls>
          <c:dLblPos val="outEnd"/>
          <c:showLegendKey val="0"/>
          <c:showVal val="1"/>
          <c:showCatName val="0"/>
          <c:showSerName val="0"/>
          <c:showPercent val="0"/>
          <c:showBubbleSize val="0"/>
        </c:dLbls>
        <c:gapWidth val="219"/>
        <c:overlap val="-27"/>
        <c:axId val="216675488"/>
        <c:axId val="124390400"/>
      </c:barChart>
      <c:catAx>
        <c:axId val="21667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124390400"/>
        <c:crosses val="autoZero"/>
        <c:auto val="1"/>
        <c:lblAlgn val="ctr"/>
        <c:lblOffset val="100"/>
        <c:noMultiLvlLbl val="0"/>
      </c:catAx>
      <c:valAx>
        <c:axId val="12439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16675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工作表1!$B$1</c:f>
              <c:strCache>
                <c:ptCount val="1"/>
                <c:pt idx="0">
                  <c:v>流廢標件數比率</c:v>
                </c:pt>
              </c:strCache>
            </c:strRef>
          </c:tx>
          <c:spPr>
            <a:solidFill>
              <a:schemeClr val="accent1"/>
            </a:solidFill>
            <a:ln>
              <a:noFill/>
            </a:ln>
            <a:effectLst/>
          </c:spPr>
          <c:invertIfNegative val="0"/>
          <c:dPt>
            <c:idx val="0"/>
            <c:invertIfNegative val="0"/>
            <c:bubble3D val="0"/>
            <c:spPr>
              <a:solidFill>
                <a:schemeClr val="accent5">
                  <a:lumMod val="40000"/>
                  <a:lumOff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FF0000"/>
                </a:solidFill>
                <a:prstDash val="solid"/>
                <a:tailEnd type="stealth"/>
              </a:ln>
              <a:effectLst/>
            </c:spPr>
            <c:trendlineType val="linear"/>
            <c:dispRSqr val="0"/>
            <c:dispEq val="0"/>
          </c:trendline>
          <c:cat>
            <c:strRef>
              <c:f>工作表1!$A$2:$A$3</c:f>
              <c:strCache>
                <c:ptCount val="2"/>
                <c:pt idx="0">
                  <c:v>103年度</c:v>
                </c:pt>
                <c:pt idx="1">
                  <c:v>104年度</c:v>
                </c:pt>
              </c:strCache>
            </c:strRef>
          </c:cat>
          <c:val>
            <c:numRef>
              <c:f>工作表1!$B$2:$B$3</c:f>
              <c:numCache>
                <c:formatCode>0.00_);[Red]\(0.00\)</c:formatCode>
                <c:ptCount val="2"/>
                <c:pt idx="0">
                  <c:v>10.38</c:v>
                </c:pt>
                <c:pt idx="1">
                  <c:v>9.43</c:v>
                </c:pt>
              </c:numCache>
            </c:numRef>
          </c:val>
        </c:ser>
        <c:dLbls>
          <c:dLblPos val="outEnd"/>
          <c:showLegendKey val="0"/>
          <c:showVal val="1"/>
          <c:showCatName val="0"/>
          <c:showSerName val="0"/>
          <c:showPercent val="0"/>
          <c:showBubbleSize val="0"/>
        </c:dLbls>
        <c:gapWidth val="219"/>
        <c:overlap val="-27"/>
        <c:axId val="298897232"/>
        <c:axId val="298897792"/>
      </c:barChart>
      <c:catAx>
        <c:axId val="29889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98897792"/>
        <c:crosses val="autoZero"/>
        <c:auto val="1"/>
        <c:lblAlgn val="ctr"/>
        <c:lblOffset val="100"/>
        <c:noMultiLvlLbl val="0"/>
      </c:catAx>
      <c:valAx>
        <c:axId val="298897792"/>
        <c:scaling>
          <c:orientation val="minMax"/>
          <c:max val="12"/>
          <c:min val="5"/>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9889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工作表1!$B$1</c:f>
              <c:strCache>
                <c:ptCount val="1"/>
                <c:pt idx="0">
                  <c:v>流廢標金額比率</c:v>
                </c:pt>
              </c:strCache>
            </c:strRef>
          </c:tx>
          <c:spPr>
            <a:solidFill>
              <a:srgbClr val="F2A499"/>
            </a:solidFill>
            <a:ln>
              <a:noFill/>
            </a:ln>
            <a:effectLst/>
          </c:spPr>
          <c:invertIfNegative val="0"/>
          <c:dPt>
            <c:idx val="1"/>
            <c:invertIfNegative val="0"/>
            <c:bubble3D val="0"/>
            <c:spPr>
              <a:solidFill>
                <a:srgbClr val="90C22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FF0000"/>
                </a:solidFill>
                <a:prstDash val="solid"/>
                <a:tailEnd type="stealth"/>
              </a:ln>
              <a:effectLst/>
            </c:spPr>
            <c:trendlineType val="linear"/>
            <c:dispRSqr val="0"/>
            <c:dispEq val="0"/>
          </c:trendline>
          <c:cat>
            <c:strRef>
              <c:f>工作表1!$A$2:$A$3</c:f>
              <c:strCache>
                <c:ptCount val="2"/>
                <c:pt idx="0">
                  <c:v>103年度</c:v>
                </c:pt>
                <c:pt idx="1">
                  <c:v>104年度</c:v>
                </c:pt>
              </c:strCache>
            </c:strRef>
          </c:cat>
          <c:val>
            <c:numRef>
              <c:f>工作表1!$B$2:$B$3</c:f>
              <c:numCache>
                <c:formatCode>General</c:formatCode>
                <c:ptCount val="2"/>
                <c:pt idx="0">
                  <c:v>17.809999999999999</c:v>
                </c:pt>
                <c:pt idx="1">
                  <c:v>10.07</c:v>
                </c:pt>
              </c:numCache>
            </c:numRef>
          </c:val>
        </c:ser>
        <c:dLbls>
          <c:showLegendKey val="0"/>
          <c:showVal val="0"/>
          <c:showCatName val="0"/>
          <c:showSerName val="0"/>
          <c:showPercent val="0"/>
          <c:showBubbleSize val="0"/>
        </c:dLbls>
        <c:gapWidth val="219"/>
        <c:overlap val="-27"/>
        <c:axId val="298900032"/>
        <c:axId val="298900592"/>
      </c:barChart>
      <c:catAx>
        <c:axId val="29890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98900592"/>
        <c:crosses val="autoZero"/>
        <c:auto val="1"/>
        <c:lblAlgn val="ctr"/>
        <c:lblOffset val="100"/>
        <c:noMultiLvlLbl val="0"/>
      </c:catAx>
      <c:valAx>
        <c:axId val="298900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9890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w="25400">
      <a:noFill/>
    </a:ln>
    <a:effectLst/>
  </c:spPr>
  <c:txPr>
    <a:bodyPr/>
    <a:lstStyle/>
    <a:p>
      <a:pPr>
        <a:defRPr/>
      </a:pPr>
      <a:endParaRPr lang="zh-TW"/>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0" u="none" strike="noStrike" kern="1200" spc="0" normalizeH="0" baseline="0">
                <a:solidFill>
                  <a:schemeClr val="dk1">
                    <a:lumMod val="50000"/>
                    <a:lumOff val="50000"/>
                  </a:schemeClr>
                </a:solidFill>
                <a:latin typeface="+mj-lt"/>
                <a:ea typeface="+mj-ea"/>
                <a:cs typeface="+mj-cs"/>
              </a:defRPr>
            </a:pPr>
            <a:r>
              <a:rPr lang="zh-TW" altLang="zh-TW" sz="1600" b="1" i="0" u="none" strike="noStrike" normalizeH="0" baseline="0">
                <a:effectLst/>
              </a:rPr>
              <a:t>採購案件流廢標原因比例圖</a:t>
            </a:r>
            <a:endParaRPr lang="zh-TW"/>
          </a:p>
        </c:rich>
      </c:tx>
      <c:layout>
        <c:manualLayout>
          <c:xMode val="edge"/>
          <c:yMode val="edge"/>
          <c:x val="0.25979999999999998"/>
          <c:y val="1.932367149758454E-2"/>
        </c:manualLayout>
      </c:layout>
      <c:overlay val="0"/>
      <c:spPr>
        <a:noFill/>
        <a:ln>
          <a:noFill/>
        </a:ln>
        <a:effectLst/>
      </c:spPr>
      <c:txPr>
        <a:bodyPr rot="0" spcFirstLastPara="1" vertOverflow="ellipsis" vert="horz" wrap="square" anchor="ctr" anchorCtr="1"/>
        <a:lstStyle/>
        <a:p>
          <a:pPr algn="ctr">
            <a:defRPr sz="1600" b="1" i="0" u="none" strike="noStrike" kern="1200" spc="0" normalizeH="0" baseline="0">
              <a:solidFill>
                <a:schemeClr val="dk1">
                  <a:lumMod val="50000"/>
                  <a:lumOff val="50000"/>
                </a:schemeClr>
              </a:solidFill>
              <a:latin typeface="+mj-lt"/>
              <a:ea typeface="+mj-ea"/>
              <a:cs typeface="+mj-cs"/>
            </a:defRPr>
          </a:pPr>
          <a:endParaRPr lang="zh-TW"/>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Lbls>
            <c:dLbl>
              <c:idx val="0"/>
              <c:tx>
                <c:rich>
                  <a:bodyPr/>
                  <a:lstStyle/>
                  <a:p>
                    <a:fld id="{4DED61DD-2CC4-4793-952A-C15D7AC0FD20}" type="CATEGORYNAME">
                      <a:rPr lang="zh-TW" altLang="en-US" b="1"/>
                      <a:pPr/>
                      <a:t>[類別名稱]</a:t>
                    </a:fld>
                    <a:r>
                      <a:rPr lang="zh-TW" altLang="en-US" b="1" baseline="0"/>
                      <a:t>
</a:t>
                    </a:r>
                    <a:fld id="{57E0B068-5005-4518-AC0E-6E37E2D0F478}" type="PERCENTAGE">
                      <a:rPr lang="en-US" altLang="zh-TW" b="1" baseline="0"/>
                      <a:pPr/>
                      <a:t>[百分比]</a:t>
                    </a:fld>
                    <a:endParaRPr lang="zh-TW" altLang="en-US" b="1"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0DFA89AA-DB05-4A35-8840-08FDD99EA5AB}" type="CATEGORYNAME">
                      <a:rPr lang="zh-TW" altLang="en-US" b="1"/>
                      <a:pPr/>
                      <a:t>[類別名稱]</a:t>
                    </a:fld>
                    <a:r>
                      <a:rPr lang="zh-TW" altLang="en-US" b="1" baseline="0"/>
                      <a:t>
</a:t>
                    </a:r>
                    <a:fld id="{7CC087CA-D858-4835-971A-86C256C26262}" type="PERCENTAGE">
                      <a:rPr lang="en-US" altLang="zh-TW" b="1" baseline="0"/>
                      <a:pPr/>
                      <a:t>[百分比]</a:t>
                    </a:fld>
                    <a:endParaRPr lang="zh-TW" altLang="en-US" b="1"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03FB1089-6F86-407D-919E-79EBA032B55D}" type="CATEGORYNAME">
                      <a:rPr lang="zh-TW" altLang="en-US" b="1"/>
                      <a:pPr/>
                      <a:t>[類別名稱]</a:t>
                    </a:fld>
                    <a:r>
                      <a:rPr lang="zh-TW" altLang="en-US" b="1" baseline="0"/>
                      <a:t>
</a:t>
                    </a:r>
                    <a:fld id="{DABF304A-5128-481E-B25A-87C5573DAD4B}" type="PERCENTAGE">
                      <a:rPr lang="en-US" altLang="zh-TW" b="1" baseline="0"/>
                      <a:pPr/>
                      <a:t>[百分比]</a:t>
                    </a:fld>
                    <a:endParaRPr lang="zh-TW" altLang="en-US" b="1"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C3BB39E9-7A02-416E-A534-A9F880C2B334}" type="CATEGORYNAME">
                      <a:rPr lang="zh-TW" altLang="en-US" b="1"/>
                      <a:pPr/>
                      <a:t>[類別名稱]</a:t>
                    </a:fld>
                    <a:r>
                      <a:rPr lang="zh-TW" altLang="en-US" b="1" baseline="0"/>
                      <a:t>
</a:t>
                    </a:r>
                    <a:fld id="{ADF12E6B-6347-4AAA-ABB1-CCF1CABCE7DC}" type="PERCENTAGE">
                      <a:rPr lang="en-US" altLang="zh-TW" b="1" baseline="0"/>
                      <a:pPr/>
                      <a:t>[百分比]</a:t>
                    </a:fld>
                    <a:endParaRPr lang="zh-TW" altLang="en-US" b="1" baseline="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zh-TW"/>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工作表1!$I$9:$I$12</c:f>
              <c:strCache>
                <c:ptCount val="4"/>
                <c:pt idx="0">
                  <c:v>預算編列</c:v>
                </c:pt>
                <c:pt idx="1">
                  <c:v>設計圖說、材料設備</c:v>
                </c:pt>
                <c:pt idx="2">
                  <c:v>工期因素</c:v>
                </c:pt>
                <c:pt idx="3">
                  <c:v>招標文件合理性</c:v>
                </c:pt>
              </c:strCache>
            </c:strRef>
          </c:cat>
          <c:val>
            <c:numRef>
              <c:f>工作表1!$J$9:$J$12</c:f>
              <c:numCache>
                <c:formatCode>0.0%</c:formatCode>
                <c:ptCount val="4"/>
                <c:pt idx="0">
                  <c:v>0.39200000000000002</c:v>
                </c:pt>
                <c:pt idx="1">
                  <c:v>0.30399999999999999</c:v>
                </c:pt>
                <c:pt idx="2">
                  <c:v>0.13700000000000001</c:v>
                </c:pt>
                <c:pt idx="3">
                  <c:v>0.16700000000000001</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802992125984248"/>
          <c:y val="0.30725373096478881"/>
          <c:w val="0.22419230096237966"/>
          <c:h val="0.50080667452800287"/>
        </c:manualLayout>
      </c:layout>
      <c:overlay val="0"/>
      <c:spPr>
        <a:solidFill>
          <a:schemeClr val="lt1">
            <a:alpha val="50000"/>
          </a:schemeClr>
        </a:solid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zh-TW"/>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工作表1!$A$3</c:f>
              <c:strCache>
                <c:ptCount val="1"/>
                <c:pt idx="0">
                  <c:v>缺失案件數</c:v>
                </c:pt>
              </c:strCache>
            </c:strRef>
          </c:tx>
          <c:spPr>
            <a:solidFill>
              <a:schemeClr val="accent1">
                <a:lumMod val="75000"/>
              </a:schemeClr>
            </a:solidFill>
          </c:spPr>
          <c:invertIfNegative val="0"/>
          <c:dLbls>
            <c:dLbl>
              <c:idx val="0"/>
              <c:layout>
                <c:manualLayout>
                  <c:x val="0"/>
                  <c:y val="8.796296296296288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77777777777779E-3"/>
                  <c:y val="9.722222222222222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8.333333333333332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9.259259259259258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工作表1!$B$1:$E$2</c:f>
              <c:strCache>
                <c:ptCount val="4"/>
                <c:pt idx="0">
                  <c:v>1-3月</c:v>
                </c:pt>
                <c:pt idx="1">
                  <c:v>4-6月</c:v>
                </c:pt>
                <c:pt idx="2">
                  <c:v>7-9月</c:v>
                </c:pt>
                <c:pt idx="3">
                  <c:v>10-12月</c:v>
                </c:pt>
              </c:strCache>
            </c:strRef>
          </c:cat>
          <c:val>
            <c:numRef>
              <c:f>工作表1!$B$3:$E$3</c:f>
              <c:numCache>
                <c:formatCode>General</c:formatCode>
                <c:ptCount val="4"/>
                <c:pt idx="0">
                  <c:v>14</c:v>
                </c:pt>
                <c:pt idx="1">
                  <c:v>12</c:v>
                </c:pt>
                <c:pt idx="2">
                  <c:v>8</c:v>
                </c:pt>
                <c:pt idx="3">
                  <c:v>12</c:v>
                </c:pt>
              </c:numCache>
            </c:numRef>
          </c:val>
        </c:ser>
        <c:ser>
          <c:idx val="1"/>
          <c:order val="1"/>
          <c:tx>
            <c:strRef>
              <c:f>工作表1!$A$4</c:f>
              <c:strCache>
                <c:ptCount val="1"/>
                <c:pt idx="0">
                  <c:v>嚴重缺失案件數</c:v>
                </c:pt>
              </c:strCache>
            </c:strRef>
          </c:tx>
          <c:spPr>
            <a:solidFill>
              <a:schemeClr val="bg2">
                <a:lumMod val="75000"/>
              </a:schemeClr>
            </a:solidFill>
          </c:spPr>
          <c:invertIfNegative val="0"/>
          <c:dLbls>
            <c:dLbl>
              <c:idx val="0"/>
              <c:layout>
                <c:manualLayout>
                  <c:x val="0"/>
                  <c:y val="9.2592592592592587E-2"/>
                </c:manualLayout>
              </c:layout>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77777777777779E-3"/>
                  <c:y val="6.9444444444444448E-2"/>
                </c:manualLayout>
              </c:layout>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6.4814814814814811E-2"/>
                </c:manualLayout>
              </c:layout>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8518518518518517E-2"/>
                </c:manualLayout>
              </c:layout>
              <c:spPr/>
              <c:txPr>
                <a:bodyPr/>
                <a:lstStyle/>
                <a:p>
                  <a:pPr>
                    <a:defRPr/>
                  </a:pPr>
                  <a:endParaRPr lang="zh-TW"/>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工作表1!$B$1:$E$2</c:f>
              <c:strCache>
                <c:ptCount val="4"/>
                <c:pt idx="0">
                  <c:v>1-3月</c:v>
                </c:pt>
                <c:pt idx="1">
                  <c:v>4-6月</c:v>
                </c:pt>
                <c:pt idx="2">
                  <c:v>7-9月</c:v>
                </c:pt>
                <c:pt idx="3">
                  <c:v>10-12月</c:v>
                </c:pt>
              </c:strCache>
            </c:strRef>
          </c:cat>
          <c:val>
            <c:numRef>
              <c:f>工作表1!$B$4:$E$4</c:f>
              <c:numCache>
                <c:formatCode>General</c:formatCode>
                <c:ptCount val="4"/>
                <c:pt idx="0">
                  <c:v>6</c:v>
                </c:pt>
                <c:pt idx="1">
                  <c:v>4</c:v>
                </c:pt>
                <c:pt idx="2">
                  <c:v>3</c:v>
                </c:pt>
                <c:pt idx="3">
                  <c:v>2</c:v>
                </c:pt>
              </c:numCache>
            </c:numRef>
          </c:val>
        </c:ser>
        <c:dLbls>
          <c:showLegendKey val="0"/>
          <c:showVal val="0"/>
          <c:showCatName val="0"/>
          <c:showSerName val="0"/>
          <c:showPercent val="0"/>
          <c:showBubbleSize val="0"/>
        </c:dLbls>
        <c:gapWidth val="150"/>
        <c:axId val="300287504"/>
        <c:axId val="300288064"/>
      </c:barChart>
      <c:catAx>
        <c:axId val="300287504"/>
        <c:scaling>
          <c:orientation val="minMax"/>
        </c:scaling>
        <c:delete val="0"/>
        <c:axPos val="b"/>
        <c:numFmt formatCode="General" sourceLinked="1"/>
        <c:majorTickMark val="out"/>
        <c:minorTickMark val="none"/>
        <c:tickLblPos val="nextTo"/>
        <c:crossAx val="300288064"/>
        <c:crosses val="autoZero"/>
        <c:auto val="1"/>
        <c:lblAlgn val="ctr"/>
        <c:lblOffset val="100"/>
        <c:noMultiLvlLbl val="0"/>
      </c:catAx>
      <c:valAx>
        <c:axId val="300288064"/>
        <c:scaling>
          <c:orientation val="minMax"/>
        </c:scaling>
        <c:delete val="0"/>
        <c:axPos val="l"/>
        <c:majorGridlines/>
        <c:numFmt formatCode="General" sourceLinked="1"/>
        <c:majorTickMark val="out"/>
        <c:minorTickMark val="none"/>
        <c:tickLblPos val="nextTo"/>
        <c:crossAx val="30028750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工作表3!$B$3</c:f>
              <c:strCache>
                <c:ptCount val="1"/>
                <c:pt idx="0">
                  <c:v>103年度</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工作表3!$A$4:$A$6</c:f>
              <c:strCache>
                <c:ptCount val="3"/>
                <c:pt idx="0">
                  <c:v>缺失案件數</c:v>
                </c:pt>
                <c:pt idx="1">
                  <c:v>嚴重缺失案件數</c:v>
                </c:pt>
                <c:pt idx="2">
                  <c:v>缺失項目合計數</c:v>
                </c:pt>
              </c:strCache>
            </c:strRef>
          </c:cat>
          <c:val>
            <c:numRef>
              <c:f>工作表3!$B$4:$B$6</c:f>
              <c:numCache>
                <c:formatCode>General</c:formatCode>
                <c:ptCount val="3"/>
                <c:pt idx="0">
                  <c:v>51</c:v>
                </c:pt>
                <c:pt idx="1">
                  <c:v>28</c:v>
                </c:pt>
                <c:pt idx="2">
                  <c:v>141</c:v>
                </c:pt>
              </c:numCache>
            </c:numRef>
          </c:val>
        </c:ser>
        <c:ser>
          <c:idx val="1"/>
          <c:order val="1"/>
          <c:tx>
            <c:strRef>
              <c:f>工作表3!$C$3</c:f>
              <c:strCache>
                <c:ptCount val="1"/>
                <c:pt idx="0">
                  <c:v>104年度</c:v>
                </c:pt>
              </c:strCache>
            </c:strRef>
          </c:tx>
          <c:invertIfNegative val="0"/>
          <c:dLbls>
            <c:dLbl>
              <c:idx val="1"/>
              <c:layout/>
              <c:tx>
                <c:rich>
                  <a:bodyPr/>
                  <a:lstStyle/>
                  <a:p>
                    <a:r>
                      <a:rPr lang="en-US" altLang="zh-TW" smtClean="0"/>
                      <a:t>15</a:t>
                    </a:r>
                    <a:endParaRPr lang="en-US" altLang="zh-TW"/>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工作表3!$A$4:$A$6</c:f>
              <c:strCache>
                <c:ptCount val="3"/>
                <c:pt idx="0">
                  <c:v>缺失案件數</c:v>
                </c:pt>
                <c:pt idx="1">
                  <c:v>嚴重缺失案件數</c:v>
                </c:pt>
                <c:pt idx="2">
                  <c:v>缺失項目合計數</c:v>
                </c:pt>
              </c:strCache>
            </c:strRef>
          </c:cat>
          <c:val>
            <c:numRef>
              <c:f>工作表3!$C$4:$C$6</c:f>
              <c:numCache>
                <c:formatCode>General</c:formatCode>
                <c:ptCount val="3"/>
                <c:pt idx="0">
                  <c:v>46</c:v>
                </c:pt>
                <c:pt idx="1">
                  <c:v>14</c:v>
                </c:pt>
                <c:pt idx="2">
                  <c:v>123</c:v>
                </c:pt>
              </c:numCache>
            </c:numRef>
          </c:val>
        </c:ser>
        <c:dLbls>
          <c:dLblPos val="outEnd"/>
          <c:showLegendKey val="0"/>
          <c:showVal val="1"/>
          <c:showCatName val="0"/>
          <c:showSerName val="0"/>
          <c:showPercent val="0"/>
          <c:showBubbleSize val="0"/>
        </c:dLbls>
        <c:gapWidth val="150"/>
        <c:axId val="298155424"/>
        <c:axId val="298155984"/>
      </c:barChart>
      <c:catAx>
        <c:axId val="298155424"/>
        <c:scaling>
          <c:orientation val="minMax"/>
        </c:scaling>
        <c:delete val="0"/>
        <c:axPos val="b"/>
        <c:numFmt formatCode="General" sourceLinked="0"/>
        <c:majorTickMark val="out"/>
        <c:minorTickMark val="none"/>
        <c:tickLblPos val="nextTo"/>
        <c:crossAx val="298155984"/>
        <c:crosses val="autoZero"/>
        <c:auto val="1"/>
        <c:lblAlgn val="ctr"/>
        <c:lblOffset val="100"/>
        <c:noMultiLvlLbl val="0"/>
      </c:catAx>
      <c:valAx>
        <c:axId val="298155984"/>
        <c:scaling>
          <c:orientation val="minMax"/>
        </c:scaling>
        <c:delete val="0"/>
        <c:axPos val="l"/>
        <c:majorGridlines/>
        <c:numFmt formatCode="General" sourceLinked="1"/>
        <c:majorTickMark val="out"/>
        <c:minorTickMark val="none"/>
        <c:tickLblPos val="nextTo"/>
        <c:crossAx val="29815542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工作表1!$A$11</c:f>
              <c:strCache>
                <c:ptCount val="1"/>
                <c:pt idx="0">
                  <c:v>缺失案件數</c:v>
                </c:pt>
              </c:strCache>
            </c:strRef>
          </c:tx>
          <c:spPr>
            <a:solidFill>
              <a:schemeClr val="accent1">
                <a:lumMod val="75000"/>
              </a:schemeClr>
            </a:solidFill>
          </c:spPr>
          <c:invertIfNegative val="0"/>
          <c:dLbls>
            <c:dLbl>
              <c:idx val="2"/>
              <c:layout>
                <c:manualLayout>
                  <c:x val="-3.333333333333334E-2"/>
                  <c:y val="8.796296296296310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工作表1!$B$10:$E$10</c:f>
              <c:strCache>
                <c:ptCount val="4"/>
                <c:pt idx="0">
                  <c:v>1-3月</c:v>
                </c:pt>
                <c:pt idx="1">
                  <c:v>4-6月</c:v>
                </c:pt>
                <c:pt idx="2">
                  <c:v>7-9月</c:v>
                </c:pt>
                <c:pt idx="3">
                  <c:v>10-12月</c:v>
                </c:pt>
              </c:strCache>
            </c:strRef>
          </c:cat>
          <c:val>
            <c:numRef>
              <c:f>工作表1!$B$11:$E$11</c:f>
              <c:numCache>
                <c:formatCode>General</c:formatCode>
                <c:ptCount val="4"/>
                <c:pt idx="0">
                  <c:v>5</c:v>
                </c:pt>
                <c:pt idx="1">
                  <c:v>3</c:v>
                </c:pt>
                <c:pt idx="2">
                  <c:v>4</c:v>
                </c:pt>
                <c:pt idx="3">
                  <c:v>5</c:v>
                </c:pt>
              </c:numCache>
            </c:numRef>
          </c:val>
        </c:ser>
        <c:ser>
          <c:idx val="1"/>
          <c:order val="1"/>
          <c:tx>
            <c:strRef>
              <c:f>工作表1!$A$12</c:f>
              <c:strCache>
                <c:ptCount val="1"/>
                <c:pt idx="0">
                  <c:v>嚴重缺失案件數</c:v>
                </c:pt>
              </c:strCache>
            </c:strRef>
          </c:tx>
          <c:spPr>
            <a:solidFill>
              <a:schemeClr val="bg2">
                <a:lumMod val="75000"/>
              </a:schemeClr>
            </a:solidFill>
          </c:spPr>
          <c:invertIfNegative val="0"/>
          <c:dLbls>
            <c:dLbl>
              <c:idx val="0"/>
              <c:layout>
                <c:manualLayout>
                  <c:x val="0"/>
                  <c:y val="8.79629629629631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6.94444444444445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5.55555555555554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240740740740746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工作表1!$B$10:$E$10</c:f>
              <c:strCache>
                <c:ptCount val="4"/>
                <c:pt idx="0">
                  <c:v>1-3月</c:v>
                </c:pt>
                <c:pt idx="1">
                  <c:v>4-6月</c:v>
                </c:pt>
                <c:pt idx="2">
                  <c:v>7-9月</c:v>
                </c:pt>
                <c:pt idx="3">
                  <c:v>10-12月</c:v>
                </c:pt>
              </c:strCache>
            </c:strRef>
          </c:cat>
          <c:val>
            <c:numRef>
              <c:f>工作表1!$B$12:$E$12</c:f>
              <c:numCache>
                <c:formatCode>General</c:formatCode>
                <c:ptCount val="4"/>
                <c:pt idx="0">
                  <c:v>3</c:v>
                </c:pt>
                <c:pt idx="1">
                  <c:v>2</c:v>
                </c:pt>
                <c:pt idx="2">
                  <c:v>1</c:v>
                </c:pt>
                <c:pt idx="3">
                  <c:v>0</c:v>
                </c:pt>
              </c:numCache>
            </c:numRef>
          </c:val>
        </c:ser>
        <c:dLbls>
          <c:showLegendKey val="0"/>
          <c:showVal val="0"/>
          <c:showCatName val="0"/>
          <c:showSerName val="0"/>
          <c:showPercent val="0"/>
          <c:showBubbleSize val="0"/>
        </c:dLbls>
        <c:gapWidth val="150"/>
        <c:axId val="298159344"/>
        <c:axId val="298159904"/>
      </c:barChart>
      <c:catAx>
        <c:axId val="298159344"/>
        <c:scaling>
          <c:orientation val="minMax"/>
        </c:scaling>
        <c:delete val="0"/>
        <c:axPos val="b"/>
        <c:numFmt formatCode="General" sourceLinked="0"/>
        <c:majorTickMark val="out"/>
        <c:minorTickMark val="none"/>
        <c:tickLblPos val="nextTo"/>
        <c:crossAx val="298159904"/>
        <c:crosses val="autoZero"/>
        <c:auto val="1"/>
        <c:lblAlgn val="ctr"/>
        <c:lblOffset val="100"/>
        <c:noMultiLvlLbl val="0"/>
      </c:catAx>
      <c:valAx>
        <c:axId val="298159904"/>
        <c:scaling>
          <c:orientation val="minMax"/>
        </c:scaling>
        <c:delete val="0"/>
        <c:axPos val="l"/>
        <c:majorGridlines/>
        <c:numFmt formatCode="General" sourceLinked="1"/>
        <c:majorTickMark val="out"/>
        <c:minorTickMark val="none"/>
        <c:tickLblPos val="nextTo"/>
        <c:crossAx val="298159344"/>
        <c:crosses val="autoZero"/>
        <c:crossBetween val="between"/>
      </c:valAx>
    </c:plotArea>
    <c:legend>
      <c:legendPos val="r"/>
      <c:layout/>
      <c:overlay val="0"/>
      <c:spPr>
        <a:noFill/>
      </c:sp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TW" altLang="en-US" dirty="0" smtClean="0"/>
              <a:t>整體標案執行績效</a:t>
            </a:r>
            <a:endParaRPr lang="zh-TW" alt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FF0000"/>
                </a:solidFill>
                <a:prstDash val="solid"/>
                <a:tailEnd type="stealth"/>
              </a:ln>
              <a:effectLst/>
            </c:spPr>
            <c:trendlineType val="linear"/>
            <c:dispRSqr val="0"/>
            <c:dispEq val="0"/>
          </c:trendline>
          <c:cat>
            <c:strRef>
              <c:f>工作表1!$A$2:$A$3</c:f>
              <c:strCache>
                <c:ptCount val="2"/>
                <c:pt idx="0">
                  <c:v>103年度</c:v>
                </c:pt>
                <c:pt idx="1">
                  <c:v>104年度</c:v>
                </c:pt>
              </c:strCache>
            </c:strRef>
          </c:cat>
          <c:val>
            <c:numRef>
              <c:f>工作表1!$B$2:$B$3</c:f>
              <c:numCache>
                <c:formatCode>General</c:formatCode>
                <c:ptCount val="2"/>
                <c:pt idx="0">
                  <c:v>91.75</c:v>
                </c:pt>
                <c:pt idx="1">
                  <c:v>93.94</c:v>
                </c:pt>
              </c:numCache>
            </c:numRef>
          </c:val>
        </c:ser>
        <c:dLbls>
          <c:dLblPos val="outEnd"/>
          <c:showLegendKey val="0"/>
          <c:showVal val="1"/>
          <c:showCatName val="0"/>
          <c:showSerName val="0"/>
          <c:showPercent val="0"/>
          <c:showBubbleSize val="0"/>
        </c:dLbls>
        <c:gapWidth val="219"/>
        <c:overlap val="-27"/>
        <c:axId val="219079040"/>
        <c:axId val="219079600"/>
      </c:barChart>
      <c:catAx>
        <c:axId val="21907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19079600"/>
        <c:crosses val="autoZero"/>
        <c:auto val="1"/>
        <c:lblAlgn val="ctr"/>
        <c:lblOffset val="100"/>
        <c:noMultiLvlLbl val="0"/>
      </c:catAx>
      <c:valAx>
        <c:axId val="219079600"/>
        <c:scaling>
          <c:orientation val="minMax"/>
          <c:max val="95"/>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1907904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TW"/>
              <a:t>區公所執行績效</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manualLayout>
          <c:layoutTarget val="inner"/>
          <c:xMode val="edge"/>
          <c:yMode val="edge"/>
          <c:x val="6.810917625681405E-2"/>
          <c:y val="0.24203647470953402"/>
          <c:w val="0.90112159297395522"/>
          <c:h val="0.67230998846835344"/>
        </c:manualLayout>
      </c:layout>
      <c:barChart>
        <c:barDir val="col"/>
        <c:grouping val="clustered"/>
        <c:varyColors val="0"/>
        <c:ser>
          <c:idx val="0"/>
          <c:order val="0"/>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FF0000"/>
                </a:solidFill>
                <a:prstDash val="solid"/>
                <a:tailEnd type="stealth"/>
              </a:ln>
              <a:effectLst/>
            </c:spPr>
            <c:trendlineType val="linear"/>
            <c:dispRSqr val="0"/>
            <c:dispEq val="0"/>
          </c:trendline>
          <c:cat>
            <c:strRef>
              <c:f>工作表1!$A$2:$A$3</c:f>
              <c:strCache>
                <c:ptCount val="2"/>
                <c:pt idx="0">
                  <c:v>103年度</c:v>
                </c:pt>
                <c:pt idx="1">
                  <c:v>104年度</c:v>
                </c:pt>
              </c:strCache>
            </c:strRef>
          </c:cat>
          <c:val>
            <c:numRef>
              <c:f>工作表1!$B$2:$B$3</c:f>
              <c:numCache>
                <c:formatCode>General</c:formatCode>
                <c:ptCount val="2"/>
                <c:pt idx="0">
                  <c:v>93.9</c:v>
                </c:pt>
                <c:pt idx="1">
                  <c:v>96.95</c:v>
                </c:pt>
              </c:numCache>
            </c:numRef>
          </c:val>
        </c:ser>
        <c:dLbls>
          <c:dLblPos val="outEnd"/>
          <c:showLegendKey val="0"/>
          <c:showVal val="1"/>
          <c:showCatName val="0"/>
          <c:showSerName val="0"/>
          <c:showPercent val="0"/>
          <c:showBubbleSize val="0"/>
        </c:dLbls>
        <c:gapWidth val="219"/>
        <c:overlap val="-27"/>
        <c:axId val="96730016"/>
        <c:axId val="96730576"/>
      </c:barChart>
      <c:catAx>
        <c:axId val="9673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96730576"/>
        <c:crosses val="autoZero"/>
        <c:auto val="1"/>
        <c:lblAlgn val="ctr"/>
        <c:lblOffset val="100"/>
        <c:noMultiLvlLbl val="0"/>
      </c:catAx>
      <c:valAx>
        <c:axId val="9673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9673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TW"/>
              <a:t>機關執行績效</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FF0000"/>
                </a:solidFill>
                <a:prstDash val="solid"/>
                <a:tailEnd type="stealth"/>
              </a:ln>
              <a:effectLst/>
            </c:spPr>
            <c:trendlineType val="linear"/>
            <c:dispRSqr val="0"/>
            <c:dispEq val="0"/>
          </c:trendline>
          <c:cat>
            <c:strRef>
              <c:f>工作表1!$A$2:$A$3</c:f>
              <c:strCache>
                <c:ptCount val="2"/>
                <c:pt idx="0">
                  <c:v>103年度</c:v>
                </c:pt>
                <c:pt idx="1">
                  <c:v>104年度</c:v>
                </c:pt>
              </c:strCache>
            </c:strRef>
          </c:cat>
          <c:val>
            <c:numRef>
              <c:f>工作表1!$B$2:$B$3</c:f>
              <c:numCache>
                <c:formatCode>General</c:formatCode>
                <c:ptCount val="2"/>
                <c:pt idx="0">
                  <c:v>89.61</c:v>
                </c:pt>
                <c:pt idx="1">
                  <c:v>90.93</c:v>
                </c:pt>
              </c:numCache>
            </c:numRef>
          </c:val>
        </c:ser>
        <c:dLbls>
          <c:dLblPos val="outEnd"/>
          <c:showLegendKey val="0"/>
          <c:showVal val="1"/>
          <c:showCatName val="0"/>
          <c:showSerName val="0"/>
          <c:showPercent val="0"/>
          <c:showBubbleSize val="0"/>
        </c:dLbls>
        <c:gapWidth val="219"/>
        <c:overlap val="-27"/>
        <c:axId val="96732816"/>
        <c:axId val="293868000"/>
      </c:barChart>
      <c:catAx>
        <c:axId val="9673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93868000"/>
        <c:crosses val="autoZero"/>
        <c:auto val="1"/>
        <c:lblAlgn val="ctr"/>
        <c:lblOffset val="100"/>
        <c:noMultiLvlLbl val="0"/>
      </c:catAx>
      <c:valAx>
        <c:axId val="293868000"/>
        <c:scaling>
          <c:orientation val="minMax"/>
          <c:min val="8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967328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v>決算+驗收</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落後原因!$E$24:$E$27</c:f>
              <c:strCache>
                <c:ptCount val="4"/>
                <c:pt idx="0">
                  <c:v>第1季</c:v>
                </c:pt>
                <c:pt idx="1">
                  <c:v>第2季</c:v>
                </c:pt>
                <c:pt idx="2">
                  <c:v>第3季</c:v>
                </c:pt>
                <c:pt idx="3">
                  <c:v>第4季</c:v>
                </c:pt>
              </c:strCache>
            </c:strRef>
          </c:cat>
          <c:val>
            <c:numRef>
              <c:f>落後原因!$H$24:$H$27</c:f>
              <c:numCache>
                <c:formatCode>General</c:formatCode>
                <c:ptCount val="4"/>
                <c:pt idx="0">
                  <c:v>35.799999999999997</c:v>
                </c:pt>
                <c:pt idx="1">
                  <c:v>32.24</c:v>
                </c:pt>
                <c:pt idx="2">
                  <c:v>33.33</c:v>
                </c:pt>
                <c:pt idx="3">
                  <c:v>35.22</c:v>
                </c:pt>
              </c:numCache>
            </c:numRef>
          </c:val>
        </c:ser>
        <c:ser>
          <c:idx val="2"/>
          <c:order val="2"/>
          <c:tx>
            <c:v>落後因素</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落後原因!$E$24:$E$27</c:f>
              <c:strCache>
                <c:ptCount val="4"/>
                <c:pt idx="0">
                  <c:v>第1季</c:v>
                </c:pt>
                <c:pt idx="1">
                  <c:v>第2季</c:v>
                </c:pt>
                <c:pt idx="2">
                  <c:v>第3季</c:v>
                </c:pt>
                <c:pt idx="3">
                  <c:v>第4季</c:v>
                </c:pt>
              </c:strCache>
            </c:strRef>
          </c:cat>
          <c:val>
            <c:numRef>
              <c:f>落後原因!$I$24:$I$27</c:f>
              <c:numCache>
                <c:formatCode>General</c:formatCode>
                <c:ptCount val="4"/>
                <c:pt idx="0">
                  <c:v>64.2</c:v>
                </c:pt>
                <c:pt idx="1">
                  <c:v>67.760000000000005</c:v>
                </c:pt>
                <c:pt idx="2">
                  <c:v>66.67</c:v>
                </c:pt>
                <c:pt idx="3">
                  <c:v>64.78</c:v>
                </c:pt>
              </c:numCache>
            </c:numRef>
          </c:val>
        </c:ser>
        <c:dLbls>
          <c:dLblPos val="ctr"/>
          <c:showLegendKey val="0"/>
          <c:showVal val="1"/>
          <c:showCatName val="0"/>
          <c:showSerName val="0"/>
          <c:showPercent val="0"/>
          <c:showBubbleSize val="0"/>
        </c:dLbls>
        <c:gapWidth val="150"/>
        <c:overlap val="100"/>
        <c:axId val="294782960"/>
        <c:axId val="294783520"/>
        <c:extLst>
          <c:ext xmlns:c15="http://schemas.microsoft.com/office/drawing/2012/chart" uri="{02D57815-91ED-43cb-92C2-25804820EDAC}">
            <c15:filteredBarSeries>
              <c15: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落後原因!$E$24:$E$27</c15:sqref>
                        </c15:formulaRef>
                      </c:ext>
                    </c:extLst>
                    <c:strCache>
                      <c:ptCount val="4"/>
                      <c:pt idx="0">
                        <c:v>第1季</c:v>
                      </c:pt>
                      <c:pt idx="1">
                        <c:v>第2季</c:v>
                      </c:pt>
                      <c:pt idx="2">
                        <c:v>第3季</c:v>
                      </c:pt>
                      <c:pt idx="3">
                        <c:v>第4季</c:v>
                      </c:pt>
                    </c:strCache>
                  </c:strRef>
                </c:cat>
                <c:val>
                  <c:numRef>
                    <c:extLst>
                      <c:ext uri="{02D57815-91ED-43cb-92C2-25804820EDAC}">
                        <c15:formulaRef>
                          <c15:sqref>落後原因!$G$24:$G$27</c15:sqref>
                        </c15:formulaRef>
                      </c:ext>
                    </c:extLst>
                    <c:numCache>
                      <c:formatCode>General</c:formatCode>
                      <c:ptCount val="4"/>
                    </c:numCache>
                  </c:numRef>
                </c:val>
              </c15:ser>
            </c15:filteredBarSeries>
          </c:ext>
        </c:extLst>
      </c:barChart>
      <c:catAx>
        <c:axId val="29478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94783520"/>
        <c:crosses val="autoZero"/>
        <c:auto val="1"/>
        <c:lblAlgn val="ctr"/>
        <c:lblOffset val="100"/>
        <c:noMultiLvlLbl val="0"/>
      </c:catAx>
      <c:valAx>
        <c:axId val="294783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94782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表1、104年7月至9月工程施工查核統計表分數統計!$B$26:$B$27</c:f>
              <c:strCache>
                <c:ptCount val="2"/>
                <c:pt idx="0">
                  <c:v>甲等</c:v>
                </c:pt>
                <c:pt idx="1">
                  <c:v>件數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表1、104年7月至9月工程施工查核統計表分數統計!$A$28:$A$30</c:f>
              <c:strCache>
                <c:ptCount val="3"/>
                <c:pt idx="0">
                  <c:v>第1季</c:v>
                </c:pt>
                <c:pt idx="1">
                  <c:v>第2季</c:v>
                </c:pt>
                <c:pt idx="2">
                  <c:v>第3季</c:v>
                </c:pt>
              </c:strCache>
            </c:strRef>
          </c:cat>
          <c:val>
            <c:numRef>
              <c:f>表1、104年7月至9月工程施工查核統計表分數統計!$B$28:$B$30</c:f>
            </c:numRef>
          </c:val>
        </c:ser>
        <c:ser>
          <c:idx val="1"/>
          <c:order val="1"/>
          <c:tx>
            <c:strRef>
              <c:f>表1、104年7月至9月工程施工查核統計表分數統計!$C$26:$C$27</c:f>
              <c:strCache>
                <c:ptCount val="2"/>
                <c:pt idx="0">
                  <c:v>甲等</c:v>
                </c:pt>
                <c:pt idx="1">
                  <c:v>比率</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表1、104年7月至9月工程施工查核統計表分數統計!$A$28:$A$30</c:f>
              <c:strCache>
                <c:ptCount val="3"/>
                <c:pt idx="0">
                  <c:v>第1季</c:v>
                </c:pt>
                <c:pt idx="1">
                  <c:v>第2季</c:v>
                </c:pt>
                <c:pt idx="2">
                  <c:v>第3季</c:v>
                </c:pt>
              </c:strCache>
            </c:strRef>
          </c:cat>
          <c:val>
            <c:numRef>
              <c:f>表1、104年7月至9月工程施工查核統計表分數統計!$C$28:$C$30</c:f>
            </c:numRef>
          </c:val>
        </c:ser>
        <c:ser>
          <c:idx val="2"/>
          <c:order val="2"/>
          <c:tx>
            <c:strRef>
              <c:f>表1、104年7月至9月工程施工查核統計表分數統計!$D$26:$D$27</c:f>
              <c:strCache>
                <c:ptCount val="2"/>
                <c:pt idx="0">
                  <c:v>乙等</c:v>
                </c:pt>
                <c:pt idx="1">
                  <c:v>件數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表1、104年7月至9月工程施工查核統計表分數統計!$A$28:$A$30</c:f>
              <c:strCache>
                <c:ptCount val="3"/>
                <c:pt idx="0">
                  <c:v>第1季</c:v>
                </c:pt>
                <c:pt idx="1">
                  <c:v>第2季</c:v>
                </c:pt>
                <c:pt idx="2">
                  <c:v>第3季</c:v>
                </c:pt>
              </c:strCache>
            </c:strRef>
          </c:cat>
          <c:val>
            <c:numRef>
              <c:f>表1、104年7月至9月工程施工查核統計表分數統計!$D$28:$D$30</c:f>
            </c:numRef>
          </c:val>
        </c:ser>
        <c:ser>
          <c:idx val="3"/>
          <c:order val="3"/>
          <c:tx>
            <c:strRef>
              <c:f>表1、104年7月至9月工程施工查核統計表分數統計!$E$26:$E$27</c:f>
              <c:strCache>
                <c:ptCount val="2"/>
                <c:pt idx="0">
                  <c:v>乙等</c:v>
                </c:pt>
                <c:pt idx="1">
                  <c:v>比率</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表1、104年7月至9月工程施工查核統計表分數統計!$A$28:$A$30</c:f>
              <c:strCache>
                <c:ptCount val="3"/>
                <c:pt idx="0">
                  <c:v>第1季</c:v>
                </c:pt>
                <c:pt idx="1">
                  <c:v>第2季</c:v>
                </c:pt>
                <c:pt idx="2">
                  <c:v>第3季</c:v>
                </c:pt>
              </c:strCache>
            </c:strRef>
          </c:cat>
          <c:val>
            <c:numRef>
              <c:f>表1、104年7月至9月工程施工查核統計表分數統計!$E$28:$E$30</c:f>
            </c:numRef>
          </c:val>
        </c:ser>
        <c:ser>
          <c:idx val="4"/>
          <c:order val="4"/>
          <c:tx>
            <c:strRef>
              <c:f>表1、104年7月至9月工程施工查核統計表分數統計!$F$26:$F$27</c:f>
              <c:strCache>
                <c:ptCount val="2"/>
                <c:pt idx="0">
                  <c:v>丙等</c:v>
                </c:pt>
                <c:pt idx="1">
                  <c:v>件數</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表1、104年7月至9月工程施工查核統計表分數統計!$A$28:$A$30</c:f>
              <c:strCache>
                <c:ptCount val="3"/>
                <c:pt idx="0">
                  <c:v>第1季</c:v>
                </c:pt>
                <c:pt idx="1">
                  <c:v>第2季</c:v>
                </c:pt>
                <c:pt idx="2">
                  <c:v>第3季</c:v>
                </c:pt>
              </c:strCache>
            </c:strRef>
          </c:cat>
          <c:val>
            <c:numRef>
              <c:f>表1、104年7月至9月工程施工查核統計表分數統計!$F$28:$F$30</c:f>
            </c:numRef>
          </c:val>
        </c:ser>
        <c:ser>
          <c:idx val="5"/>
          <c:order val="5"/>
          <c:tx>
            <c:strRef>
              <c:f>表1、104年7月至9月工程施工查核統計表分數統計!$G$26:$G$27</c:f>
              <c:strCache>
                <c:ptCount val="2"/>
                <c:pt idx="0">
                  <c:v>丙等</c:v>
                </c:pt>
                <c:pt idx="1">
                  <c:v>比率</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表1、104年7月至9月工程施工查核統計表分數統計!$A$28:$A$30</c:f>
              <c:strCache>
                <c:ptCount val="3"/>
                <c:pt idx="0">
                  <c:v>第1季</c:v>
                </c:pt>
                <c:pt idx="1">
                  <c:v>第2季</c:v>
                </c:pt>
                <c:pt idx="2">
                  <c:v>第3季</c:v>
                </c:pt>
              </c:strCache>
            </c:strRef>
          </c:cat>
          <c:val>
            <c:numRef>
              <c:f>表1、104年7月至9月工程施工查核統計表分數統計!$G$28:$G$30</c:f>
            </c:numRef>
          </c:val>
        </c:ser>
        <c:ser>
          <c:idx val="6"/>
          <c:order val="6"/>
          <c:tx>
            <c:strRef>
              <c:f>表1、104年7月至9月工程施工查核統計表分數統計!$H$26:$H$27</c:f>
              <c:strCache>
                <c:ptCount val="2"/>
                <c:pt idx="0">
                  <c:v>查核件數</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表1、104年7月至9月工程施工查核統計表分數統計!$A$28:$A$30</c:f>
              <c:strCache>
                <c:ptCount val="3"/>
                <c:pt idx="0">
                  <c:v>第1季</c:v>
                </c:pt>
                <c:pt idx="1">
                  <c:v>第2季</c:v>
                </c:pt>
                <c:pt idx="2">
                  <c:v>第3季</c:v>
                </c:pt>
              </c:strCache>
            </c:strRef>
          </c:cat>
          <c:val>
            <c:numRef>
              <c:f>表1、104年7月至9月工程施工查核統計表分數統計!$H$28:$H$30</c:f>
            </c:numRef>
          </c:val>
        </c:ser>
        <c:dLbls>
          <c:dLblPos val="outEnd"/>
          <c:showLegendKey val="0"/>
          <c:showVal val="1"/>
          <c:showCatName val="0"/>
          <c:showSerName val="0"/>
          <c:showPercent val="0"/>
          <c:showBubbleSize val="0"/>
        </c:dLbls>
        <c:gapWidth val="219"/>
        <c:overlap val="-27"/>
        <c:axId val="294129776"/>
        <c:axId val="294130336"/>
      </c:barChart>
      <c:catAx>
        <c:axId val="29412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94130336"/>
        <c:crosses val="autoZero"/>
        <c:auto val="1"/>
        <c:lblAlgn val="ctr"/>
        <c:lblOffset val="100"/>
        <c:noMultiLvlLbl val="0"/>
      </c:catAx>
      <c:valAx>
        <c:axId val="294130336"/>
        <c:scaling>
          <c:orientation val="minMax"/>
          <c:max val="9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94129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表1、104年7月至9月工程施工查核統計表分數統計!$B$34</c:f>
              <c:strCache>
                <c:ptCount val="1"/>
                <c:pt idx="0">
                  <c:v>平均查核分數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表1、104年7月至9月工程施工查核統計表分數統計!$A$35:$A$38</c:f>
              <c:strCache>
                <c:ptCount val="4"/>
                <c:pt idx="0">
                  <c:v>第1季</c:v>
                </c:pt>
                <c:pt idx="1">
                  <c:v>第2季</c:v>
                </c:pt>
                <c:pt idx="2">
                  <c:v>第3季</c:v>
                </c:pt>
                <c:pt idx="3">
                  <c:v>第4季</c:v>
                </c:pt>
              </c:strCache>
            </c:strRef>
          </c:cat>
          <c:val>
            <c:numRef>
              <c:f>表1、104年7月至9月工程施工查核統計表分數統計!$B$35:$B$38</c:f>
              <c:numCache>
                <c:formatCode>General</c:formatCode>
                <c:ptCount val="4"/>
                <c:pt idx="0">
                  <c:v>78.7</c:v>
                </c:pt>
                <c:pt idx="1">
                  <c:v>78.3</c:v>
                </c:pt>
                <c:pt idx="2">
                  <c:v>78.400000000000006</c:v>
                </c:pt>
                <c:pt idx="3">
                  <c:v>78.2</c:v>
                </c:pt>
              </c:numCache>
            </c:numRef>
          </c:val>
        </c:ser>
        <c:dLbls>
          <c:dLblPos val="outEnd"/>
          <c:showLegendKey val="0"/>
          <c:showVal val="1"/>
          <c:showCatName val="0"/>
          <c:showSerName val="0"/>
          <c:showPercent val="0"/>
          <c:showBubbleSize val="0"/>
        </c:dLbls>
        <c:gapWidth val="219"/>
        <c:overlap val="-27"/>
        <c:axId val="294132576"/>
        <c:axId val="294133136"/>
      </c:barChart>
      <c:catAx>
        <c:axId val="29413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94133136"/>
        <c:crosses val="autoZero"/>
        <c:auto val="1"/>
        <c:lblAlgn val="ctr"/>
        <c:lblOffset val="100"/>
        <c:noMultiLvlLbl val="0"/>
      </c:catAx>
      <c:valAx>
        <c:axId val="294133136"/>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9413257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異常廠商!$G$15</c:f>
              <c:strCache>
                <c:ptCount val="1"/>
                <c:pt idx="0">
                  <c:v>異常廠商</c:v>
                </c:pt>
              </c:strCache>
            </c:strRef>
          </c:tx>
          <c:spPr>
            <a:solidFill>
              <a:schemeClr val="accent4">
                <a:lumMod val="75000"/>
              </a:schemeClr>
            </a:soli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異常廠商!$F$16:$F$18</c:f>
              <c:strCache>
                <c:ptCount val="3"/>
                <c:pt idx="0">
                  <c:v>甲等</c:v>
                </c:pt>
                <c:pt idx="1">
                  <c:v>乙等</c:v>
                </c:pt>
                <c:pt idx="2">
                  <c:v>丙等</c:v>
                </c:pt>
              </c:strCache>
            </c:strRef>
          </c:cat>
          <c:val>
            <c:numRef>
              <c:f>異常廠商!$G$16:$G$18</c:f>
              <c:numCache>
                <c:formatCode>General</c:formatCode>
                <c:ptCount val="3"/>
                <c:pt idx="0">
                  <c:v>21.4</c:v>
                </c:pt>
                <c:pt idx="1">
                  <c:v>78.599999999999994</c:v>
                </c:pt>
                <c:pt idx="2">
                  <c:v>0</c:v>
                </c:pt>
              </c:numCache>
            </c:numRef>
          </c:val>
        </c:ser>
        <c:ser>
          <c:idx val="1"/>
          <c:order val="1"/>
          <c:tx>
            <c:strRef>
              <c:f>異常廠商!$H$15</c:f>
              <c:strCache>
                <c:ptCount val="1"/>
                <c:pt idx="0">
                  <c:v>非異常廠商</c:v>
                </c:pt>
              </c:strCache>
            </c:strRef>
          </c:tx>
          <c:spPr>
            <a:solidFill>
              <a:srgbClr val="0070C0"/>
            </a:soli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異常廠商!$F$16:$F$18</c:f>
              <c:strCache>
                <c:ptCount val="3"/>
                <c:pt idx="0">
                  <c:v>甲等</c:v>
                </c:pt>
                <c:pt idx="1">
                  <c:v>乙等</c:v>
                </c:pt>
                <c:pt idx="2">
                  <c:v>丙等</c:v>
                </c:pt>
              </c:strCache>
            </c:strRef>
          </c:cat>
          <c:val>
            <c:numRef>
              <c:f>異常廠商!$H$16:$H$18</c:f>
              <c:numCache>
                <c:formatCode>General</c:formatCode>
                <c:ptCount val="3"/>
                <c:pt idx="0">
                  <c:v>32.1</c:v>
                </c:pt>
                <c:pt idx="1">
                  <c:v>67.900000000000006</c:v>
                </c:pt>
                <c:pt idx="2">
                  <c:v>0</c:v>
                </c:pt>
              </c:numCache>
            </c:numRef>
          </c:val>
        </c:ser>
        <c:dLbls>
          <c:dLblPos val="outEnd"/>
          <c:showLegendKey val="0"/>
          <c:showVal val="1"/>
          <c:showCatName val="0"/>
          <c:showSerName val="0"/>
          <c:showPercent val="0"/>
          <c:showBubbleSize val="0"/>
        </c:dLbls>
        <c:gapWidth val="100"/>
        <c:overlap val="-24"/>
        <c:axId val="294136496"/>
        <c:axId val="294137056"/>
      </c:barChart>
      <c:catAx>
        <c:axId val="2941364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TW"/>
          </a:p>
        </c:txPr>
        <c:crossAx val="294137056"/>
        <c:crosses val="autoZero"/>
        <c:auto val="1"/>
        <c:lblAlgn val="ctr"/>
        <c:lblOffset val="100"/>
        <c:noMultiLvlLbl val="0"/>
      </c:catAx>
      <c:valAx>
        <c:axId val="29413705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TW"/>
          </a:p>
        </c:txPr>
        <c:crossAx val="29413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188475747517453"/>
          <c:y val="7.27712375980907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工作表1!$B$1</c:f>
              <c:strCache>
                <c:ptCount val="1"/>
                <c:pt idx="0">
                  <c:v>督導件數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4"/>
                <c:pt idx="0">
                  <c:v>第1季</c:v>
                </c:pt>
                <c:pt idx="1">
                  <c:v>第2季</c:v>
                </c:pt>
                <c:pt idx="2">
                  <c:v>第3季</c:v>
                </c:pt>
                <c:pt idx="3">
                  <c:v>第4季</c:v>
                </c:pt>
              </c:strCache>
            </c:strRef>
          </c:cat>
          <c:val>
            <c:numRef>
              <c:f>工作表1!$B$2:$B$5</c:f>
              <c:numCache>
                <c:formatCode>General</c:formatCode>
                <c:ptCount val="4"/>
                <c:pt idx="0">
                  <c:v>28</c:v>
                </c:pt>
                <c:pt idx="1">
                  <c:v>27</c:v>
                </c:pt>
                <c:pt idx="2">
                  <c:v>22</c:v>
                </c:pt>
                <c:pt idx="3">
                  <c:v>58</c:v>
                </c:pt>
              </c:numCache>
            </c:numRef>
          </c:val>
        </c:ser>
        <c:dLbls>
          <c:dLblPos val="outEnd"/>
          <c:showLegendKey val="0"/>
          <c:showVal val="1"/>
          <c:showCatName val="0"/>
          <c:showSerName val="0"/>
          <c:showPercent val="0"/>
          <c:showBubbleSize val="0"/>
        </c:dLbls>
        <c:gapWidth val="219"/>
        <c:overlap val="-27"/>
        <c:axId val="298894432"/>
        <c:axId val="298894992"/>
      </c:barChart>
      <c:catAx>
        <c:axId val="29889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98894992"/>
        <c:crosses val="autoZero"/>
        <c:auto val="1"/>
        <c:lblAlgn val="ctr"/>
        <c:lblOffset val="100"/>
        <c:noMultiLvlLbl val="0"/>
      </c:catAx>
      <c:valAx>
        <c:axId val="298894992"/>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98894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2E960-A808-4DE6-B484-3345EAD9708E}" type="doc">
      <dgm:prSet loTypeId="urn:microsoft.com/office/officeart/2005/8/layout/architecture+Icon" loCatId="officeonline" qsTypeId="urn:microsoft.com/office/officeart/2005/8/quickstyle/simple3" qsCatId="simple" csTypeId="urn:microsoft.com/office/officeart/2005/8/colors/accent5_4" csCatId="accent5" phldr="1"/>
      <dgm:spPr/>
      <dgm:t>
        <a:bodyPr/>
        <a:lstStyle/>
        <a:p>
          <a:endParaRPr lang="zh-TW" altLang="en-US"/>
        </a:p>
      </dgm:t>
    </dgm:pt>
    <dgm:pt modelId="{91AC9EAE-883E-43FC-AA52-405E5B1DD0A7}">
      <dgm:prSet phldrT="[文字]" custT="1"/>
      <dgm:spPr/>
      <dgm:t>
        <a:bodyPr/>
        <a:lstStyle/>
        <a:p>
          <a:pPr algn="l"/>
          <a:r>
            <a:rPr lang="zh-TW" altLang="en-US" sz="1900" b="1" smtClean="0">
              <a:latin typeface="標楷體" pitchFamily="65" charset="-120"/>
              <a:ea typeface="標楷體" pitchFamily="65" charset="-120"/>
            </a:rPr>
            <a:t>工程專責機關於補助非工程專業機關（如區公所、學校）時，協助辦理招標文件等實質審查，以提升規劃設計品質，減少流廢標情形發生。</a:t>
          </a:r>
          <a:endParaRPr lang="zh-TW" altLang="en-US" sz="1900" b="1" dirty="0">
            <a:latin typeface="標楷體" pitchFamily="65" charset="-120"/>
            <a:ea typeface="標楷體" pitchFamily="65" charset="-120"/>
          </a:endParaRPr>
        </a:p>
      </dgm:t>
    </dgm:pt>
    <dgm:pt modelId="{12952282-B3E3-47E3-B492-C80D69A48465}" type="parTrans" cxnId="{EF2C48E3-E797-462F-BA8B-479488BF619E}">
      <dgm:prSet/>
      <dgm:spPr/>
      <dgm:t>
        <a:bodyPr/>
        <a:lstStyle/>
        <a:p>
          <a:endParaRPr lang="zh-TW" altLang="en-US" b="1"/>
        </a:p>
      </dgm:t>
    </dgm:pt>
    <dgm:pt modelId="{92F890D0-AF61-48E2-AE33-34BAFDBAFA44}" type="sibTrans" cxnId="{EF2C48E3-E797-462F-BA8B-479488BF619E}">
      <dgm:prSet/>
      <dgm:spPr/>
      <dgm:t>
        <a:bodyPr/>
        <a:lstStyle/>
        <a:p>
          <a:endParaRPr lang="zh-TW" altLang="en-US" b="1"/>
        </a:p>
      </dgm:t>
    </dgm:pt>
    <dgm:pt modelId="{74E76947-E2EB-44D7-80F2-F50D55A8BB3C}">
      <dgm:prSet phldrT="[文字]" custT="1">
        <dgm:style>
          <a:lnRef idx="1">
            <a:schemeClr val="accent2"/>
          </a:lnRef>
          <a:fillRef idx="2">
            <a:schemeClr val="accent2"/>
          </a:fillRef>
          <a:effectRef idx="1">
            <a:schemeClr val="accent2"/>
          </a:effectRef>
          <a:fontRef idx="minor">
            <a:schemeClr val="dk1"/>
          </a:fontRef>
        </dgm:style>
      </dgm:prSet>
      <dgm:spPr/>
      <dgm:t>
        <a:bodyPr/>
        <a:lstStyle/>
        <a:p>
          <a:pPr algn="l"/>
          <a:r>
            <a:rPr lang="zh-TW" altLang="en-US" sz="2000" b="1" dirty="0" smtClean="0">
              <a:latin typeface="標楷體" pitchFamily="65" charset="-120"/>
              <a:ea typeface="標楷體" pitchFamily="65" charset="-120"/>
            </a:rPr>
            <a:t>針對查核成績</a:t>
          </a:r>
          <a:r>
            <a:rPr lang="en-US" altLang="zh-TW" sz="2000" b="1" dirty="0" smtClean="0">
              <a:latin typeface="標楷體" pitchFamily="65" charset="-120"/>
              <a:ea typeface="標楷體" pitchFamily="65" charset="-120"/>
            </a:rPr>
            <a:t>75</a:t>
          </a:r>
          <a:r>
            <a:rPr lang="zh-TW" altLang="en-US" sz="2000" b="1" dirty="0" smtClean="0">
              <a:latin typeface="標楷體" pitchFamily="65" charset="-120"/>
              <a:ea typeface="標楷體" pitchFamily="65" charset="-120"/>
            </a:rPr>
            <a:t>分以下機關，由施工查核小組進行專案督導，並於本委員會進行專案檢討報告，確實督促改進。</a:t>
          </a:r>
          <a:endParaRPr lang="zh-TW" altLang="en-US" sz="2000" b="1" dirty="0">
            <a:latin typeface="標楷體" pitchFamily="65" charset="-120"/>
            <a:ea typeface="標楷體" pitchFamily="65" charset="-120"/>
          </a:endParaRPr>
        </a:p>
      </dgm:t>
    </dgm:pt>
    <dgm:pt modelId="{B9C64C15-4366-4D08-9E8B-107DAF1E6C77}" type="sibTrans" cxnId="{9C095CFF-8B69-45AF-B292-EDAEADDB337E}">
      <dgm:prSet/>
      <dgm:spPr/>
      <dgm:t>
        <a:bodyPr/>
        <a:lstStyle/>
        <a:p>
          <a:endParaRPr lang="zh-TW" altLang="en-US" b="1"/>
        </a:p>
      </dgm:t>
    </dgm:pt>
    <dgm:pt modelId="{E93980CF-C760-4295-B8D6-8EBC3FC60EF9}" type="parTrans" cxnId="{9C095CFF-8B69-45AF-B292-EDAEADDB337E}">
      <dgm:prSet/>
      <dgm:spPr/>
      <dgm:t>
        <a:bodyPr/>
        <a:lstStyle/>
        <a:p>
          <a:endParaRPr lang="zh-TW" altLang="en-US" b="1"/>
        </a:p>
      </dgm:t>
    </dgm:pt>
    <dgm:pt modelId="{CB6EFF45-3903-43D5-867F-FC1F5141FDB2}">
      <dgm:prSet phldrT="[文字]" custT="1"/>
      <dgm:spPr/>
      <dgm:t>
        <a:bodyPr/>
        <a:lstStyle/>
        <a:p>
          <a:pPr algn="l"/>
          <a:r>
            <a:rPr lang="zh-TW" altLang="en-US" sz="2000" b="1" smtClean="0">
              <a:latin typeface="標楷體" pitchFamily="65" charset="-120"/>
              <a:ea typeface="標楷體" pitchFamily="65" charset="-120"/>
            </a:rPr>
            <a:t>強化標案進度管制會報功能：除就落後進度達</a:t>
          </a:r>
          <a:r>
            <a:rPr lang="en-US" altLang="zh-TW" sz="2000" b="1" smtClean="0">
              <a:latin typeface="標楷體" pitchFamily="65" charset="-120"/>
              <a:ea typeface="標楷體" pitchFamily="65" charset="-120"/>
            </a:rPr>
            <a:t>5%</a:t>
          </a:r>
          <a:r>
            <a:rPr lang="zh-TW" altLang="en-US" sz="2000" b="1" smtClean="0">
              <a:latin typeface="標楷體" pitchFamily="65" charset="-120"/>
              <a:ea typeface="標楷體" pitchFamily="65" charset="-120"/>
            </a:rPr>
            <a:t>以上外，新增已屆完工期限未完工及</a:t>
          </a:r>
          <a:r>
            <a:rPr lang="en-US" altLang="zh-TW" sz="2000" b="1" smtClean="0">
              <a:latin typeface="標楷體" pitchFamily="65" charset="-120"/>
              <a:ea typeface="標楷體" pitchFamily="65" charset="-120"/>
            </a:rPr>
            <a:t>2</a:t>
          </a:r>
          <a:r>
            <a:rPr lang="zh-TW" altLang="en-US" sz="2000" b="1" smtClean="0">
              <a:latin typeface="標楷體" pitchFamily="65" charset="-120"/>
              <a:ea typeface="標楷體" pitchFamily="65" charset="-120"/>
            </a:rPr>
            <a:t>個月內將屆完工期限之標案預警及警告功能。</a:t>
          </a:r>
          <a:endParaRPr lang="zh-TW" altLang="en-US" sz="2000" b="1" dirty="0">
            <a:latin typeface="標楷體" pitchFamily="65" charset="-120"/>
            <a:ea typeface="標楷體" pitchFamily="65" charset="-120"/>
          </a:endParaRPr>
        </a:p>
      </dgm:t>
    </dgm:pt>
    <dgm:pt modelId="{CF426552-19C4-4BD1-AFE7-7D3D6D120C7A}" type="sibTrans" cxnId="{0799E9D2-F807-4E93-ACD7-698D4E132C79}">
      <dgm:prSet/>
      <dgm:spPr/>
      <dgm:t>
        <a:bodyPr/>
        <a:lstStyle/>
        <a:p>
          <a:endParaRPr lang="zh-TW" altLang="en-US" b="1"/>
        </a:p>
      </dgm:t>
    </dgm:pt>
    <dgm:pt modelId="{489ACFAE-B5F9-4BC6-8314-784E28E0044D}" type="parTrans" cxnId="{0799E9D2-F807-4E93-ACD7-698D4E132C79}">
      <dgm:prSet/>
      <dgm:spPr/>
      <dgm:t>
        <a:bodyPr/>
        <a:lstStyle/>
        <a:p>
          <a:endParaRPr lang="zh-TW" altLang="en-US" b="1"/>
        </a:p>
      </dgm:t>
    </dgm:pt>
    <dgm:pt modelId="{AA103135-39DE-494F-A6F3-B7EE0A7B71B0}" type="pres">
      <dgm:prSet presAssocID="{DE52E960-A808-4DE6-B484-3345EAD9708E}" presName="Name0" presStyleCnt="0">
        <dgm:presLayoutVars>
          <dgm:chPref val="1"/>
          <dgm:dir/>
          <dgm:animOne val="branch"/>
          <dgm:animLvl val="lvl"/>
          <dgm:resizeHandles/>
        </dgm:presLayoutVars>
      </dgm:prSet>
      <dgm:spPr/>
      <dgm:t>
        <a:bodyPr/>
        <a:lstStyle/>
        <a:p>
          <a:endParaRPr lang="zh-TW" altLang="en-US"/>
        </a:p>
      </dgm:t>
    </dgm:pt>
    <dgm:pt modelId="{D842B196-6C04-468E-B565-B24B7DE86676}" type="pres">
      <dgm:prSet presAssocID="{91AC9EAE-883E-43FC-AA52-405E5B1DD0A7}" presName="vertOne" presStyleCnt="0"/>
      <dgm:spPr/>
      <dgm:t>
        <a:bodyPr/>
        <a:lstStyle/>
        <a:p>
          <a:endParaRPr lang="zh-TW" altLang="en-US"/>
        </a:p>
      </dgm:t>
    </dgm:pt>
    <dgm:pt modelId="{222C8D2E-6B1D-4B1F-A4DD-F28AF5333FA5}" type="pres">
      <dgm:prSet presAssocID="{91AC9EAE-883E-43FC-AA52-405E5B1DD0A7}" presName="txOne" presStyleLbl="node0" presStyleIdx="0" presStyleCnt="1" custScaleY="43870" custLinFactY="100000" custLinFactNeighborX="-1199" custLinFactNeighborY="132219">
        <dgm:presLayoutVars>
          <dgm:chPref val="3"/>
        </dgm:presLayoutVars>
      </dgm:prSet>
      <dgm:spPr/>
      <dgm:t>
        <a:bodyPr/>
        <a:lstStyle/>
        <a:p>
          <a:endParaRPr lang="zh-TW" altLang="en-US"/>
        </a:p>
      </dgm:t>
    </dgm:pt>
    <dgm:pt modelId="{0A13CC80-436A-4CBA-B3B5-B9D41FAECDF0}" type="pres">
      <dgm:prSet presAssocID="{91AC9EAE-883E-43FC-AA52-405E5B1DD0A7}" presName="parTransOne" presStyleCnt="0"/>
      <dgm:spPr/>
      <dgm:t>
        <a:bodyPr/>
        <a:lstStyle/>
        <a:p>
          <a:endParaRPr lang="zh-TW" altLang="en-US"/>
        </a:p>
      </dgm:t>
    </dgm:pt>
    <dgm:pt modelId="{C123C7DC-E7DC-4410-879E-952F9997E233}" type="pres">
      <dgm:prSet presAssocID="{91AC9EAE-883E-43FC-AA52-405E5B1DD0A7}" presName="horzOne" presStyleCnt="0"/>
      <dgm:spPr/>
      <dgm:t>
        <a:bodyPr/>
        <a:lstStyle/>
        <a:p>
          <a:endParaRPr lang="zh-TW" altLang="en-US"/>
        </a:p>
      </dgm:t>
    </dgm:pt>
    <dgm:pt modelId="{C8C64AA1-6165-4F29-B440-45533801680F}" type="pres">
      <dgm:prSet presAssocID="{74E76947-E2EB-44D7-80F2-F50D55A8BB3C}" presName="vertTwo" presStyleCnt="0"/>
      <dgm:spPr/>
      <dgm:t>
        <a:bodyPr/>
        <a:lstStyle/>
        <a:p>
          <a:endParaRPr lang="zh-TW" altLang="en-US"/>
        </a:p>
      </dgm:t>
    </dgm:pt>
    <dgm:pt modelId="{8C352ED6-9AB6-4AB1-94BA-D445A76F3265}" type="pres">
      <dgm:prSet presAssocID="{74E76947-E2EB-44D7-80F2-F50D55A8BB3C}" presName="txTwo" presStyleLbl="node2" presStyleIdx="0" presStyleCnt="1" custScaleY="54666">
        <dgm:presLayoutVars>
          <dgm:chPref val="3"/>
        </dgm:presLayoutVars>
      </dgm:prSet>
      <dgm:spPr/>
      <dgm:t>
        <a:bodyPr/>
        <a:lstStyle/>
        <a:p>
          <a:endParaRPr lang="zh-TW" altLang="en-US"/>
        </a:p>
      </dgm:t>
    </dgm:pt>
    <dgm:pt modelId="{7B218D4B-A9E2-4F86-9BD5-9ED80024C4D2}" type="pres">
      <dgm:prSet presAssocID="{74E76947-E2EB-44D7-80F2-F50D55A8BB3C}" presName="parTransTwo" presStyleCnt="0"/>
      <dgm:spPr/>
      <dgm:t>
        <a:bodyPr/>
        <a:lstStyle/>
        <a:p>
          <a:endParaRPr lang="zh-TW" altLang="en-US"/>
        </a:p>
      </dgm:t>
    </dgm:pt>
    <dgm:pt modelId="{92B90DEA-7311-47CE-A22D-06C02763A59A}" type="pres">
      <dgm:prSet presAssocID="{74E76947-E2EB-44D7-80F2-F50D55A8BB3C}" presName="horzTwo" presStyleCnt="0"/>
      <dgm:spPr/>
      <dgm:t>
        <a:bodyPr/>
        <a:lstStyle/>
        <a:p>
          <a:endParaRPr lang="zh-TW" altLang="en-US"/>
        </a:p>
      </dgm:t>
    </dgm:pt>
    <dgm:pt modelId="{408B44EB-D863-48EC-97A7-353BD527BA78}" type="pres">
      <dgm:prSet presAssocID="{CB6EFF45-3903-43D5-867F-FC1F5141FDB2}" presName="vertThree" presStyleCnt="0"/>
      <dgm:spPr/>
      <dgm:t>
        <a:bodyPr/>
        <a:lstStyle/>
        <a:p>
          <a:endParaRPr lang="zh-TW" altLang="en-US"/>
        </a:p>
      </dgm:t>
    </dgm:pt>
    <dgm:pt modelId="{A6AA8EBA-EF40-421F-A172-C53A17CAA8D0}" type="pres">
      <dgm:prSet presAssocID="{CB6EFF45-3903-43D5-867F-FC1F5141FDB2}" presName="txThree" presStyleLbl="node3" presStyleIdx="0" presStyleCnt="1" custScaleX="100294" custScaleY="47859" custLinFactNeighborX="-634" custLinFactNeighborY="-164">
        <dgm:presLayoutVars>
          <dgm:chPref val="3"/>
        </dgm:presLayoutVars>
      </dgm:prSet>
      <dgm:spPr/>
      <dgm:t>
        <a:bodyPr/>
        <a:lstStyle/>
        <a:p>
          <a:endParaRPr lang="zh-TW" altLang="en-US"/>
        </a:p>
      </dgm:t>
    </dgm:pt>
    <dgm:pt modelId="{70F3BC8C-CA76-46F7-BF2A-99EC420552B8}" type="pres">
      <dgm:prSet presAssocID="{CB6EFF45-3903-43D5-867F-FC1F5141FDB2}" presName="horzThree" presStyleCnt="0"/>
      <dgm:spPr/>
      <dgm:t>
        <a:bodyPr/>
        <a:lstStyle/>
        <a:p>
          <a:endParaRPr lang="zh-TW" altLang="en-US"/>
        </a:p>
      </dgm:t>
    </dgm:pt>
  </dgm:ptLst>
  <dgm:cxnLst>
    <dgm:cxn modelId="{EC06CDF5-0F7B-42D4-B385-2702E1D162E9}" type="presOf" srcId="{CB6EFF45-3903-43D5-867F-FC1F5141FDB2}" destId="{A6AA8EBA-EF40-421F-A172-C53A17CAA8D0}" srcOrd="0" destOrd="0" presId="urn:microsoft.com/office/officeart/2005/8/layout/architecture+Icon"/>
    <dgm:cxn modelId="{71B5AA81-0050-47B2-9C11-8335F636C8FC}" type="presOf" srcId="{74E76947-E2EB-44D7-80F2-F50D55A8BB3C}" destId="{8C352ED6-9AB6-4AB1-94BA-D445A76F3265}" srcOrd="0" destOrd="0" presId="urn:microsoft.com/office/officeart/2005/8/layout/architecture+Icon"/>
    <dgm:cxn modelId="{EF2C48E3-E797-462F-BA8B-479488BF619E}" srcId="{DE52E960-A808-4DE6-B484-3345EAD9708E}" destId="{91AC9EAE-883E-43FC-AA52-405E5B1DD0A7}" srcOrd="0" destOrd="0" parTransId="{12952282-B3E3-47E3-B492-C80D69A48465}" sibTransId="{92F890D0-AF61-48E2-AE33-34BAFDBAFA44}"/>
    <dgm:cxn modelId="{9C095CFF-8B69-45AF-B292-EDAEADDB337E}" srcId="{91AC9EAE-883E-43FC-AA52-405E5B1DD0A7}" destId="{74E76947-E2EB-44D7-80F2-F50D55A8BB3C}" srcOrd="0" destOrd="0" parTransId="{E93980CF-C760-4295-B8D6-8EBC3FC60EF9}" sibTransId="{B9C64C15-4366-4D08-9E8B-107DAF1E6C77}"/>
    <dgm:cxn modelId="{92D18F68-7E6E-4B2D-A3FE-9276E0EB6110}" type="presOf" srcId="{91AC9EAE-883E-43FC-AA52-405E5B1DD0A7}" destId="{222C8D2E-6B1D-4B1F-A4DD-F28AF5333FA5}" srcOrd="0" destOrd="0" presId="urn:microsoft.com/office/officeart/2005/8/layout/architecture+Icon"/>
    <dgm:cxn modelId="{0799E9D2-F807-4E93-ACD7-698D4E132C79}" srcId="{74E76947-E2EB-44D7-80F2-F50D55A8BB3C}" destId="{CB6EFF45-3903-43D5-867F-FC1F5141FDB2}" srcOrd="0" destOrd="0" parTransId="{489ACFAE-B5F9-4BC6-8314-784E28E0044D}" sibTransId="{CF426552-19C4-4BD1-AFE7-7D3D6D120C7A}"/>
    <dgm:cxn modelId="{5E134700-1819-4CAC-953E-462637086DCA}" type="presOf" srcId="{DE52E960-A808-4DE6-B484-3345EAD9708E}" destId="{AA103135-39DE-494F-A6F3-B7EE0A7B71B0}" srcOrd="0" destOrd="0" presId="urn:microsoft.com/office/officeart/2005/8/layout/architecture+Icon"/>
    <dgm:cxn modelId="{D108DB76-AA0C-410A-999A-B6B908EEA07C}" type="presParOf" srcId="{AA103135-39DE-494F-A6F3-B7EE0A7B71B0}" destId="{D842B196-6C04-468E-B565-B24B7DE86676}" srcOrd="0" destOrd="0" presId="urn:microsoft.com/office/officeart/2005/8/layout/architecture+Icon"/>
    <dgm:cxn modelId="{B59F96E0-DD9E-4BDD-AF70-9FFFE2C89357}" type="presParOf" srcId="{D842B196-6C04-468E-B565-B24B7DE86676}" destId="{222C8D2E-6B1D-4B1F-A4DD-F28AF5333FA5}" srcOrd="0" destOrd="0" presId="urn:microsoft.com/office/officeart/2005/8/layout/architecture+Icon"/>
    <dgm:cxn modelId="{21584070-65A4-4B56-8858-C5837F879256}" type="presParOf" srcId="{D842B196-6C04-468E-B565-B24B7DE86676}" destId="{0A13CC80-436A-4CBA-B3B5-B9D41FAECDF0}" srcOrd="1" destOrd="0" presId="urn:microsoft.com/office/officeart/2005/8/layout/architecture+Icon"/>
    <dgm:cxn modelId="{A1B585A0-7529-4B47-B517-5716383F5AEC}" type="presParOf" srcId="{D842B196-6C04-468E-B565-B24B7DE86676}" destId="{C123C7DC-E7DC-4410-879E-952F9997E233}" srcOrd="2" destOrd="0" presId="urn:microsoft.com/office/officeart/2005/8/layout/architecture+Icon"/>
    <dgm:cxn modelId="{93AEFDE8-3815-4C8E-B8ED-A6E5950A2AE9}" type="presParOf" srcId="{C123C7DC-E7DC-4410-879E-952F9997E233}" destId="{C8C64AA1-6165-4F29-B440-45533801680F}" srcOrd="0" destOrd="0" presId="urn:microsoft.com/office/officeart/2005/8/layout/architecture+Icon"/>
    <dgm:cxn modelId="{BE7EAABB-CE25-4511-9D55-03399A992809}" type="presParOf" srcId="{C8C64AA1-6165-4F29-B440-45533801680F}" destId="{8C352ED6-9AB6-4AB1-94BA-D445A76F3265}" srcOrd="0" destOrd="0" presId="urn:microsoft.com/office/officeart/2005/8/layout/architecture+Icon"/>
    <dgm:cxn modelId="{E5CCEB4C-1447-4EDE-882F-9818D7051842}" type="presParOf" srcId="{C8C64AA1-6165-4F29-B440-45533801680F}" destId="{7B218D4B-A9E2-4F86-9BD5-9ED80024C4D2}" srcOrd="1" destOrd="0" presId="urn:microsoft.com/office/officeart/2005/8/layout/architecture+Icon"/>
    <dgm:cxn modelId="{2207FA5E-2046-483F-9A77-422B38EC2071}" type="presParOf" srcId="{C8C64AA1-6165-4F29-B440-45533801680F}" destId="{92B90DEA-7311-47CE-A22D-06C02763A59A}" srcOrd="2" destOrd="0" presId="urn:microsoft.com/office/officeart/2005/8/layout/architecture+Icon"/>
    <dgm:cxn modelId="{FFA39D5C-F83A-47B2-A7B8-121FBE4B4041}" type="presParOf" srcId="{92B90DEA-7311-47CE-A22D-06C02763A59A}" destId="{408B44EB-D863-48EC-97A7-353BD527BA78}" srcOrd="0" destOrd="0" presId="urn:microsoft.com/office/officeart/2005/8/layout/architecture+Icon"/>
    <dgm:cxn modelId="{EDF64354-0BE1-471B-A554-871B17D0E157}" type="presParOf" srcId="{408B44EB-D863-48EC-97A7-353BD527BA78}" destId="{A6AA8EBA-EF40-421F-A172-C53A17CAA8D0}" srcOrd="0" destOrd="0" presId="urn:microsoft.com/office/officeart/2005/8/layout/architecture+Icon"/>
    <dgm:cxn modelId="{124DA215-BF7D-4E77-8407-A30F84615814}" type="presParOf" srcId="{408B44EB-D863-48EC-97A7-353BD527BA78}" destId="{70F3BC8C-CA76-46F7-BF2A-99EC420552B8}"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C8D2E-6B1D-4B1F-A4DD-F28AF5333FA5}">
      <dsp:nvSpPr>
        <dsp:cNvPr id="0" name=""/>
        <dsp:cNvSpPr/>
      </dsp:nvSpPr>
      <dsp:spPr>
        <a:xfrm>
          <a:off x="0" y="2214932"/>
          <a:ext cx="7691333" cy="737396"/>
        </a:xfrm>
        <a:prstGeom prst="roundRect">
          <a:avLst>
            <a:gd name="adj" fmla="val 10000"/>
          </a:avLst>
        </a:prstGeom>
        <a:gradFill rotWithShape="0">
          <a:gsLst>
            <a:gs pos="0">
              <a:schemeClr val="accent5">
                <a:shade val="60000"/>
                <a:hueOff val="0"/>
                <a:satOff val="0"/>
                <a:lumOff val="0"/>
                <a:alphaOff val="0"/>
                <a:tint val="65000"/>
                <a:lumMod val="110000"/>
              </a:schemeClr>
            </a:gs>
            <a:gs pos="88000">
              <a:schemeClr val="accent5">
                <a:shade val="6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zh-TW" altLang="en-US" sz="1900" b="1" kern="1200" smtClean="0">
              <a:latin typeface="標楷體" pitchFamily="65" charset="-120"/>
              <a:ea typeface="標楷體" pitchFamily="65" charset="-120"/>
            </a:rPr>
            <a:t>工程專責機關於補助非工程專業機關（如區公所、學校）時，協助辦理招標文件等實質審查，以提升規劃設計品質，減少流廢標情形發生。</a:t>
          </a:r>
          <a:endParaRPr lang="zh-TW" altLang="en-US" sz="1900" b="1" kern="1200" dirty="0">
            <a:latin typeface="標楷體" pitchFamily="65" charset="-120"/>
            <a:ea typeface="標楷體" pitchFamily="65" charset="-120"/>
          </a:endParaRPr>
        </a:p>
      </dsp:txBody>
      <dsp:txXfrm>
        <a:off x="21598" y="2236530"/>
        <a:ext cx="7648137" cy="694200"/>
      </dsp:txXfrm>
    </dsp:sp>
    <dsp:sp modelId="{8C352ED6-9AB6-4AB1-94BA-D445A76F3265}">
      <dsp:nvSpPr>
        <dsp:cNvPr id="0" name=""/>
        <dsp:cNvSpPr/>
      </dsp:nvSpPr>
      <dsp:spPr>
        <a:xfrm>
          <a:off x="11271" y="1050258"/>
          <a:ext cx="7676318" cy="918862"/>
        </a:xfrm>
        <a:prstGeom prst="roundRect">
          <a:avLst>
            <a:gd name="adj" fmla="val 10000"/>
          </a:avLst>
        </a:prstGeom>
        <a:gradFill rotWithShape="1">
          <a:gsLst>
            <a:gs pos="0">
              <a:schemeClr val="accent2">
                <a:tint val="65000"/>
                <a:lumMod val="110000"/>
              </a:schemeClr>
            </a:gs>
            <a:gs pos="88000">
              <a:schemeClr val="accent2">
                <a:tint val="90000"/>
              </a:schemeClr>
            </a:gs>
          </a:gsLst>
          <a:lin ang="5400000" scaled="0"/>
        </a:gradFill>
        <a:ln w="12700" cap="rnd" cmpd="sng" algn="ctr">
          <a:solidFill>
            <a:schemeClr val="accent2"/>
          </a:solidFill>
          <a:prstDash val="solid"/>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標楷體" pitchFamily="65" charset="-120"/>
              <a:ea typeface="標楷體" pitchFamily="65" charset="-120"/>
            </a:rPr>
            <a:t>針對查核成績</a:t>
          </a:r>
          <a:r>
            <a:rPr lang="en-US" altLang="zh-TW" sz="2000" b="1" kern="1200" dirty="0" smtClean="0">
              <a:latin typeface="標楷體" pitchFamily="65" charset="-120"/>
              <a:ea typeface="標楷體" pitchFamily="65" charset="-120"/>
            </a:rPr>
            <a:t>75</a:t>
          </a:r>
          <a:r>
            <a:rPr lang="zh-TW" altLang="en-US" sz="2000" b="1" kern="1200" dirty="0" smtClean="0">
              <a:latin typeface="標楷體" pitchFamily="65" charset="-120"/>
              <a:ea typeface="標楷體" pitchFamily="65" charset="-120"/>
            </a:rPr>
            <a:t>分以下機關，由施工查核小組進行專案督導，並於本委員會進行專案檢討報告，確實督促改進。</a:t>
          </a:r>
          <a:endParaRPr lang="zh-TW" altLang="en-US" sz="2000" b="1" kern="1200" dirty="0">
            <a:latin typeface="標楷體" pitchFamily="65" charset="-120"/>
            <a:ea typeface="標楷體" pitchFamily="65" charset="-120"/>
          </a:endParaRPr>
        </a:p>
      </dsp:txBody>
      <dsp:txXfrm>
        <a:off x="38184" y="1077171"/>
        <a:ext cx="7622492" cy="865036"/>
      </dsp:txXfrm>
    </dsp:sp>
    <dsp:sp modelId="{A6AA8EBA-EF40-421F-A172-C53A17CAA8D0}">
      <dsp:nvSpPr>
        <dsp:cNvPr id="0" name=""/>
        <dsp:cNvSpPr/>
      </dsp:nvSpPr>
      <dsp:spPr>
        <a:xfrm>
          <a:off x="0" y="0"/>
          <a:ext cx="7676318" cy="804446"/>
        </a:xfrm>
        <a:prstGeom prst="roundRect">
          <a:avLst>
            <a:gd name="adj" fmla="val 10000"/>
          </a:avLst>
        </a:prstGeom>
        <a:gradFill rotWithShape="0">
          <a:gsLst>
            <a:gs pos="0">
              <a:schemeClr val="accent5">
                <a:tint val="99000"/>
                <a:hueOff val="0"/>
                <a:satOff val="0"/>
                <a:lumOff val="0"/>
                <a:alphaOff val="0"/>
                <a:tint val="65000"/>
                <a:lumMod val="110000"/>
              </a:schemeClr>
            </a:gs>
            <a:gs pos="88000">
              <a:schemeClr val="accent5">
                <a:tint val="99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smtClean="0">
              <a:latin typeface="標楷體" pitchFamily="65" charset="-120"/>
              <a:ea typeface="標楷體" pitchFamily="65" charset="-120"/>
            </a:rPr>
            <a:t>強化標案進度管制會報功能：除就落後進度達</a:t>
          </a:r>
          <a:r>
            <a:rPr lang="en-US" altLang="zh-TW" sz="2000" b="1" kern="1200" smtClean="0">
              <a:latin typeface="標楷體" pitchFamily="65" charset="-120"/>
              <a:ea typeface="標楷體" pitchFamily="65" charset="-120"/>
            </a:rPr>
            <a:t>5%</a:t>
          </a:r>
          <a:r>
            <a:rPr lang="zh-TW" altLang="en-US" sz="2000" b="1" kern="1200" smtClean="0">
              <a:latin typeface="標楷體" pitchFamily="65" charset="-120"/>
              <a:ea typeface="標楷體" pitchFamily="65" charset="-120"/>
            </a:rPr>
            <a:t>以上外，新增已屆完工期限未完工及</a:t>
          </a:r>
          <a:r>
            <a:rPr lang="en-US" altLang="zh-TW" sz="2000" b="1" kern="1200" smtClean="0">
              <a:latin typeface="標楷體" pitchFamily="65" charset="-120"/>
              <a:ea typeface="標楷體" pitchFamily="65" charset="-120"/>
            </a:rPr>
            <a:t>2</a:t>
          </a:r>
          <a:r>
            <a:rPr lang="zh-TW" altLang="en-US" sz="2000" b="1" kern="1200" smtClean="0">
              <a:latin typeface="標楷體" pitchFamily="65" charset="-120"/>
              <a:ea typeface="標楷體" pitchFamily="65" charset="-120"/>
            </a:rPr>
            <a:t>個月內將屆完工期限之標案預警及警告功能。</a:t>
          </a:r>
          <a:endParaRPr lang="zh-TW" altLang="en-US" sz="2000" b="1" kern="1200" dirty="0">
            <a:latin typeface="標楷體" pitchFamily="65" charset="-120"/>
            <a:ea typeface="標楷體" pitchFamily="65" charset="-120"/>
          </a:endParaRPr>
        </a:p>
      </dsp:txBody>
      <dsp:txXfrm>
        <a:off x="23561" y="23561"/>
        <a:ext cx="7629196" cy="757324"/>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結構版面配置"/>
  <dgm:desc val="用來顯示從下往上建立的階層式關聯。這個版面配置很適合用於顯示結構式元件或建立於其他物件之上的物件。"/>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0.0671</cdr:x>
      <cdr:y>0.39126</cdr:y>
    </cdr:from>
    <cdr:to>
      <cdr:x>0.9637</cdr:x>
      <cdr:y>0.39126</cdr:y>
    </cdr:to>
    <cdr:cxnSp macro="">
      <cdr:nvCxnSpPr>
        <cdr:cNvPr id="3" name="直線接點 2"/>
        <cdr:cNvCxnSpPr/>
      </cdr:nvCxnSpPr>
      <cdr:spPr>
        <a:xfrm xmlns:a="http://schemas.openxmlformats.org/drawingml/2006/main">
          <a:off x="339496" y="862815"/>
          <a:ext cx="4536504" cy="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15" y="1"/>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zh-TW"/>
          </a:p>
        </p:txBody>
      </p:sp>
      <p:sp>
        <p:nvSpPr>
          <p:cNvPr id="258051" name="Rectangle 3"/>
          <p:cNvSpPr>
            <a:spLocks noGrp="1" noChangeArrowheads="1"/>
          </p:cNvSpPr>
          <p:nvPr>
            <p:ph type="dt" sz="quarter" idx="1"/>
          </p:nvPr>
        </p:nvSpPr>
        <p:spPr bwMode="auto">
          <a:xfrm>
            <a:off x="3850459" y="1"/>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258052" name="Rectangle 4"/>
          <p:cNvSpPr>
            <a:spLocks noGrp="1" noChangeArrowheads="1"/>
          </p:cNvSpPr>
          <p:nvPr>
            <p:ph type="ftr" sz="quarter" idx="2"/>
          </p:nvPr>
        </p:nvSpPr>
        <p:spPr bwMode="auto">
          <a:xfrm>
            <a:off x="15" y="9428589"/>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zh-TW"/>
          </a:p>
        </p:txBody>
      </p:sp>
      <p:sp>
        <p:nvSpPr>
          <p:cNvPr id="258053" name="Rectangle 5"/>
          <p:cNvSpPr>
            <a:spLocks noGrp="1" noChangeArrowheads="1"/>
          </p:cNvSpPr>
          <p:nvPr>
            <p:ph type="sldNum" sz="quarter" idx="3"/>
          </p:nvPr>
        </p:nvSpPr>
        <p:spPr bwMode="auto">
          <a:xfrm>
            <a:off x="3850459" y="9428589"/>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4F5049E6-EA5A-46D6-A908-441A1A36A3A6}" type="slidenum">
              <a:rPr lang="en-US" altLang="zh-TW"/>
              <a:pPr/>
              <a:t>‹#›</a:t>
            </a:fld>
            <a:endParaRPr lang="en-US" altLang="zh-TW"/>
          </a:p>
        </p:txBody>
      </p:sp>
    </p:spTree>
    <p:extLst>
      <p:ext uri="{BB962C8B-B14F-4D97-AF65-F5344CB8AC3E}">
        <p14:creationId xmlns:p14="http://schemas.microsoft.com/office/powerpoint/2010/main" val="148486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15" y="1"/>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zh-TW"/>
          </a:p>
        </p:txBody>
      </p:sp>
      <p:sp>
        <p:nvSpPr>
          <p:cNvPr id="289795" name="Rectangle 3"/>
          <p:cNvSpPr>
            <a:spLocks noGrp="1" noChangeArrowheads="1"/>
          </p:cNvSpPr>
          <p:nvPr>
            <p:ph type="dt" idx="1"/>
          </p:nvPr>
        </p:nvSpPr>
        <p:spPr bwMode="auto">
          <a:xfrm>
            <a:off x="3850459" y="1"/>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28979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p:spPr>
      </p:sp>
      <p:sp>
        <p:nvSpPr>
          <p:cNvPr id="289797"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89798" name="Rectangle 6"/>
          <p:cNvSpPr>
            <a:spLocks noGrp="1" noChangeArrowheads="1"/>
          </p:cNvSpPr>
          <p:nvPr>
            <p:ph type="ftr" sz="quarter" idx="4"/>
          </p:nvPr>
        </p:nvSpPr>
        <p:spPr bwMode="auto">
          <a:xfrm>
            <a:off x="15" y="9428589"/>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zh-TW"/>
          </a:p>
        </p:txBody>
      </p:sp>
      <p:sp>
        <p:nvSpPr>
          <p:cNvPr id="289799" name="Rectangle 7"/>
          <p:cNvSpPr>
            <a:spLocks noGrp="1" noChangeArrowheads="1"/>
          </p:cNvSpPr>
          <p:nvPr>
            <p:ph type="sldNum" sz="quarter" idx="5"/>
          </p:nvPr>
        </p:nvSpPr>
        <p:spPr bwMode="auto">
          <a:xfrm>
            <a:off x="3850459" y="9428589"/>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BF858D4A-36DF-49A1-B80B-69C3D834E4E6}" type="slidenum">
              <a:rPr lang="en-US" altLang="zh-TW"/>
              <a:pPr/>
              <a:t>‹#›</a:t>
            </a:fld>
            <a:endParaRPr lang="en-US" altLang="zh-TW"/>
          </a:p>
        </p:txBody>
      </p:sp>
    </p:spTree>
    <p:extLst>
      <p:ext uri="{BB962C8B-B14F-4D97-AF65-F5344CB8AC3E}">
        <p14:creationId xmlns:p14="http://schemas.microsoft.com/office/powerpoint/2010/main" val="15722027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a:t>
            </a:fld>
            <a:endParaRPr lang="en-US" altLang="zh-TW"/>
          </a:p>
        </p:txBody>
      </p:sp>
    </p:spTree>
    <p:extLst>
      <p:ext uri="{BB962C8B-B14F-4D97-AF65-F5344CB8AC3E}">
        <p14:creationId xmlns:p14="http://schemas.microsoft.com/office/powerpoint/2010/main" val="940034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12</a:t>
            </a:fld>
            <a:endParaRPr lang="en-US" altLang="zh-TW"/>
          </a:p>
        </p:txBody>
      </p:sp>
    </p:spTree>
    <p:extLst>
      <p:ext uri="{BB962C8B-B14F-4D97-AF65-F5344CB8AC3E}">
        <p14:creationId xmlns:p14="http://schemas.microsoft.com/office/powerpoint/2010/main" val="325410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13</a:t>
            </a:fld>
            <a:endParaRPr lang="en-US" altLang="zh-TW"/>
          </a:p>
        </p:txBody>
      </p:sp>
    </p:spTree>
    <p:extLst>
      <p:ext uri="{BB962C8B-B14F-4D97-AF65-F5344CB8AC3E}">
        <p14:creationId xmlns:p14="http://schemas.microsoft.com/office/powerpoint/2010/main" val="240414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14</a:t>
            </a:fld>
            <a:endParaRPr lang="en-US" altLang="zh-TW"/>
          </a:p>
        </p:txBody>
      </p:sp>
    </p:spTree>
    <p:extLst>
      <p:ext uri="{BB962C8B-B14F-4D97-AF65-F5344CB8AC3E}">
        <p14:creationId xmlns:p14="http://schemas.microsoft.com/office/powerpoint/2010/main" val="2919925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15</a:t>
            </a:fld>
            <a:endParaRPr lang="en-US" altLang="zh-TW"/>
          </a:p>
        </p:txBody>
      </p:sp>
    </p:spTree>
    <p:extLst>
      <p:ext uri="{BB962C8B-B14F-4D97-AF65-F5344CB8AC3E}">
        <p14:creationId xmlns:p14="http://schemas.microsoft.com/office/powerpoint/2010/main" val="1105877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16</a:t>
            </a:fld>
            <a:endParaRPr lang="en-US" altLang="zh-TW"/>
          </a:p>
        </p:txBody>
      </p:sp>
    </p:spTree>
    <p:extLst>
      <p:ext uri="{BB962C8B-B14F-4D97-AF65-F5344CB8AC3E}">
        <p14:creationId xmlns:p14="http://schemas.microsoft.com/office/powerpoint/2010/main" val="249031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17</a:t>
            </a:fld>
            <a:endParaRPr lang="en-US" altLang="zh-TW"/>
          </a:p>
        </p:txBody>
      </p:sp>
    </p:spTree>
    <p:extLst>
      <p:ext uri="{BB962C8B-B14F-4D97-AF65-F5344CB8AC3E}">
        <p14:creationId xmlns:p14="http://schemas.microsoft.com/office/powerpoint/2010/main" val="259324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18</a:t>
            </a:fld>
            <a:endParaRPr lang="en-US" altLang="zh-TW"/>
          </a:p>
        </p:txBody>
      </p:sp>
    </p:spTree>
    <p:extLst>
      <p:ext uri="{BB962C8B-B14F-4D97-AF65-F5344CB8AC3E}">
        <p14:creationId xmlns:p14="http://schemas.microsoft.com/office/powerpoint/2010/main" val="396868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19</a:t>
            </a:fld>
            <a:endParaRPr lang="en-US" altLang="zh-TW"/>
          </a:p>
        </p:txBody>
      </p:sp>
    </p:spTree>
    <p:extLst>
      <p:ext uri="{BB962C8B-B14F-4D97-AF65-F5344CB8AC3E}">
        <p14:creationId xmlns:p14="http://schemas.microsoft.com/office/powerpoint/2010/main" val="308577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20</a:t>
            </a:fld>
            <a:endParaRPr lang="en-US" altLang="zh-TW"/>
          </a:p>
        </p:txBody>
      </p:sp>
    </p:spTree>
    <p:extLst>
      <p:ext uri="{BB962C8B-B14F-4D97-AF65-F5344CB8AC3E}">
        <p14:creationId xmlns:p14="http://schemas.microsoft.com/office/powerpoint/2010/main" val="1032688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21</a:t>
            </a:fld>
            <a:endParaRPr lang="en-US" altLang="zh-TW"/>
          </a:p>
        </p:txBody>
      </p:sp>
    </p:spTree>
    <p:extLst>
      <p:ext uri="{BB962C8B-B14F-4D97-AF65-F5344CB8AC3E}">
        <p14:creationId xmlns:p14="http://schemas.microsoft.com/office/powerpoint/2010/main" val="223107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4</a:t>
            </a:fld>
            <a:endParaRPr lang="en-US" altLang="zh-TW"/>
          </a:p>
        </p:txBody>
      </p:sp>
    </p:spTree>
    <p:extLst>
      <p:ext uri="{BB962C8B-B14F-4D97-AF65-F5344CB8AC3E}">
        <p14:creationId xmlns:p14="http://schemas.microsoft.com/office/powerpoint/2010/main" val="1558906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22</a:t>
            </a:fld>
            <a:endParaRPr lang="en-US" altLang="zh-TW"/>
          </a:p>
        </p:txBody>
      </p:sp>
    </p:spTree>
    <p:extLst>
      <p:ext uri="{BB962C8B-B14F-4D97-AF65-F5344CB8AC3E}">
        <p14:creationId xmlns:p14="http://schemas.microsoft.com/office/powerpoint/2010/main" val="878201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23</a:t>
            </a:fld>
            <a:endParaRPr lang="en-US" altLang="zh-TW"/>
          </a:p>
        </p:txBody>
      </p:sp>
    </p:spTree>
    <p:extLst>
      <p:ext uri="{BB962C8B-B14F-4D97-AF65-F5344CB8AC3E}">
        <p14:creationId xmlns:p14="http://schemas.microsoft.com/office/powerpoint/2010/main" val="3539127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24</a:t>
            </a:fld>
            <a:endParaRPr lang="en-US" altLang="zh-TW"/>
          </a:p>
        </p:txBody>
      </p:sp>
    </p:spTree>
    <p:extLst>
      <p:ext uri="{BB962C8B-B14F-4D97-AF65-F5344CB8AC3E}">
        <p14:creationId xmlns:p14="http://schemas.microsoft.com/office/powerpoint/2010/main" val="2147573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25</a:t>
            </a:fld>
            <a:endParaRPr lang="en-US" altLang="zh-TW"/>
          </a:p>
        </p:txBody>
      </p:sp>
    </p:spTree>
    <p:extLst>
      <p:ext uri="{BB962C8B-B14F-4D97-AF65-F5344CB8AC3E}">
        <p14:creationId xmlns:p14="http://schemas.microsoft.com/office/powerpoint/2010/main" val="97810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26</a:t>
            </a:fld>
            <a:endParaRPr lang="en-US" altLang="zh-TW"/>
          </a:p>
        </p:txBody>
      </p:sp>
    </p:spTree>
    <p:extLst>
      <p:ext uri="{BB962C8B-B14F-4D97-AF65-F5344CB8AC3E}">
        <p14:creationId xmlns:p14="http://schemas.microsoft.com/office/powerpoint/2010/main" val="3463908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27</a:t>
            </a:fld>
            <a:endParaRPr lang="en-US" altLang="zh-TW"/>
          </a:p>
        </p:txBody>
      </p:sp>
    </p:spTree>
    <p:extLst>
      <p:ext uri="{BB962C8B-B14F-4D97-AF65-F5344CB8AC3E}">
        <p14:creationId xmlns:p14="http://schemas.microsoft.com/office/powerpoint/2010/main" val="1721291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28</a:t>
            </a:fld>
            <a:endParaRPr lang="en-US" altLang="zh-TW"/>
          </a:p>
        </p:txBody>
      </p:sp>
    </p:spTree>
    <p:extLst>
      <p:ext uri="{BB962C8B-B14F-4D97-AF65-F5344CB8AC3E}">
        <p14:creationId xmlns:p14="http://schemas.microsoft.com/office/powerpoint/2010/main" val="2111200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29</a:t>
            </a:fld>
            <a:endParaRPr lang="en-US" altLang="zh-TW"/>
          </a:p>
        </p:txBody>
      </p:sp>
    </p:spTree>
    <p:extLst>
      <p:ext uri="{BB962C8B-B14F-4D97-AF65-F5344CB8AC3E}">
        <p14:creationId xmlns:p14="http://schemas.microsoft.com/office/powerpoint/2010/main" val="1277227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30</a:t>
            </a:fld>
            <a:endParaRPr lang="en-US" altLang="zh-TW"/>
          </a:p>
        </p:txBody>
      </p:sp>
    </p:spTree>
    <p:extLst>
      <p:ext uri="{BB962C8B-B14F-4D97-AF65-F5344CB8AC3E}">
        <p14:creationId xmlns:p14="http://schemas.microsoft.com/office/powerpoint/2010/main" val="1562011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31</a:t>
            </a:fld>
            <a:endParaRPr lang="en-US" altLang="zh-TW"/>
          </a:p>
        </p:txBody>
      </p:sp>
    </p:spTree>
    <p:extLst>
      <p:ext uri="{BB962C8B-B14F-4D97-AF65-F5344CB8AC3E}">
        <p14:creationId xmlns:p14="http://schemas.microsoft.com/office/powerpoint/2010/main" val="345830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5</a:t>
            </a:fld>
            <a:endParaRPr lang="en-US" altLang="zh-TW"/>
          </a:p>
        </p:txBody>
      </p:sp>
    </p:spTree>
    <p:extLst>
      <p:ext uri="{BB962C8B-B14F-4D97-AF65-F5344CB8AC3E}">
        <p14:creationId xmlns:p14="http://schemas.microsoft.com/office/powerpoint/2010/main" val="4216112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32</a:t>
            </a:fld>
            <a:endParaRPr lang="en-US" altLang="zh-TW"/>
          </a:p>
        </p:txBody>
      </p:sp>
    </p:spTree>
    <p:extLst>
      <p:ext uri="{BB962C8B-B14F-4D97-AF65-F5344CB8AC3E}">
        <p14:creationId xmlns:p14="http://schemas.microsoft.com/office/powerpoint/2010/main" val="2689035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33</a:t>
            </a:fld>
            <a:endParaRPr lang="en-US" altLang="zh-TW"/>
          </a:p>
        </p:txBody>
      </p:sp>
    </p:spTree>
    <p:extLst>
      <p:ext uri="{BB962C8B-B14F-4D97-AF65-F5344CB8AC3E}">
        <p14:creationId xmlns:p14="http://schemas.microsoft.com/office/powerpoint/2010/main" val="429294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6</a:t>
            </a:fld>
            <a:endParaRPr lang="en-US" altLang="zh-TW"/>
          </a:p>
        </p:txBody>
      </p:sp>
    </p:spTree>
    <p:extLst>
      <p:ext uri="{BB962C8B-B14F-4D97-AF65-F5344CB8AC3E}">
        <p14:creationId xmlns:p14="http://schemas.microsoft.com/office/powerpoint/2010/main" val="395088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7</a:t>
            </a:fld>
            <a:endParaRPr lang="en-US" altLang="zh-TW"/>
          </a:p>
        </p:txBody>
      </p:sp>
    </p:spTree>
    <p:extLst>
      <p:ext uri="{BB962C8B-B14F-4D97-AF65-F5344CB8AC3E}">
        <p14:creationId xmlns:p14="http://schemas.microsoft.com/office/powerpoint/2010/main" val="86189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8</a:t>
            </a:fld>
            <a:endParaRPr lang="en-US" altLang="zh-TW"/>
          </a:p>
        </p:txBody>
      </p:sp>
    </p:spTree>
    <p:extLst>
      <p:ext uri="{BB962C8B-B14F-4D97-AF65-F5344CB8AC3E}">
        <p14:creationId xmlns:p14="http://schemas.microsoft.com/office/powerpoint/2010/main" val="205129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9</a:t>
            </a:fld>
            <a:endParaRPr lang="en-US" altLang="zh-TW"/>
          </a:p>
        </p:txBody>
      </p:sp>
    </p:spTree>
    <p:extLst>
      <p:ext uri="{BB962C8B-B14F-4D97-AF65-F5344CB8AC3E}">
        <p14:creationId xmlns:p14="http://schemas.microsoft.com/office/powerpoint/2010/main" val="172385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10</a:t>
            </a:fld>
            <a:endParaRPr lang="en-US" altLang="zh-TW"/>
          </a:p>
        </p:txBody>
      </p:sp>
    </p:spTree>
    <p:extLst>
      <p:ext uri="{BB962C8B-B14F-4D97-AF65-F5344CB8AC3E}">
        <p14:creationId xmlns:p14="http://schemas.microsoft.com/office/powerpoint/2010/main" val="256828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11</a:t>
            </a:fld>
            <a:endParaRPr lang="en-US" altLang="zh-TW"/>
          </a:p>
        </p:txBody>
      </p:sp>
    </p:spTree>
    <p:extLst>
      <p:ext uri="{BB962C8B-B14F-4D97-AF65-F5344CB8AC3E}">
        <p14:creationId xmlns:p14="http://schemas.microsoft.com/office/powerpoint/2010/main" val="198073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zh-TW" altLang="zh-TW"/>
          </a:p>
        </p:txBody>
      </p:sp>
      <p:sp>
        <p:nvSpPr>
          <p:cNvPr id="6" name="Slide Number Placeholder 5"/>
          <p:cNvSpPr>
            <a:spLocks noGrp="1"/>
          </p:cNvSpPr>
          <p:nvPr>
            <p:ph type="sldNum" sz="quarter" idx="12"/>
          </p:nvPr>
        </p:nvSpPr>
        <p:spPr/>
        <p:txBody>
          <a:bodyPr/>
          <a:lstStyle/>
          <a:p>
            <a:fld id="{10659B6E-3AB4-447C-B455-41F43AFCC30D}" type="slidenum">
              <a:rPr lang="en-US" altLang="zh-TW" smtClean="0"/>
              <a:pPr/>
              <a:t>‹#›</a:t>
            </a:fld>
            <a:endParaRPr lang="en-US" altLang="zh-TW"/>
          </a:p>
        </p:txBody>
      </p:sp>
    </p:spTree>
    <p:extLst>
      <p:ext uri="{BB962C8B-B14F-4D97-AF65-F5344CB8AC3E}">
        <p14:creationId xmlns:p14="http://schemas.microsoft.com/office/powerpoint/2010/main" val="303979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TW"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AAC9AF21-CC05-493D-89B8-F691FE2616F9}" type="slidenum">
              <a:rPr lang="en-US" altLang="zh-TW" smtClean="0"/>
              <a:pPr/>
              <a:t>‹#›</a:t>
            </a:fld>
            <a:endParaRPr lang="en-US" altLang="zh-TW"/>
          </a:p>
        </p:txBody>
      </p:sp>
    </p:spTree>
    <p:extLst>
      <p:ext uri="{BB962C8B-B14F-4D97-AF65-F5344CB8AC3E}">
        <p14:creationId xmlns:p14="http://schemas.microsoft.com/office/powerpoint/2010/main" val="38820848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TW"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AAC9AF21-CC05-493D-89B8-F691FE2616F9}" type="slidenum">
              <a:rPr lang="en-US" altLang="zh-TW" smtClean="0"/>
              <a:pPr/>
              <a:t>‹#›</a:t>
            </a:fld>
            <a:endParaRPr lang="en-US" altLang="zh-TW"/>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57809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TW"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AAC9AF21-CC05-493D-89B8-F691FE2616F9}" type="slidenum">
              <a:rPr lang="en-US" altLang="zh-TW" smtClean="0"/>
              <a:pPr/>
              <a:t>‹#›</a:t>
            </a:fld>
            <a:endParaRPr lang="en-US" altLang="zh-TW"/>
          </a:p>
        </p:txBody>
      </p:sp>
    </p:spTree>
    <p:extLst>
      <p:ext uri="{BB962C8B-B14F-4D97-AF65-F5344CB8AC3E}">
        <p14:creationId xmlns:p14="http://schemas.microsoft.com/office/powerpoint/2010/main" val="22429235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TW"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AAC9AF21-CC05-493D-89B8-F691FE2616F9}" type="slidenum">
              <a:rPr lang="en-US" altLang="zh-TW" smtClean="0"/>
              <a:pPr/>
              <a:t>‹#›</a:t>
            </a:fld>
            <a:endParaRPr lang="en-US" altLang="zh-TW"/>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61038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TW"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AAC9AF21-CC05-493D-89B8-F691FE2616F9}" type="slidenum">
              <a:rPr lang="en-US" altLang="zh-TW" smtClean="0"/>
              <a:pPr/>
              <a:t>‹#›</a:t>
            </a:fld>
            <a:endParaRPr lang="en-US" altLang="zh-TW"/>
          </a:p>
        </p:txBody>
      </p:sp>
    </p:spTree>
    <p:extLst>
      <p:ext uri="{BB962C8B-B14F-4D97-AF65-F5344CB8AC3E}">
        <p14:creationId xmlns:p14="http://schemas.microsoft.com/office/powerpoint/2010/main" val="27157469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TW"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69D95827-AD00-44A5-90C7-553D3A9A441C}" type="slidenum">
              <a:rPr lang="en-US" altLang="zh-TW" smtClean="0"/>
              <a:pPr/>
              <a:t>‹#›</a:t>
            </a:fld>
            <a:endParaRPr lang="en-US" altLang="zh-TW"/>
          </a:p>
        </p:txBody>
      </p:sp>
    </p:spTree>
    <p:extLst>
      <p:ext uri="{BB962C8B-B14F-4D97-AF65-F5344CB8AC3E}">
        <p14:creationId xmlns:p14="http://schemas.microsoft.com/office/powerpoint/2010/main" val="270774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TW"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F00866DC-B388-4BE6-9046-AC48AB6FEEBC}" type="slidenum">
              <a:rPr lang="en-US" altLang="zh-TW" smtClean="0"/>
              <a:pPr/>
              <a:t>‹#›</a:t>
            </a:fld>
            <a:endParaRPr lang="en-US" altLang="zh-TW"/>
          </a:p>
        </p:txBody>
      </p:sp>
    </p:spTree>
    <p:extLst>
      <p:ext uri="{BB962C8B-B14F-4D97-AF65-F5344CB8AC3E}">
        <p14:creationId xmlns:p14="http://schemas.microsoft.com/office/powerpoint/2010/main" val="143693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TW"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E7B12B5A-12EF-4BC0-96FC-60E9D66AEFFB}" type="slidenum">
              <a:rPr lang="en-US" altLang="zh-TW" smtClean="0"/>
              <a:pPr/>
              <a:t>‹#›</a:t>
            </a:fld>
            <a:endParaRPr lang="en-US" altLang="zh-TW"/>
          </a:p>
        </p:txBody>
      </p:sp>
    </p:spTree>
    <p:extLst>
      <p:ext uri="{BB962C8B-B14F-4D97-AF65-F5344CB8AC3E}">
        <p14:creationId xmlns:p14="http://schemas.microsoft.com/office/powerpoint/2010/main" val="270382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TW"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AAC9AF21-CC05-493D-89B8-F691FE2616F9}" type="slidenum">
              <a:rPr lang="en-US" altLang="zh-TW" smtClean="0"/>
              <a:pPr/>
              <a:t>‹#›</a:t>
            </a:fld>
            <a:endParaRPr lang="en-US" altLang="zh-TW"/>
          </a:p>
        </p:txBody>
      </p:sp>
    </p:spTree>
    <p:extLst>
      <p:ext uri="{BB962C8B-B14F-4D97-AF65-F5344CB8AC3E}">
        <p14:creationId xmlns:p14="http://schemas.microsoft.com/office/powerpoint/2010/main" val="224940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endParaRPr lang="zh-TW"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87AE94B0-42A1-4C26-B35B-E7D91B88AE68}" type="slidenum">
              <a:rPr lang="en-US" altLang="zh-TW" smtClean="0"/>
              <a:pPr/>
              <a:t>‹#›</a:t>
            </a:fld>
            <a:endParaRPr lang="en-US" altLang="zh-TW"/>
          </a:p>
        </p:txBody>
      </p:sp>
    </p:spTree>
    <p:extLst>
      <p:ext uri="{BB962C8B-B14F-4D97-AF65-F5344CB8AC3E}">
        <p14:creationId xmlns:p14="http://schemas.microsoft.com/office/powerpoint/2010/main" val="338363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endParaRPr lang="zh-TW" altLang="zh-TW"/>
          </a:p>
        </p:txBody>
      </p:sp>
      <p:sp>
        <p:nvSpPr>
          <p:cNvPr id="8" name="Footer Placeholder 7"/>
          <p:cNvSpPr>
            <a:spLocks noGrp="1"/>
          </p:cNvSpPr>
          <p:nvPr>
            <p:ph type="ftr" sz="quarter" idx="11"/>
          </p:nvPr>
        </p:nvSpPr>
        <p:spPr/>
        <p:txBody>
          <a:bodyPr/>
          <a:lstStyle/>
          <a:p>
            <a:endParaRPr lang="en-US" altLang="zh-TW"/>
          </a:p>
        </p:txBody>
      </p:sp>
      <p:sp>
        <p:nvSpPr>
          <p:cNvPr id="9" name="Slide Number Placeholder 8"/>
          <p:cNvSpPr>
            <a:spLocks noGrp="1"/>
          </p:cNvSpPr>
          <p:nvPr>
            <p:ph type="sldNum" sz="quarter" idx="12"/>
          </p:nvPr>
        </p:nvSpPr>
        <p:spPr/>
        <p:txBody>
          <a:bodyPr/>
          <a:lstStyle/>
          <a:p>
            <a:fld id="{AAC9AF21-CC05-493D-89B8-F691FE2616F9}" type="slidenum">
              <a:rPr lang="en-US" altLang="zh-TW" smtClean="0"/>
              <a:pPr/>
              <a:t>‹#›</a:t>
            </a:fld>
            <a:endParaRPr lang="en-US" altLang="zh-TW"/>
          </a:p>
        </p:txBody>
      </p:sp>
    </p:spTree>
    <p:extLst>
      <p:ext uri="{BB962C8B-B14F-4D97-AF65-F5344CB8AC3E}">
        <p14:creationId xmlns:p14="http://schemas.microsoft.com/office/powerpoint/2010/main" val="19368223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endParaRPr lang="zh-TW"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26760CC1-FF13-4862-A6AA-6684B12D86FF}" type="slidenum">
              <a:rPr lang="en-US" altLang="zh-TW" smtClean="0"/>
              <a:pPr/>
              <a:t>‹#›</a:t>
            </a:fld>
            <a:endParaRPr lang="en-US" altLang="zh-TW"/>
          </a:p>
        </p:txBody>
      </p:sp>
    </p:spTree>
    <p:extLst>
      <p:ext uri="{BB962C8B-B14F-4D97-AF65-F5344CB8AC3E}">
        <p14:creationId xmlns:p14="http://schemas.microsoft.com/office/powerpoint/2010/main" val="41917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zh-TW"/>
          </a:p>
        </p:txBody>
      </p:sp>
      <p:sp>
        <p:nvSpPr>
          <p:cNvPr id="3" name="Footer Placeholder 2"/>
          <p:cNvSpPr>
            <a:spLocks noGrp="1"/>
          </p:cNvSpPr>
          <p:nvPr>
            <p:ph type="ftr" sz="quarter" idx="11"/>
          </p:nvPr>
        </p:nvSpPr>
        <p:spPr/>
        <p:txBody>
          <a:bodyPr/>
          <a:lstStyle/>
          <a:p>
            <a:endParaRPr lang="en-US" altLang="zh-TW"/>
          </a:p>
        </p:txBody>
      </p:sp>
      <p:sp>
        <p:nvSpPr>
          <p:cNvPr id="4" name="Slide Number Placeholder 3"/>
          <p:cNvSpPr>
            <a:spLocks noGrp="1"/>
          </p:cNvSpPr>
          <p:nvPr>
            <p:ph type="sldNum" sz="quarter" idx="12"/>
          </p:nvPr>
        </p:nvSpPr>
        <p:spPr/>
        <p:txBody>
          <a:bodyPr/>
          <a:lstStyle/>
          <a:p>
            <a:fld id="{8E33FFF2-4583-44B8-B634-A5D2ED828AB2}" type="slidenum">
              <a:rPr lang="en-US" altLang="zh-TW" smtClean="0"/>
              <a:pPr/>
              <a:t>‹#›</a:t>
            </a:fld>
            <a:endParaRPr lang="en-US" altLang="zh-TW"/>
          </a:p>
        </p:txBody>
      </p:sp>
    </p:spTree>
    <p:extLst>
      <p:ext uri="{BB962C8B-B14F-4D97-AF65-F5344CB8AC3E}">
        <p14:creationId xmlns:p14="http://schemas.microsoft.com/office/powerpoint/2010/main" val="212100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zh-TW"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BB58B028-F158-4B09-9D35-C90CBAD89751}" type="slidenum">
              <a:rPr lang="en-US" altLang="zh-TW" smtClean="0"/>
              <a:pPr/>
              <a:t>‹#›</a:t>
            </a:fld>
            <a:endParaRPr lang="en-US" altLang="zh-TW"/>
          </a:p>
        </p:txBody>
      </p:sp>
    </p:spTree>
    <p:extLst>
      <p:ext uri="{BB962C8B-B14F-4D97-AF65-F5344CB8AC3E}">
        <p14:creationId xmlns:p14="http://schemas.microsoft.com/office/powerpoint/2010/main" val="12811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zh-TW"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24E126CC-7349-40E7-8457-0FCB54168306}" type="slidenum">
              <a:rPr lang="en-US" altLang="zh-TW" smtClean="0"/>
              <a:pPr/>
              <a:t>‹#›</a:t>
            </a:fld>
            <a:endParaRPr lang="en-US" altLang="zh-TW"/>
          </a:p>
        </p:txBody>
      </p:sp>
    </p:spTree>
    <p:extLst>
      <p:ext uri="{BB962C8B-B14F-4D97-AF65-F5344CB8AC3E}">
        <p14:creationId xmlns:p14="http://schemas.microsoft.com/office/powerpoint/2010/main" val="336294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zh-TW" altLang="zh-TW"/>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zh-TW"/>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AAC9AF21-CC05-493D-89B8-F691FE2616F9}" type="slidenum">
              <a:rPr lang="en-US" altLang="zh-TW" smtClean="0"/>
              <a:pPr/>
              <a:t>‹#›</a:t>
            </a:fld>
            <a:endParaRPr lang="en-US" altLang="zh-TW"/>
          </a:p>
        </p:txBody>
      </p:sp>
    </p:spTree>
    <p:extLst>
      <p:ext uri="{BB962C8B-B14F-4D97-AF65-F5344CB8AC3E}">
        <p14:creationId xmlns:p14="http://schemas.microsoft.com/office/powerpoint/2010/main" val="44173058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Microsoft_Excel_97-2003____1.xls"/></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1208584" y="1282806"/>
            <a:ext cx="7264400" cy="1482165"/>
          </a:xfrm>
        </p:spPr>
        <p:txBody>
          <a:bodyPr>
            <a:normAutofit fontScale="90000"/>
          </a:bodyPr>
          <a:lstStyle/>
          <a:p>
            <a:pPr algn="ctr">
              <a:tabLst>
                <a:tab pos="2971709" algn="l"/>
              </a:tabLst>
            </a:pPr>
            <a:r>
              <a:rPr lang="zh-TW" altLang="en-US" sz="4767" b="1" dirty="0">
                <a:solidFill>
                  <a:schemeClr val="tx1"/>
                </a:solidFill>
                <a:latin typeface="標楷體" pitchFamily="65" charset="-120"/>
                <a:ea typeface="標楷體" pitchFamily="65" charset="-120"/>
              </a:rPr>
              <a:t>公共工程品質推動委員會</a:t>
            </a:r>
            <a:r>
              <a:rPr lang="en-US" altLang="zh-TW" sz="4767" b="1" dirty="0">
                <a:solidFill>
                  <a:schemeClr val="tx1"/>
                </a:solidFill>
                <a:latin typeface="標楷體" pitchFamily="65" charset="-120"/>
                <a:ea typeface="標楷體" pitchFamily="65" charset="-120"/>
              </a:rPr>
              <a:t/>
            </a:r>
            <a:br>
              <a:rPr lang="en-US" altLang="zh-TW" sz="4767" b="1" dirty="0">
                <a:solidFill>
                  <a:schemeClr val="tx1"/>
                </a:solidFill>
                <a:latin typeface="標楷體" pitchFamily="65" charset="-120"/>
                <a:ea typeface="標楷體" pitchFamily="65" charset="-120"/>
              </a:rPr>
            </a:br>
            <a:r>
              <a:rPr lang="en-US" altLang="zh-TW" sz="4767" b="1" dirty="0" smtClean="0">
                <a:solidFill>
                  <a:schemeClr val="tx1"/>
                </a:solidFill>
                <a:latin typeface="標楷體" pitchFamily="65" charset="-120"/>
                <a:ea typeface="標楷體" pitchFamily="65" charset="-120"/>
              </a:rPr>
              <a:t>104</a:t>
            </a:r>
            <a:r>
              <a:rPr lang="zh-TW" altLang="en-US" sz="4767" b="1" dirty="0" smtClean="0">
                <a:solidFill>
                  <a:schemeClr val="tx1"/>
                </a:solidFill>
                <a:latin typeface="標楷體" pitchFamily="65" charset="-120"/>
                <a:ea typeface="標楷體" pitchFamily="65" charset="-120"/>
              </a:rPr>
              <a:t>年度第</a:t>
            </a:r>
            <a:r>
              <a:rPr lang="en-US" altLang="zh-TW" sz="4767" b="1" dirty="0">
                <a:solidFill>
                  <a:schemeClr val="tx1"/>
                </a:solidFill>
                <a:latin typeface="標楷體" pitchFamily="65" charset="-120"/>
                <a:ea typeface="標楷體" pitchFamily="65" charset="-120"/>
              </a:rPr>
              <a:t>4</a:t>
            </a:r>
            <a:r>
              <a:rPr lang="zh-TW" altLang="en-US" sz="4767" b="1" dirty="0" smtClean="0">
                <a:solidFill>
                  <a:schemeClr val="tx1"/>
                </a:solidFill>
                <a:latin typeface="標楷體" pitchFamily="65" charset="-120"/>
                <a:ea typeface="標楷體" pitchFamily="65" charset="-120"/>
              </a:rPr>
              <a:t>季</a:t>
            </a:r>
            <a:r>
              <a:rPr lang="zh-TW" altLang="en-US" sz="4767" b="1" dirty="0">
                <a:solidFill>
                  <a:schemeClr val="tx1"/>
                </a:solidFill>
                <a:latin typeface="標楷體" pitchFamily="65" charset="-120"/>
                <a:ea typeface="標楷體" pitchFamily="65" charset="-120"/>
              </a:rPr>
              <a:t>工作報告</a:t>
            </a:r>
            <a:endParaRPr lang="en-US" altLang="zh-TW" sz="4767" b="1" dirty="0">
              <a:solidFill>
                <a:schemeClr val="tx1"/>
              </a:solidFill>
              <a:latin typeface="標楷體" pitchFamily="65" charset="-120"/>
              <a:ea typeface="標楷體" pitchFamily="65" charset="-120"/>
            </a:endParaRPr>
          </a:p>
        </p:txBody>
      </p:sp>
      <p:sp>
        <p:nvSpPr>
          <p:cNvPr id="100357" name="Rectangle 5"/>
          <p:cNvSpPr>
            <a:spLocks noGrp="1" noChangeArrowheads="1"/>
          </p:cNvSpPr>
          <p:nvPr>
            <p:ph type="subTitle" idx="1"/>
          </p:nvPr>
        </p:nvSpPr>
        <p:spPr>
          <a:xfrm>
            <a:off x="1364601" y="3528873"/>
            <a:ext cx="6191250" cy="1463999"/>
          </a:xfrm>
        </p:spPr>
        <p:txBody>
          <a:bodyPr/>
          <a:lstStyle/>
          <a:p>
            <a:pPr algn="ctr">
              <a:lnSpc>
                <a:spcPct val="80000"/>
              </a:lnSpc>
            </a:pPr>
            <a:r>
              <a:rPr lang="zh-TW" altLang="en-US" sz="3900" dirty="0">
                <a:latin typeface="標楷體" pitchFamily="65" charset="-120"/>
                <a:ea typeface="標楷體" pitchFamily="65" charset="-120"/>
              </a:rPr>
              <a:t>     </a:t>
            </a:r>
            <a:r>
              <a:rPr lang="zh-TW" altLang="en-US" sz="3900" b="1" dirty="0">
                <a:solidFill>
                  <a:schemeClr val="tx1"/>
                </a:solidFill>
                <a:latin typeface="標楷體" pitchFamily="65" charset="-120"/>
                <a:ea typeface="標楷體" pitchFamily="65" charset="-120"/>
              </a:rPr>
              <a:t>報告人：</a:t>
            </a:r>
            <a:endParaRPr lang="en-US" altLang="zh-TW" sz="3900" b="1" dirty="0">
              <a:solidFill>
                <a:schemeClr val="tx1"/>
              </a:solidFill>
              <a:latin typeface="標楷體" pitchFamily="65" charset="-120"/>
              <a:ea typeface="標楷體" pitchFamily="65" charset="-120"/>
            </a:endParaRPr>
          </a:p>
          <a:p>
            <a:pPr algn="ctr">
              <a:lnSpc>
                <a:spcPct val="80000"/>
              </a:lnSpc>
            </a:pPr>
            <a:r>
              <a:rPr lang="zh-TW" altLang="en-US" sz="3900" b="1" dirty="0">
                <a:solidFill>
                  <a:schemeClr val="tx1"/>
                </a:solidFill>
                <a:latin typeface="標楷體" pitchFamily="65" charset="-120"/>
                <a:ea typeface="標楷體" pitchFamily="65" charset="-120"/>
              </a:rPr>
              <a:t>     研考會主委柳嘉峰</a:t>
            </a:r>
            <a:endParaRPr lang="en-US" altLang="zh-TW" sz="3900" b="1" dirty="0">
              <a:solidFill>
                <a:schemeClr val="tx1"/>
              </a:solidFill>
              <a:latin typeface="標楷體" pitchFamily="65" charset="-120"/>
              <a:ea typeface="標楷體" pitchFamily="65" charset="-120"/>
            </a:endParaRPr>
          </a:p>
        </p:txBody>
      </p:sp>
      <p:sp>
        <p:nvSpPr>
          <p:cNvPr id="6" name="文字方塊 5"/>
          <p:cNvSpPr txBox="1"/>
          <p:nvPr/>
        </p:nvSpPr>
        <p:spPr>
          <a:xfrm>
            <a:off x="4250922" y="6159303"/>
            <a:ext cx="2886321" cy="369332"/>
          </a:xfrm>
          <a:prstGeom prst="rect">
            <a:avLst/>
          </a:prstGeom>
          <a:solidFill>
            <a:schemeClr val="bg1"/>
          </a:solidFill>
        </p:spPr>
        <p:txBody>
          <a:bodyPr wrap="square" rtlCol="0">
            <a:spAutoFit/>
          </a:bodyPr>
          <a:lstStyle/>
          <a:p>
            <a:pPr algn="l"/>
            <a:endParaRPr lang="zh-TW" altLang="en-US" dirty="0">
              <a:solidFill>
                <a:schemeClr val="bg1"/>
              </a:solidFill>
            </a:endParaRPr>
          </a:p>
        </p:txBody>
      </p:sp>
      <p:sp>
        <p:nvSpPr>
          <p:cNvPr id="7" name="文字方塊 6"/>
          <p:cNvSpPr txBox="1"/>
          <p:nvPr/>
        </p:nvSpPr>
        <p:spPr>
          <a:xfrm>
            <a:off x="3158801" y="5756774"/>
            <a:ext cx="3198355" cy="425822"/>
          </a:xfrm>
          <a:prstGeom prst="rect">
            <a:avLst/>
          </a:prstGeom>
          <a:noFill/>
        </p:spPr>
        <p:txBody>
          <a:bodyPr wrap="square" rtlCol="0">
            <a:spAutoFit/>
          </a:bodyPr>
          <a:lstStyle/>
          <a:p>
            <a:pPr algn="ctr"/>
            <a:r>
              <a:rPr lang="en-US" altLang="zh-TW" sz="2167" dirty="0" smtClean="0">
                <a:latin typeface="標楷體" pitchFamily="65" charset="-120"/>
                <a:ea typeface="標楷體" pitchFamily="65" charset="-120"/>
              </a:rPr>
              <a:t>105</a:t>
            </a:r>
            <a:r>
              <a:rPr lang="zh-TW" altLang="en-US" sz="2167" dirty="0" smtClean="0">
                <a:latin typeface="標楷體" pitchFamily="65" charset="-120"/>
                <a:ea typeface="標楷體" pitchFamily="65" charset="-120"/>
              </a:rPr>
              <a:t>年</a:t>
            </a:r>
            <a:r>
              <a:rPr lang="en-US" altLang="zh-TW" sz="2167" dirty="0" smtClean="0">
                <a:latin typeface="標楷體" pitchFamily="65" charset="-120"/>
                <a:ea typeface="標楷體" pitchFamily="65" charset="-120"/>
              </a:rPr>
              <a:t>1</a:t>
            </a:r>
            <a:r>
              <a:rPr lang="zh-TW" altLang="en-US" sz="2167" dirty="0" smtClean="0">
                <a:latin typeface="標楷體" pitchFamily="65" charset="-120"/>
                <a:ea typeface="標楷體" pitchFamily="65" charset="-120"/>
              </a:rPr>
              <a:t>月</a:t>
            </a:r>
            <a:r>
              <a:rPr lang="en-US" altLang="zh-TW" sz="2167" dirty="0" smtClean="0">
                <a:latin typeface="標楷體" pitchFamily="65" charset="-120"/>
                <a:ea typeface="標楷體" pitchFamily="65" charset="-120"/>
              </a:rPr>
              <a:t>2</a:t>
            </a:r>
            <a:r>
              <a:rPr lang="en-US" altLang="zh-TW" sz="2167" dirty="0">
                <a:latin typeface="標楷體" pitchFamily="65" charset="-120"/>
                <a:ea typeface="標楷體" pitchFamily="65" charset="-120"/>
              </a:rPr>
              <a:t>5</a:t>
            </a:r>
            <a:r>
              <a:rPr lang="zh-TW" altLang="en-US" sz="2167" dirty="0" smtClean="0">
                <a:latin typeface="標楷體" pitchFamily="65" charset="-120"/>
                <a:ea typeface="標楷體" pitchFamily="65" charset="-120"/>
              </a:rPr>
              <a:t>日</a:t>
            </a:r>
            <a:endParaRPr lang="zh-TW" altLang="en-US" sz="2167"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63894" y="155699"/>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smtClean="0">
                <a:solidFill>
                  <a:schemeClr val="tx1"/>
                </a:solidFill>
                <a:latin typeface="標楷體" pitchFamily="65" charset="-120"/>
                <a:ea typeface="標楷體" pitchFamily="65" charset="-120"/>
              </a:rPr>
              <a:t>(7/12)</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194471" y="980728"/>
            <a:ext cx="9439049" cy="5100567"/>
          </a:xfrm>
        </p:spPr>
        <p:txBody>
          <a:bodyPr anchor="t">
            <a:normAutofit lnSpcReduction="10000"/>
          </a:bodyPr>
          <a:lstStyle/>
          <a:p>
            <a:pPr marL="371464" lvl="1" indent="-371464">
              <a:buClr>
                <a:schemeClr val="tx1"/>
              </a:buClr>
              <a:buFont typeface="Wingdings" pitchFamily="2" charset="2"/>
              <a:buChar char="v"/>
            </a:pPr>
            <a:r>
              <a:rPr lang="en-US" altLang="zh-TW" sz="2600" b="1" dirty="0" smtClean="0">
                <a:solidFill>
                  <a:srgbClr val="000000"/>
                </a:solidFill>
                <a:latin typeface="標楷體" pitchFamily="65" charset="-120"/>
                <a:ea typeface="標楷體" pitchFamily="65" charset="-120"/>
              </a:rPr>
              <a:t>104</a:t>
            </a:r>
            <a:r>
              <a:rPr lang="zh-TW" altLang="en-US" sz="2600" b="1" dirty="0" smtClean="0">
                <a:solidFill>
                  <a:srgbClr val="000000"/>
                </a:solidFill>
                <a:latin typeface="標楷體" pitchFamily="65" charset="-120"/>
                <a:ea typeface="標楷體" pitchFamily="65" charset="-120"/>
              </a:rPr>
              <a:t>年</a:t>
            </a:r>
            <a:r>
              <a:rPr lang="zh-TW" altLang="en-US" sz="2600" b="1" dirty="0" smtClean="0">
                <a:latin typeface="標楷體" pitchFamily="65" charset="-120"/>
                <a:ea typeface="標楷體" pitchFamily="65" charset="-120"/>
              </a:rPr>
              <a:t>落後</a:t>
            </a:r>
            <a:r>
              <a:rPr lang="zh-TW" altLang="en-US" sz="2600" b="1" dirty="0">
                <a:latin typeface="標楷體" pitchFamily="65" charset="-120"/>
                <a:ea typeface="標楷體" pitchFamily="65" charset="-120"/>
              </a:rPr>
              <a:t>件數最高前三名之一級</a:t>
            </a:r>
            <a:r>
              <a:rPr lang="zh-TW" altLang="en-US" sz="2600" b="1" dirty="0" smtClean="0">
                <a:latin typeface="標楷體" pitchFamily="65" charset="-120"/>
                <a:ea typeface="標楷體" pitchFamily="65" charset="-120"/>
              </a:rPr>
              <a:t>機關分別為建設局、教育局及文化局，其中建設局</a:t>
            </a:r>
            <a:r>
              <a:rPr lang="zh-TW" altLang="en-US" sz="2600" b="1" dirty="0">
                <a:latin typeface="標楷體" pitchFamily="65" charset="-120"/>
                <a:ea typeface="標楷體" pitchFamily="65" charset="-120"/>
              </a:rPr>
              <a:t>及</a:t>
            </a:r>
            <a:r>
              <a:rPr lang="zh-TW" altLang="en-US" sz="2600" b="1" dirty="0" smtClean="0">
                <a:latin typeface="標楷體" pitchFamily="65" charset="-120"/>
                <a:ea typeface="標楷體" pitchFamily="65" charset="-120"/>
              </a:rPr>
              <a:t>教育局合計落後</a:t>
            </a:r>
            <a:r>
              <a:rPr lang="zh-TW" altLang="en-US" sz="2600" b="1" dirty="0">
                <a:latin typeface="標楷體" pitchFamily="65" charset="-120"/>
                <a:ea typeface="標楷體" pitchFamily="65" charset="-120"/>
              </a:rPr>
              <a:t>件數</a:t>
            </a:r>
            <a:r>
              <a:rPr lang="zh-TW" altLang="en-US" sz="2600" b="1" dirty="0" smtClean="0">
                <a:latin typeface="標楷體" pitchFamily="65" charset="-120"/>
                <a:ea typeface="標楷體" pitchFamily="65" charset="-120"/>
              </a:rPr>
              <a:t>比率約</a:t>
            </a:r>
            <a:r>
              <a:rPr lang="zh-TW" altLang="en-US" sz="2600" b="1" dirty="0">
                <a:latin typeface="標楷體" pitchFamily="65" charset="-120"/>
                <a:ea typeface="標楷體" pitchFamily="65" charset="-120"/>
              </a:rPr>
              <a:t>占整體落後比率</a:t>
            </a:r>
            <a:r>
              <a:rPr lang="en-US" altLang="zh-TW" sz="2600" b="1" dirty="0" smtClean="0">
                <a:latin typeface="標楷體" pitchFamily="65" charset="-120"/>
                <a:ea typeface="標楷體" pitchFamily="65" charset="-120"/>
              </a:rPr>
              <a:t>60.99%</a:t>
            </a:r>
            <a:r>
              <a:rPr lang="zh-TW" altLang="en-US" sz="2600" b="1" dirty="0">
                <a:latin typeface="標楷體" pitchFamily="65" charset="-120"/>
                <a:ea typeface="標楷體" pitchFamily="65" charset="-120"/>
              </a:rPr>
              <a:t>。</a:t>
            </a:r>
            <a:endParaRPr lang="en-US" altLang="zh-TW" sz="2600" b="1" dirty="0">
              <a:latin typeface="標楷體" pitchFamily="65" charset="-120"/>
              <a:ea typeface="標楷體" pitchFamily="65" charset="-120"/>
            </a:endParaRPr>
          </a:p>
          <a:p>
            <a:pPr lvl="1"/>
            <a:endParaRPr lang="en-US" altLang="zh-TW" sz="2167" b="1" dirty="0"/>
          </a:p>
          <a:p>
            <a:pPr lvl="1">
              <a:buNone/>
            </a:pPr>
            <a:endParaRPr lang="en-US" altLang="zh-TW" sz="2167" dirty="0">
              <a:solidFill>
                <a:schemeClr val="tx1">
                  <a:lumMod val="95000"/>
                  <a:lumOff val="5000"/>
                </a:schemeClr>
              </a:solidFill>
              <a:latin typeface="標楷體" pitchFamily="65" charset="-120"/>
              <a:ea typeface="標楷體" pitchFamily="65" charset="-120"/>
            </a:endParaRPr>
          </a:p>
          <a:p>
            <a:pPr lvl="1"/>
            <a:endParaRPr lang="en-US" altLang="zh-TW" sz="2383"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a:xfrm>
            <a:off x="9121818" y="6396265"/>
            <a:ext cx="555358" cy="395552"/>
          </a:xfrm>
        </p:spPr>
        <p:txBody>
          <a:bodyPr/>
          <a:lstStyle/>
          <a:p>
            <a:fld id="{E7B12B5A-12EF-4BC0-96FC-60E9D66AEFFB}" type="slidenum">
              <a:rPr lang="en-US" altLang="zh-TW" smtClean="0">
                <a:solidFill>
                  <a:schemeClr val="tx1"/>
                </a:solidFill>
              </a:rPr>
              <a:pPr/>
              <a:t>10</a:t>
            </a:fld>
            <a:endParaRPr lang="en-US" altLang="zh-TW" dirty="0">
              <a:solidFill>
                <a:schemeClr val="tx1"/>
              </a:solidFill>
            </a:endParaRPr>
          </a:p>
        </p:txBody>
      </p:sp>
      <p:sp>
        <p:nvSpPr>
          <p:cNvPr id="8" name="文字方塊 7"/>
          <p:cNvSpPr txBox="1"/>
          <p:nvPr/>
        </p:nvSpPr>
        <p:spPr>
          <a:xfrm>
            <a:off x="342290" y="5717886"/>
            <a:ext cx="5042758" cy="646331"/>
          </a:xfrm>
          <a:prstGeom prst="rect">
            <a:avLst/>
          </a:prstGeom>
          <a:noFill/>
        </p:spPr>
        <p:txBody>
          <a:bodyPr wrap="square" rtlCol="0">
            <a:spAutoFit/>
          </a:bodyPr>
          <a:lstStyle/>
          <a:p>
            <a:pPr algn="l"/>
            <a:r>
              <a:rPr lang="zh-TW" altLang="en-US" dirty="0" smtClean="0">
                <a:latin typeface="標楷體" pitchFamily="65" charset="-120"/>
                <a:ea typeface="標楷體" pitchFamily="65" charset="-120"/>
              </a:rPr>
              <a:t>備註</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落後</a:t>
            </a:r>
            <a:r>
              <a:rPr lang="zh-TW" altLang="en-US" dirty="0" smtClean="0">
                <a:latin typeface="標楷體" pitchFamily="65" charset="-120"/>
                <a:ea typeface="標楷體" pitchFamily="65" charset="-120"/>
              </a:rPr>
              <a:t>件數</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執行件</a:t>
            </a:r>
            <a:r>
              <a:rPr lang="zh-TW" altLang="en-US" dirty="0" smtClean="0">
                <a:latin typeface="標楷體" pitchFamily="65" charset="-120"/>
                <a:ea typeface="標楷體" pitchFamily="65" charset="-120"/>
              </a:rPr>
              <a:t>數</a:t>
            </a:r>
            <a:endParaRPr lang="en-US" altLang="zh-TW" dirty="0" smtClean="0">
              <a:latin typeface="標楷體" pitchFamily="65" charset="-120"/>
              <a:ea typeface="標楷體" pitchFamily="65" charset="-120"/>
            </a:endParaRPr>
          </a:p>
          <a:p>
            <a:pPr algn="l"/>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－表示當月落後件數未列入最高前三名</a:t>
            </a:r>
            <a:endParaRPr lang="zh-TW" altLang="en-US" dirty="0">
              <a:latin typeface="標楷體" pitchFamily="65" charset="-120"/>
              <a:ea typeface="標楷體" pitchFamily="65" charset="-120"/>
            </a:endParaRPr>
          </a:p>
        </p:txBody>
      </p:sp>
      <p:sp>
        <p:nvSpPr>
          <p:cNvPr id="6" name="文字方塊 5"/>
          <p:cNvSpPr txBox="1"/>
          <p:nvPr/>
        </p:nvSpPr>
        <p:spPr>
          <a:xfrm>
            <a:off x="7147451" y="2043232"/>
            <a:ext cx="2008999" cy="923330"/>
          </a:xfrm>
          <a:prstGeom prst="rect">
            <a:avLst/>
          </a:prstGeom>
          <a:noFill/>
        </p:spPr>
        <p:txBody>
          <a:bodyPr wrap="square" rtlCol="0">
            <a:spAutoFit/>
          </a:bodyPr>
          <a:lstStyle/>
          <a:p>
            <a:pPr algn="l"/>
            <a:r>
              <a:rPr lang="zh-TW" altLang="en-US" dirty="0" smtClean="0"/>
              <a:t>落後件數比率合計占整體落後比</a:t>
            </a:r>
            <a:r>
              <a:rPr lang="zh-TW" altLang="en-US" dirty="0"/>
              <a:t>率</a:t>
            </a:r>
            <a:r>
              <a:rPr lang="zh-TW" altLang="en-US" dirty="0" smtClean="0"/>
              <a:t>高達</a:t>
            </a:r>
            <a:r>
              <a:rPr lang="en-US" altLang="zh-TW" dirty="0" smtClean="0"/>
              <a:t>60.99%</a:t>
            </a:r>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3175301105"/>
              </p:ext>
            </p:extLst>
          </p:nvPr>
        </p:nvGraphicFramePr>
        <p:xfrm>
          <a:off x="524403" y="3068960"/>
          <a:ext cx="8992107" cy="2448272"/>
        </p:xfrm>
        <a:graphic>
          <a:graphicData uri="http://schemas.openxmlformats.org/drawingml/2006/table">
            <a:tbl>
              <a:tblPr firstRow="1" firstCol="1" bandRow="1">
                <a:tableStyleId>{00A15C55-8517-42AA-B614-E9B94910E393}</a:tableStyleId>
              </a:tblPr>
              <a:tblGrid>
                <a:gridCol w="617307"/>
                <a:gridCol w="761345"/>
                <a:gridCol w="792211"/>
                <a:gridCol w="751057"/>
                <a:gridCol w="730481"/>
                <a:gridCol w="730481"/>
                <a:gridCol w="720191"/>
                <a:gridCol w="637884"/>
                <a:gridCol w="627595"/>
                <a:gridCol w="617307"/>
                <a:gridCol w="637884"/>
                <a:gridCol w="699616"/>
                <a:gridCol w="668748"/>
              </a:tblGrid>
              <a:tr h="612068">
                <a:tc>
                  <a:txBody>
                    <a:bodyPr/>
                    <a:lstStyle/>
                    <a:p>
                      <a:pPr algn="ctr" fontAlgn="ctr"/>
                      <a:r>
                        <a:rPr lang="zh-TW" altLang="en-US" sz="1200" u="none" strike="noStrike" dirty="0" smtClean="0">
                          <a:effectLst/>
                        </a:rPr>
                        <a:t>落後</a:t>
                      </a:r>
                      <a:endParaRPr lang="en-US" altLang="zh-TW" sz="1200" u="none" strike="noStrike" dirty="0" smtClean="0">
                        <a:effectLst/>
                      </a:endParaRPr>
                    </a:p>
                    <a:p>
                      <a:pPr algn="ctr" fontAlgn="ctr"/>
                      <a:r>
                        <a:rPr lang="zh-TW" altLang="en-US" sz="1200" u="none" strike="noStrike" dirty="0" smtClean="0">
                          <a:effectLst/>
                        </a:rPr>
                        <a:t>件</a:t>
                      </a:r>
                      <a:r>
                        <a:rPr lang="zh-TW" altLang="en-US" sz="1200" u="none" strike="noStrike" dirty="0">
                          <a:effectLst/>
                        </a:rPr>
                        <a:t>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2</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dirty="0">
                          <a:effectLst/>
                        </a:rPr>
                        <a:t>3</a:t>
                      </a:r>
                      <a:r>
                        <a:rPr lang="zh-TW" altLang="en-US" sz="900" u="none" strike="noStrike" dirty="0">
                          <a:effectLst/>
                        </a:rPr>
                        <a:t>月</a:t>
                      </a:r>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4</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5</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6</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7</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8</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9</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10</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11</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12</a:t>
                      </a:r>
                      <a:r>
                        <a:rPr lang="zh-TW" altLang="en-US" sz="900" u="none" strike="noStrike">
                          <a:effectLst/>
                        </a:rPr>
                        <a:t>月</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r>
              <a:tr h="612068">
                <a:tc>
                  <a:txBody>
                    <a:bodyPr/>
                    <a:lstStyle/>
                    <a:p>
                      <a:pPr algn="ctr" fontAlgn="ctr"/>
                      <a:r>
                        <a:rPr lang="zh-TW" altLang="en-US" sz="1200" u="none" strike="noStrike" dirty="0">
                          <a:effectLst/>
                        </a:rPr>
                        <a:t>建設局</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104</a:t>
                      </a:r>
                      <a:r>
                        <a:rPr lang="zh-TW" altLang="en-US" sz="900" u="none" strike="noStrike">
                          <a:effectLst/>
                        </a:rPr>
                        <a:t>件</a:t>
                      </a:r>
                      <a:r>
                        <a:rPr lang="en-US" altLang="zh-TW" sz="900" u="none" strike="noStrike">
                          <a:effectLst/>
                        </a:rPr>
                        <a:t>/814</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116</a:t>
                      </a:r>
                      <a:r>
                        <a:rPr lang="zh-TW" altLang="en-US" sz="900" u="none" strike="noStrike">
                          <a:effectLst/>
                        </a:rPr>
                        <a:t>件</a:t>
                      </a:r>
                      <a:r>
                        <a:rPr lang="en-US" altLang="zh-TW" sz="900" u="none" strike="noStrike">
                          <a:effectLst/>
                        </a:rPr>
                        <a:t>/688</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141</a:t>
                      </a:r>
                      <a:r>
                        <a:rPr lang="zh-TW" altLang="en-US" sz="900" u="none" strike="noStrike">
                          <a:effectLst/>
                        </a:rPr>
                        <a:t>件</a:t>
                      </a:r>
                      <a:r>
                        <a:rPr lang="en-US" altLang="zh-TW" sz="900" u="none" strike="noStrike">
                          <a:effectLst/>
                        </a:rPr>
                        <a:t>/718</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122</a:t>
                      </a:r>
                      <a:r>
                        <a:rPr lang="zh-TW" altLang="en-US" sz="900" u="none" strike="noStrike">
                          <a:effectLst/>
                        </a:rPr>
                        <a:t>件</a:t>
                      </a:r>
                      <a:r>
                        <a:rPr lang="en-US" altLang="zh-TW" sz="900" u="none" strike="noStrike">
                          <a:effectLst/>
                        </a:rPr>
                        <a:t>/712</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110</a:t>
                      </a:r>
                      <a:r>
                        <a:rPr lang="zh-TW" altLang="en-US" sz="900" u="none" strike="noStrike">
                          <a:effectLst/>
                        </a:rPr>
                        <a:t>件</a:t>
                      </a:r>
                      <a:r>
                        <a:rPr lang="en-US" altLang="zh-TW" sz="900" u="none" strike="noStrike">
                          <a:effectLst/>
                        </a:rPr>
                        <a:t>/672</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107</a:t>
                      </a:r>
                      <a:r>
                        <a:rPr lang="zh-TW" altLang="en-US" sz="900" u="none" strike="noStrike">
                          <a:effectLst/>
                        </a:rPr>
                        <a:t>件</a:t>
                      </a:r>
                      <a:r>
                        <a:rPr lang="en-US" altLang="zh-TW" sz="900" u="none" strike="noStrike">
                          <a:effectLst/>
                        </a:rPr>
                        <a:t>/638</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97</a:t>
                      </a:r>
                      <a:r>
                        <a:rPr lang="zh-TW" altLang="en-US" sz="900" u="none" strike="noStrike">
                          <a:effectLst/>
                        </a:rPr>
                        <a:t>件</a:t>
                      </a:r>
                      <a:r>
                        <a:rPr lang="en-US" altLang="zh-TW" sz="900" u="none" strike="noStrike">
                          <a:effectLst/>
                        </a:rPr>
                        <a:t>/640</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92</a:t>
                      </a:r>
                      <a:r>
                        <a:rPr lang="zh-TW" altLang="en-US" sz="900" u="none" strike="noStrike">
                          <a:effectLst/>
                        </a:rPr>
                        <a:t>件</a:t>
                      </a:r>
                      <a:r>
                        <a:rPr lang="en-US" altLang="zh-TW" sz="900" u="none" strike="noStrike">
                          <a:effectLst/>
                        </a:rPr>
                        <a:t>/634</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96</a:t>
                      </a:r>
                      <a:r>
                        <a:rPr lang="zh-TW" altLang="en-US" sz="900" u="none" strike="noStrike">
                          <a:effectLst/>
                        </a:rPr>
                        <a:t>件</a:t>
                      </a:r>
                      <a:r>
                        <a:rPr lang="en-US" altLang="zh-TW" sz="900" u="none" strike="noStrike">
                          <a:effectLst/>
                        </a:rPr>
                        <a:t>/635</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82</a:t>
                      </a:r>
                      <a:r>
                        <a:rPr lang="zh-TW" altLang="en-US" sz="900" u="none" strike="noStrike">
                          <a:effectLst/>
                        </a:rPr>
                        <a:t>件</a:t>
                      </a:r>
                      <a:r>
                        <a:rPr lang="en-US" altLang="zh-TW" sz="900" u="none" strike="noStrike">
                          <a:effectLst/>
                        </a:rPr>
                        <a:t>/629</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72</a:t>
                      </a:r>
                      <a:r>
                        <a:rPr lang="zh-TW" altLang="en-US" sz="900" u="none" strike="noStrike">
                          <a:effectLst/>
                        </a:rPr>
                        <a:t>件</a:t>
                      </a:r>
                      <a:r>
                        <a:rPr lang="en-US" altLang="zh-TW" sz="900" u="none" strike="noStrike">
                          <a:effectLst/>
                        </a:rPr>
                        <a:t>/642</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85</a:t>
                      </a:r>
                      <a:r>
                        <a:rPr lang="zh-TW" altLang="en-US" sz="900" u="none" strike="noStrike">
                          <a:effectLst/>
                        </a:rPr>
                        <a:t>件</a:t>
                      </a:r>
                      <a:r>
                        <a:rPr lang="en-US" altLang="zh-TW" sz="900" u="none" strike="noStrike">
                          <a:effectLst/>
                        </a:rPr>
                        <a:t>/695</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r>
              <a:tr h="612068">
                <a:tc>
                  <a:txBody>
                    <a:bodyPr/>
                    <a:lstStyle/>
                    <a:p>
                      <a:pPr algn="ctr" fontAlgn="ctr"/>
                      <a:r>
                        <a:rPr lang="zh-TW" altLang="en-US" sz="1200" u="none" strike="noStrike" dirty="0">
                          <a:effectLst/>
                        </a:rPr>
                        <a:t>教育局</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53</a:t>
                      </a:r>
                      <a:r>
                        <a:rPr lang="zh-TW" altLang="en-US" sz="900" u="none" strike="noStrike">
                          <a:effectLst/>
                        </a:rPr>
                        <a:t>件</a:t>
                      </a:r>
                      <a:r>
                        <a:rPr lang="en-US" altLang="zh-TW" sz="900" u="none" strike="noStrike">
                          <a:effectLst/>
                        </a:rPr>
                        <a:t>/412</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40</a:t>
                      </a:r>
                      <a:r>
                        <a:rPr lang="zh-TW" altLang="en-US" sz="900" u="none" strike="noStrike">
                          <a:effectLst/>
                        </a:rPr>
                        <a:t>件</a:t>
                      </a:r>
                      <a:r>
                        <a:rPr lang="en-US" altLang="zh-TW" sz="900" u="none" strike="noStrike">
                          <a:effectLst/>
                        </a:rPr>
                        <a:t>/240</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30</a:t>
                      </a:r>
                      <a:r>
                        <a:rPr lang="zh-TW" altLang="en-US" sz="900" u="none" strike="noStrike">
                          <a:effectLst/>
                        </a:rPr>
                        <a:t>件</a:t>
                      </a:r>
                      <a:r>
                        <a:rPr lang="en-US" altLang="zh-TW" sz="900" u="none" strike="noStrike">
                          <a:effectLst/>
                        </a:rPr>
                        <a:t>/210</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28</a:t>
                      </a:r>
                      <a:r>
                        <a:rPr lang="zh-TW" altLang="en-US" sz="900" u="none" strike="noStrike">
                          <a:effectLst/>
                        </a:rPr>
                        <a:t>件</a:t>
                      </a:r>
                      <a:r>
                        <a:rPr lang="en-US" altLang="zh-TW" sz="900" u="none" strike="noStrike">
                          <a:effectLst/>
                        </a:rPr>
                        <a:t>/191</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26</a:t>
                      </a:r>
                      <a:r>
                        <a:rPr lang="zh-TW" altLang="en-US" sz="900" u="none" strike="noStrike">
                          <a:effectLst/>
                        </a:rPr>
                        <a:t>件</a:t>
                      </a:r>
                      <a:r>
                        <a:rPr lang="en-US" altLang="zh-TW" sz="900" u="none" strike="noStrike">
                          <a:effectLst/>
                        </a:rPr>
                        <a:t>/180</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23</a:t>
                      </a:r>
                      <a:r>
                        <a:rPr lang="zh-TW" altLang="en-US" sz="900" u="none" strike="noStrike">
                          <a:effectLst/>
                        </a:rPr>
                        <a:t>件</a:t>
                      </a:r>
                      <a:r>
                        <a:rPr lang="en-US" altLang="zh-TW" sz="900" u="none" strike="noStrike">
                          <a:effectLst/>
                        </a:rPr>
                        <a:t>/176</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26</a:t>
                      </a:r>
                      <a:r>
                        <a:rPr lang="zh-TW" altLang="en-US" sz="900" u="none" strike="noStrike">
                          <a:effectLst/>
                        </a:rPr>
                        <a:t>件</a:t>
                      </a:r>
                      <a:r>
                        <a:rPr lang="en-US" altLang="zh-TW" sz="900" u="none" strike="noStrike">
                          <a:effectLst/>
                        </a:rPr>
                        <a:t>/177</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28</a:t>
                      </a:r>
                      <a:r>
                        <a:rPr lang="zh-TW" altLang="en-US" sz="900" u="none" strike="noStrike">
                          <a:effectLst/>
                        </a:rPr>
                        <a:t>件</a:t>
                      </a:r>
                      <a:r>
                        <a:rPr lang="en-US" altLang="zh-TW" sz="900" u="none" strike="noStrike">
                          <a:effectLst/>
                        </a:rPr>
                        <a:t>/212</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34</a:t>
                      </a:r>
                      <a:r>
                        <a:rPr lang="zh-TW" altLang="en-US" sz="900" u="none" strike="noStrike">
                          <a:effectLst/>
                        </a:rPr>
                        <a:t>件</a:t>
                      </a:r>
                      <a:r>
                        <a:rPr lang="en-US" altLang="zh-TW" sz="900" u="none" strike="noStrike">
                          <a:effectLst/>
                        </a:rPr>
                        <a:t>/238</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41</a:t>
                      </a:r>
                      <a:r>
                        <a:rPr lang="zh-TW" altLang="en-US" sz="900" u="none" strike="noStrike">
                          <a:effectLst/>
                        </a:rPr>
                        <a:t>件</a:t>
                      </a:r>
                      <a:r>
                        <a:rPr lang="en-US" altLang="zh-TW" sz="900" u="none" strike="noStrike">
                          <a:effectLst/>
                        </a:rPr>
                        <a:t>/266</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46</a:t>
                      </a:r>
                      <a:r>
                        <a:rPr lang="zh-TW" altLang="en-US" sz="900" u="none" strike="noStrike">
                          <a:effectLst/>
                        </a:rPr>
                        <a:t>件</a:t>
                      </a:r>
                      <a:r>
                        <a:rPr lang="en-US" altLang="zh-TW" sz="900" u="none" strike="noStrike">
                          <a:effectLst/>
                        </a:rPr>
                        <a:t>/279</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51</a:t>
                      </a:r>
                      <a:r>
                        <a:rPr lang="zh-TW" altLang="en-US" sz="900" u="none" strike="noStrike">
                          <a:effectLst/>
                        </a:rPr>
                        <a:t>件</a:t>
                      </a:r>
                      <a:r>
                        <a:rPr lang="en-US" altLang="zh-TW" sz="900" u="none" strike="noStrike">
                          <a:effectLst/>
                        </a:rPr>
                        <a:t>/292</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r>
              <a:tr h="612068">
                <a:tc>
                  <a:txBody>
                    <a:bodyPr/>
                    <a:lstStyle/>
                    <a:p>
                      <a:pPr algn="ctr" fontAlgn="ctr"/>
                      <a:r>
                        <a:rPr lang="zh-TW" altLang="en-US" sz="1200" u="none" strike="noStrike" dirty="0">
                          <a:effectLst/>
                        </a:rPr>
                        <a:t>文化局</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900" u="none" strike="noStrike" dirty="0">
                          <a:effectLst/>
                        </a:rPr>
                        <a:t>　</a:t>
                      </a:r>
                      <a:r>
                        <a:rPr lang="zh-TW" altLang="en-US" sz="900" u="none" strike="noStrike" dirty="0" smtClean="0">
                          <a:effectLst/>
                        </a:rPr>
                        <a:t>－</a:t>
                      </a:r>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900" u="none" strike="noStrike" dirty="0" smtClean="0">
                          <a:effectLst/>
                        </a:rPr>
                        <a:t>－</a:t>
                      </a:r>
                      <a:r>
                        <a:rPr lang="zh-TW" altLang="en-US" sz="900" u="none" strike="noStrike" dirty="0">
                          <a:effectLst/>
                        </a:rPr>
                        <a:t>　</a:t>
                      </a:r>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900" u="none" strike="noStrike" dirty="0" smtClean="0">
                          <a:effectLst/>
                        </a:rPr>
                        <a:t>－</a:t>
                      </a:r>
                      <a:r>
                        <a:rPr lang="zh-TW" altLang="en-US" sz="900" u="none" strike="noStrike" dirty="0">
                          <a:effectLst/>
                        </a:rPr>
                        <a:t>　</a:t>
                      </a:r>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900" u="none" strike="noStrike" dirty="0" smtClean="0">
                          <a:effectLst/>
                        </a:rPr>
                        <a:t>－</a:t>
                      </a:r>
                      <a:r>
                        <a:rPr lang="zh-TW" altLang="en-US" sz="900" u="none" strike="noStrike" dirty="0">
                          <a:effectLst/>
                        </a:rPr>
                        <a:t>　</a:t>
                      </a:r>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13</a:t>
                      </a:r>
                      <a:r>
                        <a:rPr lang="zh-TW" altLang="en-US" sz="900" u="none" strike="noStrike">
                          <a:effectLst/>
                        </a:rPr>
                        <a:t>件</a:t>
                      </a:r>
                      <a:r>
                        <a:rPr lang="en-US" altLang="zh-TW" sz="900" u="none" strike="noStrike">
                          <a:effectLst/>
                        </a:rPr>
                        <a:t>/154</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16</a:t>
                      </a:r>
                      <a:r>
                        <a:rPr lang="zh-TW" altLang="en-US" sz="900" u="none" strike="noStrike">
                          <a:effectLst/>
                        </a:rPr>
                        <a:t>件</a:t>
                      </a:r>
                      <a:r>
                        <a:rPr lang="en-US" altLang="zh-TW" sz="900" u="none" strike="noStrike">
                          <a:effectLst/>
                        </a:rPr>
                        <a:t>/157</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a:effectLst/>
                        </a:rPr>
                        <a:t>14</a:t>
                      </a:r>
                      <a:r>
                        <a:rPr lang="zh-TW" altLang="en-US" sz="900" u="none" strike="noStrike">
                          <a:effectLst/>
                        </a:rPr>
                        <a:t>件</a:t>
                      </a:r>
                      <a:r>
                        <a:rPr lang="en-US" altLang="zh-TW" sz="900" u="none" strike="noStrike">
                          <a:effectLst/>
                        </a:rPr>
                        <a:t>/265</a:t>
                      </a:r>
                      <a:r>
                        <a:rPr lang="zh-TW" altLang="en-US" sz="900" u="none" strike="noStrike">
                          <a:effectLst/>
                        </a:rPr>
                        <a:t>件</a:t>
                      </a:r>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900" u="none" strike="noStrike" dirty="0">
                          <a:effectLst/>
                        </a:rPr>
                        <a:t>　</a:t>
                      </a:r>
                      <a:r>
                        <a:rPr lang="zh-TW" altLang="en-US" sz="900" u="none" strike="noStrike" dirty="0" smtClean="0">
                          <a:effectLst/>
                        </a:rPr>
                        <a:t>－</a:t>
                      </a:r>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900" u="none" strike="noStrike" dirty="0">
                          <a:effectLst/>
                        </a:rPr>
                        <a:t>　</a:t>
                      </a:r>
                      <a:r>
                        <a:rPr lang="zh-TW" altLang="en-US" sz="900" u="none" strike="noStrike" dirty="0" smtClean="0">
                          <a:effectLst/>
                        </a:rPr>
                        <a:t>－</a:t>
                      </a:r>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900" u="none" strike="noStrike" dirty="0" smtClean="0">
                          <a:effectLst/>
                        </a:rPr>
                        <a:t>－</a:t>
                      </a:r>
                      <a:r>
                        <a:rPr lang="zh-TW" altLang="en-US" sz="900" u="none" strike="noStrike" dirty="0">
                          <a:effectLst/>
                        </a:rPr>
                        <a:t>　</a:t>
                      </a:r>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900" u="none" strike="noStrike" dirty="0" smtClean="0">
                          <a:effectLst/>
                        </a:rPr>
                        <a:t>－</a:t>
                      </a:r>
                      <a:r>
                        <a:rPr lang="zh-TW" altLang="en-US" sz="900" u="none" strike="noStrike" dirty="0">
                          <a:effectLst/>
                        </a:rPr>
                        <a:t>　</a:t>
                      </a:r>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900" u="none" strike="noStrike" dirty="0">
                          <a:effectLst/>
                        </a:rPr>
                        <a:t>18</a:t>
                      </a:r>
                      <a:r>
                        <a:rPr lang="zh-TW" altLang="en-US" sz="900" u="none" strike="noStrike" dirty="0">
                          <a:effectLst/>
                        </a:rPr>
                        <a:t>件</a:t>
                      </a:r>
                      <a:r>
                        <a:rPr lang="en-US" altLang="zh-TW" sz="900" u="none" strike="noStrike" dirty="0">
                          <a:effectLst/>
                        </a:rPr>
                        <a:t>/158</a:t>
                      </a:r>
                      <a:r>
                        <a:rPr lang="zh-TW" altLang="en-US" sz="900" u="none" strike="noStrike" dirty="0">
                          <a:effectLst/>
                        </a:rPr>
                        <a:t>件</a:t>
                      </a:r>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r>
            </a:tbl>
          </a:graphicData>
        </a:graphic>
      </p:graphicFrame>
      <p:sp>
        <p:nvSpPr>
          <p:cNvPr id="4" name="矩形 3"/>
          <p:cNvSpPr/>
          <p:nvPr/>
        </p:nvSpPr>
        <p:spPr bwMode="auto">
          <a:xfrm>
            <a:off x="1133856" y="3674798"/>
            <a:ext cx="8382652" cy="1238854"/>
          </a:xfrm>
          <a:prstGeom prst="rect">
            <a:avLst/>
          </a:prstGeom>
          <a:noFill/>
          <a:ln w="28575" cap="flat" cmpd="sng" algn="ctr">
            <a:solidFill>
              <a:srgbClr val="0070C0"/>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p>
        </p:txBody>
      </p:sp>
      <p:sp>
        <p:nvSpPr>
          <p:cNvPr id="5" name="雲朵形圖說文字 4"/>
          <p:cNvSpPr/>
          <p:nvPr/>
        </p:nvSpPr>
        <p:spPr bwMode="auto">
          <a:xfrm>
            <a:off x="6763974" y="1684128"/>
            <a:ext cx="2502281" cy="1933550"/>
          </a:xfrm>
          <a:prstGeom prst="cloudCallout">
            <a:avLst>
              <a:gd name="adj1" fmla="val -48024"/>
              <a:gd name="adj2" fmla="val 62500"/>
            </a:avLst>
          </a:prstGeom>
          <a:noFill/>
          <a:ln w="28575" cap="flat" cmpd="sng" algn="ctr">
            <a:solidFill>
              <a:srgbClr val="FF0000"/>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ln w="28575">
                <a:solidFill>
                  <a:schemeClr val="tx1"/>
                </a:solidFill>
              </a:ln>
              <a:noFill/>
            </a:endParaRPr>
          </a:p>
        </p:txBody>
      </p:sp>
    </p:spTree>
    <p:extLst>
      <p:ext uri="{BB962C8B-B14F-4D97-AF65-F5344CB8AC3E}">
        <p14:creationId xmlns:p14="http://schemas.microsoft.com/office/powerpoint/2010/main" val="2362897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578" y="3089382"/>
            <a:ext cx="7912728" cy="3072439"/>
          </a:xfrm>
          <a:prstGeom prst="rect">
            <a:avLst/>
          </a:prstGeom>
          <a:noFill/>
        </p:spPr>
      </p:pic>
      <p:sp>
        <p:nvSpPr>
          <p:cNvPr id="193539" name="Rectangle 3"/>
          <p:cNvSpPr>
            <a:spLocks noGrp="1" noChangeArrowheads="1"/>
          </p:cNvSpPr>
          <p:nvPr>
            <p:ph idx="1"/>
          </p:nvPr>
        </p:nvSpPr>
        <p:spPr>
          <a:xfrm>
            <a:off x="235807" y="935240"/>
            <a:ext cx="9205023" cy="5226581"/>
          </a:xfrm>
        </p:spPr>
        <p:txBody>
          <a:bodyPr anchor="t">
            <a:normAutofit/>
          </a:bodyPr>
          <a:lstStyle/>
          <a:p>
            <a:pPr marL="371464" lvl="1" indent="-371464">
              <a:buClr>
                <a:schemeClr val="tx1"/>
              </a:buClr>
              <a:buFont typeface="Wingdings" pitchFamily="2" charset="2"/>
              <a:buChar char="v"/>
            </a:pPr>
            <a:r>
              <a:rPr lang="zh-TW" altLang="en-US" sz="2600" b="1" dirty="0" smtClean="0">
                <a:latin typeface="標楷體" pitchFamily="65" charset="-120"/>
                <a:ea typeface="標楷體" pitchFamily="65" charset="-120"/>
              </a:rPr>
              <a:t>第</a:t>
            </a:r>
            <a:r>
              <a:rPr lang="en-US" altLang="zh-TW" sz="2600" b="1" dirty="0">
                <a:latin typeface="標楷體" pitchFamily="65" charset="-120"/>
                <a:ea typeface="標楷體" pitchFamily="65" charset="-120"/>
              </a:rPr>
              <a:t>4</a:t>
            </a:r>
            <a:r>
              <a:rPr lang="zh-TW" altLang="en-US" sz="2600" b="1" dirty="0" smtClean="0">
                <a:latin typeface="標楷體" pitchFamily="65" charset="-120"/>
                <a:ea typeface="標楷體" pitchFamily="65" charset="-120"/>
              </a:rPr>
              <a:t>季</a:t>
            </a:r>
            <a:r>
              <a:rPr lang="zh-TW" altLang="en-US" sz="2600" b="1" dirty="0">
                <a:latin typeface="標楷體" pitchFamily="65" charset="-120"/>
                <a:ea typeface="標楷體" pitchFamily="65" charset="-120"/>
              </a:rPr>
              <a:t>執行率最低前三名之區公所中</a:t>
            </a:r>
            <a:r>
              <a:rPr lang="zh-TW" altLang="en-US" sz="2600" b="1" dirty="0" smtClean="0">
                <a:latin typeface="標楷體" pitchFamily="65" charset="-120"/>
                <a:ea typeface="標楷體" pitchFamily="65" charset="-120"/>
              </a:rPr>
              <a:t>，北屯區公所自</a:t>
            </a:r>
            <a:r>
              <a:rPr lang="en-US" altLang="zh-TW" sz="2600" b="1" dirty="0" smtClean="0">
                <a:latin typeface="標楷體" pitchFamily="65" charset="-120"/>
                <a:ea typeface="標楷體" pitchFamily="65" charset="-120"/>
              </a:rPr>
              <a:t>104</a:t>
            </a:r>
            <a:r>
              <a:rPr lang="zh-TW" altLang="en-US" sz="2600" b="1" dirty="0" smtClean="0">
                <a:latin typeface="標楷體" pitchFamily="65" charset="-120"/>
                <a:ea typeface="標楷體" pitchFamily="65" charset="-120"/>
              </a:rPr>
              <a:t>年</a:t>
            </a:r>
            <a:r>
              <a:rPr lang="en-US" altLang="zh-TW" sz="2600" b="1" dirty="0" smtClean="0">
                <a:latin typeface="標楷體" pitchFamily="65" charset="-120"/>
                <a:ea typeface="標楷體" pitchFamily="65" charset="-120"/>
              </a:rPr>
              <a:t>11</a:t>
            </a:r>
            <a:r>
              <a:rPr lang="zh-TW" altLang="en-US" sz="2600" b="1" dirty="0" smtClean="0">
                <a:latin typeface="標楷體" pitchFamily="65" charset="-120"/>
                <a:ea typeface="標楷體" pitchFamily="65" charset="-120"/>
              </a:rPr>
              <a:t>月起為連續</a:t>
            </a:r>
            <a:r>
              <a:rPr lang="en-US" altLang="zh-TW" sz="2600" b="1" dirty="0" smtClean="0">
                <a:latin typeface="標楷體" pitchFamily="65" charset="-120"/>
                <a:ea typeface="標楷體" pitchFamily="65" charset="-120"/>
              </a:rPr>
              <a:t>2</a:t>
            </a:r>
            <a:r>
              <a:rPr lang="zh-TW" altLang="en-US" sz="2600" b="1" dirty="0" smtClean="0">
                <a:latin typeface="標楷體" pitchFamily="65" charset="-120"/>
                <a:ea typeface="標楷體" pitchFamily="65" charset="-120"/>
              </a:rPr>
              <a:t>個月執行率未達</a:t>
            </a:r>
            <a:r>
              <a:rPr lang="en-US" altLang="zh-TW" sz="2600" b="1" dirty="0" smtClean="0">
                <a:latin typeface="標楷體" pitchFamily="65" charset="-120"/>
                <a:ea typeface="標楷體" pitchFamily="65" charset="-120"/>
              </a:rPr>
              <a:t>9</a:t>
            </a:r>
            <a:r>
              <a:rPr lang="zh-TW" altLang="en-US" sz="2600" b="1" dirty="0" smtClean="0">
                <a:latin typeface="標楷體" pitchFamily="65" charset="-120"/>
                <a:ea typeface="標楷體" pitchFamily="65" charset="-120"/>
              </a:rPr>
              <a:t>成之機關。</a:t>
            </a:r>
            <a:endParaRPr lang="en-US" altLang="zh-TW" sz="2600" b="1" dirty="0">
              <a:latin typeface="標楷體" pitchFamily="65" charset="-120"/>
              <a:ea typeface="標楷體" pitchFamily="65" charset="-120"/>
            </a:endParaRPr>
          </a:p>
          <a:p>
            <a:pPr lvl="1">
              <a:buNone/>
            </a:pPr>
            <a:endParaRPr lang="en-US" altLang="zh-TW" sz="2167" dirty="0">
              <a:solidFill>
                <a:schemeClr val="tx1">
                  <a:lumMod val="95000"/>
                  <a:lumOff val="5000"/>
                </a:schemeClr>
              </a:solidFill>
              <a:latin typeface="標楷體" pitchFamily="65" charset="-120"/>
              <a:ea typeface="標楷體" pitchFamily="65" charset="-120"/>
            </a:endParaRPr>
          </a:p>
          <a:p>
            <a:pPr lvl="1"/>
            <a:endParaRPr lang="en-US" altLang="zh-TW" sz="2383"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193538" name="Rectangle 2"/>
          <p:cNvSpPr>
            <a:spLocks noGrp="1" noChangeArrowheads="1"/>
          </p:cNvSpPr>
          <p:nvPr>
            <p:ph type="title"/>
          </p:nvPr>
        </p:nvSpPr>
        <p:spPr>
          <a:xfrm>
            <a:off x="128464" y="232343"/>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smtClean="0">
                <a:solidFill>
                  <a:schemeClr val="tx1"/>
                </a:solidFill>
                <a:latin typeface="標楷體" pitchFamily="65" charset="-120"/>
                <a:ea typeface="標楷體" pitchFamily="65" charset="-120"/>
              </a:rPr>
              <a:t>(8/12)</a:t>
            </a:r>
            <a:r>
              <a:rPr lang="en-US" altLang="zh-TW" dirty="0" smtClean="0">
                <a:solidFill>
                  <a:schemeClr val="tx1"/>
                </a:solidFill>
                <a:latin typeface="標楷體" pitchFamily="65" charset="-120"/>
                <a:ea typeface="標楷體" pitchFamily="65" charset="-120"/>
              </a:rPr>
              <a:t/>
            </a:r>
            <a:br>
              <a:rPr lang="en-US" altLang="zh-TW" dirty="0" smtClean="0">
                <a:solidFill>
                  <a:schemeClr val="tx1"/>
                </a:solidFill>
                <a:latin typeface="標楷體" pitchFamily="65" charset="-120"/>
                <a:ea typeface="標楷體" pitchFamily="65" charset="-120"/>
              </a:rPr>
            </a:br>
            <a:endParaRPr lang="en-US" altLang="zh-TW" dirty="0">
              <a:solidFill>
                <a:schemeClr val="tx1"/>
              </a:solidFill>
              <a:latin typeface="標楷體" pitchFamily="65" charset="-120"/>
              <a:ea typeface="標楷體" pitchFamily="65" charset="-120"/>
            </a:endParaRPr>
          </a:p>
        </p:txBody>
      </p:sp>
      <p:sp>
        <p:nvSpPr>
          <p:cNvPr id="6" name="投影片編號版面配置區 5"/>
          <p:cNvSpPr>
            <a:spLocks noGrp="1"/>
          </p:cNvSpPr>
          <p:nvPr>
            <p:ph type="sldNum" sz="quarter" idx="12"/>
          </p:nvPr>
        </p:nvSpPr>
        <p:spPr>
          <a:xfrm>
            <a:off x="9202621" y="6462448"/>
            <a:ext cx="555358" cy="395552"/>
          </a:xfrm>
        </p:spPr>
        <p:txBody>
          <a:bodyPr/>
          <a:lstStyle/>
          <a:p>
            <a:fld id="{E7B12B5A-12EF-4BC0-96FC-60E9D66AEFFB}" type="slidenum">
              <a:rPr lang="en-US" altLang="zh-TW" smtClean="0">
                <a:solidFill>
                  <a:schemeClr val="tx1"/>
                </a:solidFill>
              </a:rPr>
              <a:pPr/>
              <a:t>11</a:t>
            </a:fld>
            <a:endParaRPr lang="en-US" altLang="zh-TW" dirty="0">
              <a:solidFill>
                <a:schemeClr val="tx1"/>
              </a:solidFill>
            </a:endParaRPr>
          </a:p>
        </p:txBody>
      </p:sp>
      <p:cxnSp>
        <p:nvCxnSpPr>
          <p:cNvPr id="8" name="直線接點 7"/>
          <p:cNvCxnSpPr/>
          <p:nvPr/>
        </p:nvCxnSpPr>
        <p:spPr bwMode="auto">
          <a:xfrm>
            <a:off x="668579" y="3099655"/>
            <a:ext cx="891277" cy="46331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文字方塊 9"/>
          <p:cNvSpPr txBox="1"/>
          <p:nvPr/>
        </p:nvSpPr>
        <p:spPr>
          <a:xfrm>
            <a:off x="913772" y="3075453"/>
            <a:ext cx="702078" cy="325795"/>
          </a:xfrm>
          <a:prstGeom prst="rect">
            <a:avLst/>
          </a:prstGeom>
          <a:noFill/>
        </p:spPr>
        <p:txBody>
          <a:bodyPr wrap="square" rtlCol="0">
            <a:spAutoFit/>
          </a:bodyPr>
          <a:lstStyle/>
          <a:p>
            <a:r>
              <a:rPr lang="zh-TW" altLang="en-US" sz="1517" dirty="0">
                <a:latin typeface="標楷體" pitchFamily="65" charset="-120"/>
                <a:ea typeface="標楷體" pitchFamily="65" charset="-120"/>
              </a:rPr>
              <a:t>月份</a:t>
            </a:r>
          </a:p>
        </p:txBody>
      </p:sp>
      <p:sp>
        <p:nvSpPr>
          <p:cNvPr id="11" name="文字方塊 10"/>
          <p:cNvSpPr txBox="1"/>
          <p:nvPr/>
        </p:nvSpPr>
        <p:spPr>
          <a:xfrm>
            <a:off x="523657" y="3238350"/>
            <a:ext cx="702078" cy="325795"/>
          </a:xfrm>
          <a:prstGeom prst="rect">
            <a:avLst/>
          </a:prstGeom>
          <a:noFill/>
        </p:spPr>
        <p:txBody>
          <a:bodyPr wrap="square" rtlCol="0">
            <a:spAutoFit/>
          </a:bodyPr>
          <a:lstStyle/>
          <a:p>
            <a:r>
              <a:rPr lang="zh-TW" altLang="en-US" sz="1517" dirty="0">
                <a:latin typeface="標楷體" pitchFamily="65" charset="-120"/>
                <a:ea typeface="標楷體" pitchFamily="65" charset="-120"/>
              </a:rPr>
              <a:t>名次</a:t>
            </a:r>
          </a:p>
        </p:txBody>
      </p:sp>
      <p:sp>
        <p:nvSpPr>
          <p:cNvPr id="12" name="文字方塊 11"/>
          <p:cNvSpPr txBox="1"/>
          <p:nvPr/>
        </p:nvSpPr>
        <p:spPr>
          <a:xfrm>
            <a:off x="7029650" y="2206953"/>
            <a:ext cx="1572568" cy="646331"/>
          </a:xfrm>
          <a:prstGeom prst="rect">
            <a:avLst/>
          </a:prstGeom>
          <a:noFill/>
        </p:spPr>
        <p:txBody>
          <a:bodyPr wrap="square" rtlCol="0">
            <a:spAutoFit/>
          </a:bodyPr>
          <a:lstStyle/>
          <a:p>
            <a:pPr algn="l"/>
            <a:r>
              <a:rPr lang="zh-TW" altLang="en-US" dirty="0" smtClean="0"/>
              <a:t>連續</a:t>
            </a:r>
            <a:r>
              <a:rPr lang="en-US" altLang="zh-TW" dirty="0" smtClean="0"/>
              <a:t>2</a:t>
            </a:r>
            <a:r>
              <a:rPr lang="zh-TW" altLang="en-US" dirty="0" smtClean="0"/>
              <a:t>個月執行率未達</a:t>
            </a:r>
            <a:r>
              <a:rPr lang="en-US" altLang="zh-TW" dirty="0" smtClean="0"/>
              <a:t>90%</a:t>
            </a:r>
            <a:endParaRPr lang="zh-TW" altLang="en-US" dirty="0"/>
          </a:p>
        </p:txBody>
      </p:sp>
      <p:sp>
        <p:nvSpPr>
          <p:cNvPr id="9" name="雲朵形圖說文字 8"/>
          <p:cNvSpPr/>
          <p:nvPr/>
        </p:nvSpPr>
        <p:spPr bwMode="auto">
          <a:xfrm>
            <a:off x="6724147" y="1859642"/>
            <a:ext cx="2183574" cy="1403130"/>
          </a:xfrm>
          <a:prstGeom prst="cloudCallout">
            <a:avLst>
              <a:gd name="adj1" fmla="val -51521"/>
              <a:gd name="adj2" fmla="val 69440"/>
            </a:avLst>
          </a:prstGeom>
          <a:noFill/>
          <a:ln w="28575" cap="flat" cmpd="sng" algn="ctr">
            <a:solidFill>
              <a:srgbClr val="FF0000"/>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ln w="28575">
                <a:solidFill>
                  <a:schemeClr val="tx1"/>
                </a:solidFill>
              </a:ln>
              <a:noFill/>
            </a:endParaRPr>
          </a:p>
        </p:txBody>
      </p:sp>
      <p:sp>
        <p:nvSpPr>
          <p:cNvPr id="3" name="矩形 2"/>
          <p:cNvSpPr/>
          <p:nvPr/>
        </p:nvSpPr>
        <p:spPr>
          <a:xfrm>
            <a:off x="4016896" y="5232015"/>
            <a:ext cx="2232248"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6249144" y="3684642"/>
            <a:ext cx="2332161"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235807" y="935240"/>
            <a:ext cx="9205023" cy="5226581"/>
          </a:xfrm>
        </p:spPr>
        <p:txBody>
          <a:bodyPr anchor="t">
            <a:normAutofit/>
          </a:bodyPr>
          <a:lstStyle/>
          <a:p>
            <a:pPr marL="371464" lvl="1" indent="-371464">
              <a:buClr>
                <a:schemeClr val="tx1"/>
              </a:buClr>
              <a:buFont typeface="Wingdings" pitchFamily="2" charset="2"/>
              <a:buChar char="v"/>
            </a:pPr>
            <a:r>
              <a:rPr lang="en-US" altLang="zh-TW" sz="2600" b="1" dirty="0" smtClean="0">
                <a:latin typeface="標楷體" pitchFamily="65" charset="-120"/>
                <a:ea typeface="標楷體" pitchFamily="65" charset="-120"/>
              </a:rPr>
              <a:t>104</a:t>
            </a:r>
            <a:r>
              <a:rPr lang="zh-TW" altLang="en-US" sz="2600" b="1" dirty="0" smtClean="0">
                <a:latin typeface="標楷體" pitchFamily="65" charset="-120"/>
                <a:ea typeface="標楷體" pitchFamily="65" charset="-120"/>
              </a:rPr>
              <a:t>年度執行</a:t>
            </a:r>
            <a:r>
              <a:rPr lang="zh-TW" altLang="en-US" sz="2600" b="1" dirty="0">
                <a:latin typeface="標楷體" pitchFamily="65" charset="-120"/>
                <a:ea typeface="標楷體" pitchFamily="65" charset="-120"/>
              </a:rPr>
              <a:t>率最低前三名之</a:t>
            </a:r>
            <a:r>
              <a:rPr lang="zh-TW" altLang="en-US" sz="2600" b="1" dirty="0" smtClean="0">
                <a:latin typeface="標楷體" pitchFamily="65" charset="-120"/>
                <a:ea typeface="標楷體" pitchFamily="65" charset="-120"/>
              </a:rPr>
              <a:t>區公所，分別為大肚區公所、大安區公所、太平區公所、豐原區公所及東勢區公</a:t>
            </a:r>
            <a:r>
              <a:rPr lang="zh-TW" altLang="en-US" sz="2600" b="1" dirty="0">
                <a:latin typeface="標楷體" pitchFamily="65" charset="-120"/>
                <a:ea typeface="標楷體" pitchFamily="65" charset="-120"/>
              </a:rPr>
              <a:t>所</a:t>
            </a:r>
            <a:r>
              <a:rPr lang="zh-TW" altLang="en-US" sz="2600" b="1" dirty="0" smtClean="0">
                <a:latin typeface="標楷體" pitchFamily="65" charset="-120"/>
                <a:ea typeface="標楷體" pitchFamily="65" charset="-120"/>
              </a:rPr>
              <a:t>。</a:t>
            </a:r>
            <a:endParaRPr lang="en-US" altLang="zh-TW" sz="2600" b="1" dirty="0">
              <a:latin typeface="標楷體" pitchFamily="65" charset="-120"/>
              <a:ea typeface="標楷體" pitchFamily="65" charset="-120"/>
            </a:endParaRPr>
          </a:p>
          <a:p>
            <a:pPr lvl="1">
              <a:buNone/>
            </a:pPr>
            <a:endParaRPr lang="en-US" altLang="zh-TW" sz="2167" dirty="0">
              <a:solidFill>
                <a:schemeClr val="tx1">
                  <a:lumMod val="95000"/>
                  <a:lumOff val="5000"/>
                </a:schemeClr>
              </a:solidFill>
              <a:latin typeface="標楷體" pitchFamily="65" charset="-120"/>
              <a:ea typeface="標楷體" pitchFamily="65" charset="-120"/>
            </a:endParaRPr>
          </a:p>
          <a:p>
            <a:pPr lvl="1"/>
            <a:endParaRPr lang="en-US" altLang="zh-TW" sz="2383"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193538" name="Rectangle 2"/>
          <p:cNvSpPr>
            <a:spLocks noGrp="1" noChangeArrowheads="1"/>
          </p:cNvSpPr>
          <p:nvPr>
            <p:ph type="title"/>
          </p:nvPr>
        </p:nvSpPr>
        <p:spPr>
          <a:xfrm>
            <a:off x="128464" y="232343"/>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smtClean="0">
                <a:solidFill>
                  <a:schemeClr val="tx1"/>
                </a:solidFill>
                <a:latin typeface="標楷體" pitchFamily="65" charset="-120"/>
                <a:ea typeface="標楷體" pitchFamily="65" charset="-120"/>
              </a:rPr>
              <a:t>(9/12)</a:t>
            </a:r>
            <a:r>
              <a:rPr lang="en-US" altLang="zh-TW" dirty="0" smtClean="0">
                <a:solidFill>
                  <a:schemeClr val="tx1"/>
                </a:solidFill>
                <a:latin typeface="標楷體" pitchFamily="65" charset="-120"/>
                <a:ea typeface="標楷體" pitchFamily="65" charset="-120"/>
              </a:rPr>
              <a:t/>
            </a:r>
            <a:br>
              <a:rPr lang="en-US" altLang="zh-TW" dirty="0" smtClean="0">
                <a:solidFill>
                  <a:schemeClr val="tx1"/>
                </a:solidFill>
                <a:latin typeface="標楷體" pitchFamily="65" charset="-120"/>
                <a:ea typeface="標楷體" pitchFamily="65" charset="-120"/>
              </a:rPr>
            </a:br>
            <a:endParaRPr lang="en-US" altLang="zh-TW" dirty="0">
              <a:solidFill>
                <a:schemeClr val="tx1"/>
              </a:solidFill>
              <a:latin typeface="標楷體" pitchFamily="65" charset="-120"/>
              <a:ea typeface="標楷體" pitchFamily="65" charset="-120"/>
            </a:endParaRPr>
          </a:p>
        </p:txBody>
      </p:sp>
      <p:sp>
        <p:nvSpPr>
          <p:cNvPr id="6" name="投影片編號版面配置區 5"/>
          <p:cNvSpPr>
            <a:spLocks noGrp="1"/>
          </p:cNvSpPr>
          <p:nvPr>
            <p:ph type="sldNum" sz="quarter" idx="12"/>
          </p:nvPr>
        </p:nvSpPr>
        <p:spPr>
          <a:xfrm>
            <a:off x="9202621" y="6462448"/>
            <a:ext cx="555358" cy="395552"/>
          </a:xfrm>
        </p:spPr>
        <p:txBody>
          <a:bodyPr/>
          <a:lstStyle/>
          <a:p>
            <a:fld id="{E7B12B5A-12EF-4BC0-96FC-60E9D66AEFFB}" type="slidenum">
              <a:rPr lang="en-US" altLang="zh-TW" smtClean="0">
                <a:solidFill>
                  <a:schemeClr val="tx1"/>
                </a:solidFill>
              </a:rPr>
              <a:pPr/>
              <a:t>12</a:t>
            </a:fld>
            <a:endParaRPr lang="en-US" altLang="zh-TW" dirty="0">
              <a:solidFill>
                <a:schemeClr val="tx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589851232"/>
              </p:ext>
            </p:extLst>
          </p:nvPr>
        </p:nvGraphicFramePr>
        <p:xfrm>
          <a:off x="567201" y="2366108"/>
          <a:ext cx="8980970" cy="3295140"/>
        </p:xfrm>
        <a:graphic>
          <a:graphicData uri="http://schemas.openxmlformats.org/drawingml/2006/table">
            <a:tbl>
              <a:tblPr firstRow="1" firstCol="1" bandRow="1">
                <a:tableStyleId>{00A15C55-8517-42AA-B614-E9B94910E393}</a:tableStyleId>
              </a:tblPr>
              <a:tblGrid>
                <a:gridCol w="652056"/>
                <a:gridCol w="1059890"/>
                <a:gridCol w="605752"/>
                <a:gridCol w="605752"/>
                <a:gridCol w="605752"/>
                <a:gridCol w="605752"/>
                <a:gridCol w="605752"/>
                <a:gridCol w="605752"/>
                <a:gridCol w="605752"/>
                <a:gridCol w="605752"/>
                <a:gridCol w="605752"/>
                <a:gridCol w="605752"/>
                <a:gridCol w="605752"/>
                <a:gridCol w="605752"/>
              </a:tblGrid>
              <a:tr h="549190">
                <a:tc>
                  <a:txBody>
                    <a:bodyPr/>
                    <a:lstStyle/>
                    <a:p>
                      <a:pPr marL="0" algn="ctr" defTabSz="457200" rtl="0" eaLnBrk="1" fontAlgn="ctr" latinLnBrk="0" hangingPunct="1"/>
                      <a:r>
                        <a:rPr lang="zh-TW" altLang="en-US" sz="1400" b="1" u="none" strike="noStrike" kern="1200" dirty="0" smtClean="0">
                          <a:solidFill>
                            <a:schemeClr val="lt1"/>
                          </a:solidFill>
                          <a:effectLst/>
                          <a:latin typeface="+mn-lt"/>
                          <a:ea typeface="+mn-ea"/>
                          <a:cs typeface="+mn-cs"/>
                        </a:rPr>
                        <a:t>名次</a:t>
                      </a:r>
                      <a:endParaRPr lang="en-US" altLang="zh-TW" sz="1400" b="1" u="none" strike="noStrike" kern="1200" dirty="0">
                        <a:solidFill>
                          <a:schemeClr val="lt1"/>
                        </a:solidFill>
                        <a:effectLst/>
                        <a:latin typeface="+mn-lt"/>
                        <a:ea typeface="+mn-ea"/>
                        <a:cs typeface="+mn-cs"/>
                      </a:endParaRPr>
                    </a:p>
                  </a:txBody>
                  <a:tcPr marL="5203" marR="5203" marT="5203" marB="0" anchor="ctr"/>
                </a:tc>
                <a:tc>
                  <a:txBody>
                    <a:bodyPr/>
                    <a:lstStyle/>
                    <a:p>
                      <a:pPr marL="0" algn="ctr" defTabSz="457200" rtl="0" eaLnBrk="1" fontAlgn="ctr" latinLnBrk="0" hangingPunct="1"/>
                      <a:r>
                        <a:rPr lang="zh-TW" altLang="en-US" sz="1400" b="1" u="none" strike="noStrike" kern="1200" dirty="0" smtClean="0">
                          <a:solidFill>
                            <a:schemeClr val="lt1"/>
                          </a:solidFill>
                          <a:effectLst/>
                          <a:latin typeface="+mn-lt"/>
                          <a:ea typeface="+mn-ea"/>
                          <a:cs typeface="+mn-cs"/>
                        </a:rPr>
                        <a:t>公所名稱</a:t>
                      </a:r>
                      <a:endParaRPr lang="en-US" altLang="zh-TW" sz="1400" b="1" u="none" strike="noStrike" kern="1200" dirty="0">
                        <a:solidFill>
                          <a:schemeClr val="lt1"/>
                        </a:solidFill>
                        <a:effectLst/>
                        <a:latin typeface="+mn-lt"/>
                        <a:ea typeface="+mn-ea"/>
                        <a:cs typeface="+mn-cs"/>
                      </a:endParaRPr>
                    </a:p>
                  </a:txBody>
                  <a:tcPr marL="5203" marR="5203" marT="5203" marB="0" anchor="ctr"/>
                </a:tc>
                <a:tc>
                  <a:txBody>
                    <a:bodyPr/>
                    <a:lstStyle/>
                    <a:p>
                      <a:pPr algn="ctr" fontAlgn="ctr"/>
                      <a:r>
                        <a:rPr lang="en-US" altLang="zh-TW" sz="1200" u="none" strike="noStrike" dirty="0">
                          <a:effectLst/>
                        </a:rPr>
                        <a:t>1</a:t>
                      </a:r>
                      <a:r>
                        <a:rPr lang="zh-TW" altLang="en-US" sz="1200" u="none" strike="noStrike" dirty="0">
                          <a:effectLst/>
                        </a:rPr>
                        <a:t>月</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2</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3</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4</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5</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6</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7</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8</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9</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10</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11</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12</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r>
              <a:tr h="549190">
                <a:tc>
                  <a:txBody>
                    <a:bodyPr/>
                    <a:lstStyle/>
                    <a:p>
                      <a:pPr marL="0" algn="ctr" defTabSz="457200" rtl="0" eaLnBrk="1" fontAlgn="ctr" latinLnBrk="0" hangingPunct="1"/>
                      <a:r>
                        <a:rPr lang="en-US" altLang="zh-TW" sz="1400" b="1" u="none" strike="noStrike" kern="1200" dirty="0" smtClean="0">
                          <a:solidFill>
                            <a:schemeClr val="lt1"/>
                          </a:solidFill>
                          <a:effectLst/>
                          <a:latin typeface="+mn-lt"/>
                          <a:ea typeface="+mn-ea"/>
                          <a:cs typeface="+mn-cs"/>
                        </a:rPr>
                        <a:t>1</a:t>
                      </a:r>
                      <a:endParaRPr lang="zh-TW" altLang="en-US" sz="1400" b="1" u="none" strike="noStrike" kern="1200" dirty="0">
                        <a:solidFill>
                          <a:schemeClr val="lt1"/>
                        </a:solidFill>
                        <a:effectLst/>
                        <a:latin typeface="+mn-lt"/>
                        <a:ea typeface="+mn-ea"/>
                        <a:cs typeface="+mn-cs"/>
                      </a:endParaRPr>
                    </a:p>
                  </a:txBody>
                  <a:tcPr marL="5203" marR="5203" marT="5203" marB="0" anchor="ctr"/>
                </a:tc>
                <a:tc>
                  <a:txBody>
                    <a:bodyPr/>
                    <a:lstStyle/>
                    <a:p>
                      <a:pPr algn="ctr" fontAlgn="ctr"/>
                      <a:r>
                        <a:rPr lang="zh-TW" altLang="en-US" sz="1400" u="none" strike="noStrike">
                          <a:effectLst/>
                        </a:rPr>
                        <a:t>大肚區公所</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91.67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90.91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90.00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92.31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84.62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r>
              <a:tr h="549190">
                <a:tc>
                  <a:txBody>
                    <a:bodyPr/>
                    <a:lstStyle/>
                    <a:p>
                      <a:pPr marL="0" algn="ctr" defTabSz="457200" rtl="0" eaLnBrk="1" fontAlgn="ctr" latinLnBrk="0" hangingPunct="1"/>
                      <a:r>
                        <a:rPr lang="en-US" altLang="zh-TW" sz="1400" b="1" u="none" strike="noStrike" kern="1200" dirty="0" smtClean="0">
                          <a:solidFill>
                            <a:schemeClr val="lt1"/>
                          </a:solidFill>
                          <a:effectLst/>
                          <a:latin typeface="+mn-lt"/>
                          <a:ea typeface="+mn-ea"/>
                          <a:cs typeface="+mn-cs"/>
                        </a:rPr>
                        <a:t>2</a:t>
                      </a:r>
                      <a:endParaRPr lang="zh-TW" altLang="en-US" sz="1400" b="1" u="none" strike="noStrike" kern="1200" dirty="0">
                        <a:solidFill>
                          <a:schemeClr val="lt1"/>
                        </a:solidFill>
                        <a:effectLst/>
                        <a:latin typeface="+mn-lt"/>
                        <a:ea typeface="+mn-ea"/>
                        <a:cs typeface="+mn-cs"/>
                      </a:endParaRPr>
                    </a:p>
                  </a:txBody>
                  <a:tcPr marL="5203" marR="5203" marT="5203" marB="0" anchor="ctr"/>
                </a:tc>
                <a:tc>
                  <a:txBody>
                    <a:bodyPr/>
                    <a:lstStyle/>
                    <a:p>
                      <a:pPr algn="ctr" fontAlgn="ctr"/>
                      <a:r>
                        <a:rPr lang="zh-TW" altLang="en-US" sz="1400" u="none" strike="noStrike">
                          <a:effectLst/>
                        </a:rPr>
                        <a:t>大安區公所</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88.89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83.33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83.33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83.33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r>
              <a:tr h="549190">
                <a:tc rowSpan="3">
                  <a:txBody>
                    <a:bodyPr/>
                    <a:lstStyle/>
                    <a:p>
                      <a:pPr marL="0" algn="ctr" defTabSz="457200" rtl="0" eaLnBrk="1" fontAlgn="ctr" latinLnBrk="0" hangingPunct="1"/>
                      <a:r>
                        <a:rPr lang="en-US" altLang="zh-TW" sz="1400" b="1" u="none" strike="noStrike" kern="1200" dirty="0" smtClean="0">
                          <a:solidFill>
                            <a:schemeClr val="lt1"/>
                          </a:solidFill>
                          <a:effectLst/>
                          <a:latin typeface="+mn-lt"/>
                          <a:ea typeface="+mn-ea"/>
                          <a:cs typeface="+mn-cs"/>
                        </a:rPr>
                        <a:t>3</a:t>
                      </a:r>
                      <a:endParaRPr lang="zh-TW" altLang="en-US" sz="1400" b="1" u="none" strike="noStrike" kern="1200" dirty="0">
                        <a:solidFill>
                          <a:schemeClr val="lt1"/>
                        </a:solidFill>
                        <a:effectLst/>
                        <a:latin typeface="+mn-lt"/>
                        <a:ea typeface="+mn-ea"/>
                        <a:cs typeface="+mn-cs"/>
                      </a:endParaRPr>
                    </a:p>
                  </a:txBody>
                  <a:tcPr marL="5203" marR="5203" marT="5203" marB="0" anchor="ctr"/>
                </a:tc>
                <a:tc>
                  <a:txBody>
                    <a:bodyPr/>
                    <a:lstStyle/>
                    <a:p>
                      <a:pPr algn="ctr" fontAlgn="ctr"/>
                      <a:r>
                        <a:rPr lang="zh-TW" altLang="en-US" sz="1400" u="none" strike="noStrike">
                          <a:effectLst/>
                        </a:rPr>
                        <a:t>太平區公所</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90.63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87.88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89.66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r>
              <a:tr h="549190">
                <a:tc vMerge="1">
                  <a:txBody>
                    <a:bodyPr/>
                    <a:lstStyle/>
                    <a:p>
                      <a:pPr marL="0" algn="ctr" defTabSz="457200" rtl="0" eaLnBrk="1" fontAlgn="ctr" latinLnBrk="0" hangingPunct="1"/>
                      <a:endParaRPr lang="zh-TW" altLang="en-US" sz="1200" b="1" u="none" strike="noStrike" kern="1200" dirty="0">
                        <a:solidFill>
                          <a:schemeClr val="lt1"/>
                        </a:solidFill>
                        <a:effectLst/>
                        <a:latin typeface="+mn-lt"/>
                        <a:ea typeface="+mn-ea"/>
                        <a:cs typeface="+mn-cs"/>
                      </a:endParaRPr>
                    </a:p>
                  </a:txBody>
                  <a:tcPr marL="5203" marR="5203" marT="5203" marB="0" anchor="ctr"/>
                </a:tc>
                <a:tc>
                  <a:txBody>
                    <a:bodyPr/>
                    <a:lstStyle/>
                    <a:p>
                      <a:pPr algn="ctr" fontAlgn="ctr"/>
                      <a:r>
                        <a:rPr lang="zh-TW" altLang="en-US" sz="1400" u="none" strike="noStrike">
                          <a:effectLst/>
                        </a:rPr>
                        <a:t>豐原區公所</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82.35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89.66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a:effectLst/>
                        </a:rPr>
                        <a:t>93.10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r>
              <a:tr h="549190">
                <a:tc vMerge="1">
                  <a:txBody>
                    <a:bodyPr/>
                    <a:lstStyle/>
                    <a:p>
                      <a:pPr marL="0" algn="ctr" defTabSz="457200" rtl="0" eaLnBrk="1" fontAlgn="ctr" latinLnBrk="0" hangingPunct="1"/>
                      <a:endParaRPr lang="zh-TW" altLang="en-US" sz="1200" b="1" u="none" strike="noStrike" kern="1200" dirty="0">
                        <a:solidFill>
                          <a:schemeClr val="lt1"/>
                        </a:solidFill>
                        <a:effectLst/>
                        <a:latin typeface="+mn-lt"/>
                        <a:ea typeface="+mn-ea"/>
                        <a:cs typeface="+mn-cs"/>
                      </a:endParaRPr>
                    </a:p>
                  </a:txBody>
                  <a:tcPr marL="5203" marR="5203" marT="5203" marB="0" anchor="ctr"/>
                </a:tc>
                <a:tc>
                  <a:txBody>
                    <a:bodyPr/>
                    <a:lstStyle/>
                    <a:p>
                      <a:pPr algn="ctr" fontAlgn="ctr"/>
                      <a:r>
                        <a:rPr lang="zh-TW" altLang="en-US" sz="1400" u="none" strike="noStrike" dirty="0">
                          <a:effectLst/>
                        </a:rPr>
                        <a:t>東勢區公所</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57.50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93.75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en-US" altLang="zh-TW" sz="1200" u="none" strike="noStrike" dirty="0">
                          <a:effectLst/>
                        </a:rPr>
                        <a:t>92.31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5203" marR="5203" marT="5203" marB="0" anchor="ctr"/>
                </a:tc>
              </a:tr>
            </a:tbl>
          </a:graphicData>
        </a:graphic>
      </p:graphicFrame>
      <p:sp>
        <p:nvSpPr>
          <p:cNvPr id="7" name="文字方塊 6"/>
          <p:cNvSpPr txBox="1"/>
          <p:nvPr/>
        </p:nvSpPr>
        <p:spPr>
          <a:xfrm>
            <a:off x="704528" y="5792489"/>
            <a:ext cx="4752528" cy="369332"/>
          </a:xfrm>
          <a:prstGeom prst="rect">
            <a:avLst/>
          </a:prstGeom>
          <a:noFill/>
        </p:spPr>
        <p:txBody>
          <a:bodyPr wrap="square" rtlCol="0">
            <a:spAutoFit/>
          </a:bodyPr>
          <a:lstStyle/>
          <a:p>
            <a:pPr algn="l"/>
            <a:r>
              <a:rPr lang="zh-TW" altLang="en-US" dirty="0" smtClean="0">
                <a:latin typeface="標楷體" panose="03000509000000000000" pitchFamily="65" charset="-120"/>
                <a:ea typeface="標楷體" panose="03000509000000000000" pitchFamily="65" charset="-120"/>
              </a:rPr>
              <a:t>備註：</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表示當月執行率未列入最低前三名</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9372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428497" y="854714"/>
            <a:ext cx="9127014" cy="5226581"/>
          </a:xfrm>
        </p:spPr>
        <p:txBody>
          <a:bodyPr anchor="t"/>
          <a:lstStyle/>
          <a:p>
            <a:r>
              <a:rPr lang="zh-TW" altLang="en-US" sz="2600" dirty="0">
                <a:solidFill>
                  <a:srgbClr val="000000"/>
                </a:solidFill>
                <a:latin typeface="標楷體" pitchFamily="65" charset="-120"/>
                <a:ea typeface="標楷體" pitchFamily="65" charset="-120"/>
              </a:rPr>
              <a:t>執行</a:t>
            </a:r>
            <a:r>
              <a:rPr lang="zh-TW" altLang="en-US" sz="2600" dirty="0">
                <a:solidFill>
                  <a:schemeClr val="tx1">
                    <a:lumMod val="95000"/>
                    <a:lumOff val="5000"/>
                  </a:schemeClr>
                </a:solidFill>
                <a:latin typeface="標楷體" pitchFamily="65" charset="-120"/>
                <a:ea typeface="標楷體" pitchFamily="65" charset="-120"/>
              </a:rPr>
              <a:t>進度落後標案原因分析</a:t>
            </a:r>
            <a:endParaRPr lang="en-US" altLang="zh-TW" sz="2600" dirty="0">
              <a:solidFill>
                <a:srgbClr val="000000"/>
              </a:solidFill>
              <a:latin typeface="標楷體" pitchFamily="65" charset="-120"/>
              <a:ea typeface="標楷體" pitchFamily="65" charset="-120"/>
            </a:endParaRPr>
          </a:p>
          <a:p>
            <a:pPr lvl="1"/>
            <a:r>
              <a:rPr lang="zh-TW" altLang="en-US" sz="2167" dirty="0" smtClean="0">
                <a:solidFill>
                  <a:schemeClr val="tx1">
                    <a:lumMod val="95000"/>
                    <a:lumOff val="5000"/>
                  </a:schemeClr>
                </a:solidFill>
                <a:latin typeface="標楷體" pitchFamily="65" charset="-120"/>
                <a:ea typeface="標楷體" pitchFamily="65" charset="-120"/>
              </a:rPr>
              <a:t>第</a:t>
            </a:r>
            <a:r>
              <a:rPr lang="en-US" altLang="zh-TW" sz="2167" dirty="0">
                <a:solidFill>
                  <a:schemeClr val="tx1">
                    <a:lumMod val="95000"/>
                    <a:lumOff val="5000"/>
                  </a:schemeClr>
                </a:solidFill>
                <a:latin typeface="標楷體" pitchFamily="65" charset="-120"/>
                <a:ea typeface="標楷體" pitchFamily="65" charset="-120"/>
              </a:rPr>
              <a:t>4</a:t>
            </a:r>
            <a:r>
              <a:rPr lang="zh-TW" altLang="en-US" sz="2167" dirty="0" smtClean="0">
                <a:solidFill>
                  <a:schemeClr val="tx1">
                    <a:lumMod val="95000"/>
                    <a:lumOff val="5000"/>
                  </a:schemeClr>
                </a:solidFill>
                <a:latin typeface="標楷體" pitchFamily="65" charset="-120"/>
                <a:ea typeface="標楷體" pitchFamily="65" charset="-120"/>
              </a:rPr>
              <a:t>季</a:t>
            </a:r>
            <a:r>
              <a:rPr lang="zh-TW" altLang="en-US" sz="2167" dirty="0">
                <a:solidFill>
                  <a:schemeClr val="tx1">
                    <a:lumMod val="95000"/>
                    <a:lumOff val="5000"/>
                  </a:schemeClr>
                </a:solidFill>
                <a:latin typeface="標楷體" pitchFamily="65" charset="-120"/>
                <a:ea typeface="標楷體" pitchFamily="65" charset="-120"/>
              </a:rPr>
              <a:t>落後原因以</a:t>
            </a:r>
            <a:r>
              <a:rPr lang="zh-TW" altLang="en-US" sz="2167" dirty="0" smtClean="0">
                <a:solidFill>
                  <a:schemeClr val="tx1">
                    <a:lumMod val="95000"/>
                    <a:lumOff val="5000"/>
                  </a:schemeClr>
                </a:solidFill>
                <a:latin typeface="標楷體" pitchFamily="65" charset="-120"/>
                <a:ea typeface="標楷體" pitchFamily="65" charset="-120"/>
              </a:rPr>
              <a:t>「驗收作</a:t>
            </a:r>
            <a:r>
              <a:rPr lang="zh-TW" altLang="en-US" sz="2167" dirty="0">
                <a:solidFill>
                  <a:schemeClr val="tx1">
                    <a:lumMod val="95000"/>
                    <a:lumOff val="5000"/>
                  </a:schemeClr>
                </a:solidFill>
                <a:latin typeface="標楷體" pitchFamily="65" charset="-120"/>
                <a:ea typeface="標楷體" pitchFamily="65" charset="-120"/>
              </a:rPr>
              <a:t>業</a:t>
            </a:r>
            <a:r>
              <a:rPr lang="zh-TW" altLang="en-US" sz="2167" dirty="0" smtClean="0">
                <a:solidFill>
                  <a:schemeClr val="tx1">
                    <a:lumMod val="95000"/>
                    <a:lumOff val="5000"/>
                  </a:schemeClr>
                </a:solidFill>
                <a:latin typeface="標楷體" pitchFamily="65" charset="-120"/>
                <a:ea typeface="標楷體" pitchFamily="65" charset="-120"/>
              </a:rPr>
              <a:t>」（</a:t>
            </a:r>
            <a:r>
              <a:rPr lang="en-US" altLang="zh-TW" sz="2167" dirty="0" smtClean="0">
                <a:solidFill>
                  <a:schemeClr val="tx1">
                    <a:lumMod val="95000"/>
                    <a:lumOff val="5000"/>
                  </a:schemeClr>
                </a:solidFill>
                <a:latin typeface="標楷體" pitchFamily="65" charset="-120"/>
                <a:ea typeface="標楷體" pitchFamily="65" charset="-120"/>
              </a:rPr>
              <a:t>20.00%</a:t>
            </a:r>
            <a:r>
              <a:rPr lang="zh-TW" altLang="en-US" sz="2167" dirty="0">
                <a:solidFill>
                  <a:schemeClr val="tx1">
                    <a:lumMod val="95000"/>
                    <a:lumOff val="5000"/>
                  </a:schemeClr>
                </a:solidFill>
                <a:latin typeface="標楷體" pitchFamily="65" charset="-120"/>
                <a:ea typeface="標楷體" pitchFamily="65" charset="-120"/>
              </a:rPr>
              <a:t>）最高，其次為</a:t>
            </a:r>
            <a:r>
              <a:rPr lang="zh-TW" altLang="en-US" sz="2167" dirty="0" smtClean="0">
                <a:solidFill>
                  <a:schemeClr val="tx1">
                    <a:lumMod val="95000"/>
                    <a:lumOff val="5000"/>
                  </a:schemeClr>
                </a:solidFill>
                <a:latin typeface="標楷體" pitchFamily="65" charset="-120"/>
                <a:ea typeface="標楷體" pitchFamily="65" charset="-120"/>
              </a:rPr>
              <a:t>「決算延</a:t>
            </a:r>
            <a:r>
              <a:rPr lang="zh-TW" altLang="en-US" sz="2167" dirty="0">
                <a:solidFill>
                  <a:schemeClr val="tx1">
                    <a:lumMod val="95000"/>
                    <a:lumOff val="5000"/>
                  </a:schemeClr>
                </a:solidFill>
                <a:latin typeface="標楷體" pitchFamily="65" charset="-120"/>
                <a:ea typeface="標楷體" pitchFamily="65" charset="-120"/>
              </a:rPr>
              <a:t>遲</a:t>
            </a:r>
            <a:r>
              <a:rPr lang="zh-TW" altLang="en-US" sz="2167" dirty="0" smtClean="0">
                <a:solidFill>
                  <a:schemeClr val="tx1">
                    <a:lumMod val="95000"/>
                    <a:lumOff val="5000"/>
                  </a:schemeClr>
                </a:solidFill>
                <a:latin typeface="標楷體" pitchFamily="65" charset="-120"/>
                <a:ea typeface="標楷體" pitchFamily="65" charset="-120"/>
              </a:rPr>
              <a:t>」</a:t>
            </a:r>
            <a:r>
              <a:rPr lang="zh-TW" altLang="en-US" sz="2167" dirty="0">
                <a:solidFill>
                  <a:schemeClr val="tx1">
                    <a:lumMod val="95000"/>
                    <a:lumOff val="5000"/>
                  </a:schemeClr>
                </a:solidFill>
                <a:latin typeface="標楷體" pitchFamily="65" charset="-120"/>
                <a:ea typeface="標楷體" pitchFamily="65" charset="-120"/>
              </a:rPr>
              <a:t>（</a:t>
            </a:r>
            <a:r>
              <a:rPr lang="en-US" altLang="zh-TW" sz="2167" dirty="0" smtClean="0">
                <a:solidFill>
                  <a:schemeClr val="tx1">
                    <a:lumMod val="95000"/>
                    <a:lumOff val="5000"/>
                  </a:schemeClr>
                </a:solidFill>
                <a:latin typeface="標楷體" pitchFamily="65" charset="-120"/>
                <a:ea typeface="標楷體" pitchFamily="65" charset="-120"/>
              </a:rPr>
              <a:t>15.22%</a:t>
            </a:r>
            <a:r>
              <a:rPr lang="zh-TW" altLang="en-US" sz="2167" dirty="0">
                <a:solidFill>
                  <a:schemeClr val="tx1">
                    <a:lumMod val="95000"/>
                    <a:lumOff val="5000"/>
                  </a:schemeClr>
                </a:solidFill>
                <a:latin typeface="標楷體" pitchFamily="65" charset="-120"/>
                <a:ea typeface="標楷體" pitchFamily="65" charset="-120"/>
              </a:rPr>
              <a:t>），再其次為「其他」（</a:t>
            </a:r>
            <a:r>
              <a:rPr lang="en-US" altLang="zh-TW" sz="2167" dirty="0" smtClean="0">
                <a:solidFill>
                  <a:schemeClr val="tx1">
                    <a:lumMod val="95000"/>
                    <a:lumOff val="5000"/>
                  </a:schemeClr>
                </a:solidFill>
                <a:latin typeface="標楷體" pitchFamily="65" charset="-120"/>
                <a:ea typeface="標楷體" pitchFamily="65" charset="-120"/>
              </a:rPr>
              <a:t>13.91%</a:t>
            </a:r>
            <a:r>
              <a:rPr lang="zh-TW" altLang="en-US" sz="2167" dirty="0" smtClean="0">
                <a:solidFill>
                  <a:schemeClr val="tx1">
                    <a:lumMod val="95000"/>
                    <a:lumOff val="5000"/>
                  </a:schemeClr>
                </a:solidFill>
                <a:latin typeface="標楷體" pitchFamily="65" charset="-120"/>
                <a:ea typeface="標楷體" pitchFamily="65" charset="-120"/>
              </a:rPr>
              <a:t>），占整體</a:t>
            </a:r>
            <a:r>
              <a:rPr lang="zh-TW" altLang="en-US" sz="2167" dirty="0">
                <a:solidFill>
                  <a:schemeClr val="tx1">
                    <a:lumMod val="95000"/>
                    <a:lumOff val="5000"/>
                  </a:schemeClr>
                </a:solidFill>
                <a:latin typeface="標楷體" pitchFamily="65" charset="-120"/>
                <a:ea typeface="標楷體" pitchFamily="65" charset="-120"/>
              </a:rPr>
              <a:t>落後</a:t>
            </a:r>
            <a:r>
              <a:rPr lang="zh-TW" altLang="en-US" sz="2167" dirty="0" smtClean="0">
                <a:solidFill>
                  <a:schemeClr val="tx1">
                    <a:lumMod val="95000"/>
                    <a:lumOff val="5000"/>
                  </a:schemeClr>
                </a:solidFill>
                <a:latin typeface="標楷體" pitchFamily="65" charset="-120"/>
                <a:ea typeface="標楷體" pitchFamily="65" charset="-120"/>
              </a:rPr>
              <a:t>原因比率約</a:t>
            </a:r>
            <a:r>
              <a:rPr lang="en-US" altLang="zh-TW" sz="2167" dirty="0" smtClean="0">
                <a:solidFill>
                  <a:schemeClr val="tx1">
                    <a:lumMod val="95000"/>
                    <a:lumOff val="5000"/>
                  </a:schemeClr>
                </a:solidFill>
                <a:latin typeface="標楷體" pitchFamily="65" charset="-120"/>
                <a:ea typeface="標楷體" pitchFamily="65" charset="-120"/>
              </a:rPr>
              <a:t>50%</a:t>
            </a:r>
            <a:r>
              <a:rPr lang="zh-TW" altLang="en-US" sz="2167" dirty="0" smtClean="0">
                <a:solidFill>
                  <a:schemeClr val="tx1">
                    <a:lumMod val="95000"/>
                    <a:lumOff val="5000"/>
                  </a:schemeClr>
                </a:solidFill>
                <a:latin typeface="標楷體" pitchFamily="65" charset="-120"/>
                <a:ea typeface="標楷體" pitchFamily="65" charset="-120"/>
              </a:rPr>
              <a:t>（</a:t>
            </a:r>
            <a:r>
              <a:rPr lang="en-US" altLang="zh-TW" sz="2167" dirty="0" smtClean="0">
                <a:solidFill>
                  <a:schemeClr val="tx1">
                    <a:lumMod val="95000"/>
                    <a:lumOff val="5000"/>
                  </a:schemeClr>
                </a:solidFill>
                <a:latin typeface="標楷體" pitchFamily="65" charset="-120"/>
                <a:ea typeface="標楷體" pitchFamily="65" charset="-120"/>
              </a:rPr>
              <a:t>49.13%</a:t>
            </a:r>
            <a:r>
              <a:rPr lang="zh-TW" altLang="en-US" sz="2167" dirty="0" smtClean="0">
                <a:solidFill>
                  <a:schemeClr val="tx1">
                    <a:lumMod val="95000"/>
                    <a:lumOff val="5000"/>
                  </a:schemeClr>
                </a:solidFill>
                <a:latin typeface="標楷體" pitchFamily="65" charset="-120"/>
                <a:ea typeface="標楷體" pitchFamily="65" charset="-120"/>
              </a:rPr>
              <a:t>）。</a:t>
            </a:r>
            <a:endParaRPr lang="en-US" altLang="zh-TW" sz="2167" dirty="0">
              <a:solidFill>
                <a:schemeClr val="tx1">
                  <a:lumMod val="95000"/>
                  <a:lumOff val="5000"/>
                </a:schemeClr>
              </a:solidFill>
              <a:latin typeface="標楷體" pitchFamily="65" charset="-120"/>
              <a:ea typeface="標楷體" pitchFamily="65" charset="-120"/>
            </a:endParaRPr>
          </a:p>
          <a:p>
            <a:pPr lvl="1">
              <a:buNone/>
            </a:pPr>
            <a:endParaRPr lang="en-US" altLang="zh-TW" sz="2167" dirty="0">
              <a:solidFill>
                <a:schemeClr val="tx1">
                  <a:lumMod val="95000"/>
                  <a:lumOff val="5000"/>
                </a:schemeClr>
              </a:solidFill>
              <a:latin typeface="標楷體" pitchFamily="65" charset="-120"/>
              <a:ea typeface="標楷體" pitchFamily="65" charset="-120"/>
            </a:endParaRPr>
          </a:p>
          <a:p>
            <a:pPr lvl="1"/>
            <a:endParaRPr lang="en-US" altLang="zh-TW" sz="2383"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193538" name="Rectangle 2"/>
          <p:cNvSpPr>
            <a:spLocks noGrp="1" noChangeArrowheads="1"/>
          </p:cNvSpPr>
          <p:nvPr>
            <p:ph type="title"/>
          </p:nvPr>
        </p:nvSpPr>
        <p:spPr>
          <a:xfrm>
            <a:off x="128464" y="139280"/>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smtClean="0">
                <a:solidFill>
                  <a:schemeClr val="tx1"/>
                </a:solidFill>
                <a:latin typeface="標楷體" pitchFamily="65" charset="-120"/>
                <a:ea typeface="標楷體" pitchFamily="65" charset="-120"/>
              </a:rPr>
              <a:t>(10/12)</a:t>
            </a:r>
            <a:endParaRPr lang="en-US" altLang="zh-TW" sz="1950" dirty="0">
              <a:solidFill>
                <a:schemeClr val="tx1"/>
              </a:solidFill>
              <a:latin typeface="標楷體" pitchFamily="65" charset="-120"/>
              <a:ea typeface="標楷體" pitchFamily="65" charset="-120"/>
            </a:endParaRPr>
          </a:p>
        </p:txBody>
      </p:sp>
      <p:sp>
        <p:nvSpPr>
          <p:cNvPr id="5" name="投影片編號版面配置區 4"/>
          <p:cNvSpPr>
            <a:spLocks noGrp="1"/>
          </p:cNvSpPr>
          <p:nvPr>
            <p:ph type="sldNum" sz="quarter" idx="12"/>
          </p:nvPr>
        </p:nvSpPr>
        <p:spPr>
          <a:xfrm>
            <a:off x="9121827" y="6401177"/>
            <a:ext cx="555358" cy="395552"/>
          </a:xfrm>
        </p:spPr>
        <p:txBody>
          <a:bodyPr/>
          <a:lstStyle/>
          <a:p>
            <a:fld id="{E7B12B5A-12EF-4BC0-96FC-60E9D66AEFFB}" type="slidenum">
              <a:rPr lang="en-US" altLang="zh-TW" smtClean="0">
                <a:solidFill>
                  <a:schemeClr val="tx1"/>
                </a:solidFill>
              </a:rPr>
              <a:pPr/>
              <a:t>13</a:t>
            </a:fld>
            <a:endParaRPr lang="en-US" altLang="zh-TW" dirty="0">
              <a:solidFill>
                <a:schemeClr val="tx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395609443"/>
              </p:ext>
            </p:extLst>
          </p:nvPr>
        </p:nvGraphicFramePr>
        <p:xfrm>
          <a:off x="428497" y="2636912"/>
          <a:ext cx="9061004" cy="2376264"/>
        </p:xfrm>
        <a:graphic>
          <a:graphicData uri="http://schemas.openxmlformats.org/drawingml/2006/table">
            <a:tbl>
              <a:tblPr firstRow="1" firstCol="1" bandRow="1">
                <a:tableStyleId>{00A15C55-8517-42AA-B614-E9B94910E393}</a:tableStyleId>
              </a:tblPr>
              <a:tblGrid>
                <a:gridCol w="474933"/>
                <a:gridCol w="505063"/>
                <a:gridCol w="505063"/>
                <a:gridCol w="505063"/>
                <a:gridCol w="505063"/>
                <a:gridCol w="505063"/>
                <a:gridCol w="505063"/>
                <a:gridCol w="505063"/>
                <a:gridCol w="505063"/>
                <a:gridCol w="505063"/>
                <a:gridCol w="505063"/>
                <a:gridCol w="505063"/>
                <a:gridCol w="505063"/>
                <a:gridCol w="505063"/>
                <a:gridCol w="505063"/>
                <a:gridCol w="505063"/>
                <a:gridCol w="505063"/>
                <a:gridCol w="505063"/>
              </a:tblGrid>
              <a:tr h="1140512">
                <a:tc>
                  <a:txBody>
                    <a:bodyPr/>
                    <a:lstStyle/>
                    <a:p>
                      <a:pPr algn="ctr" fontAlgn="ctr"/>
                      <a:r>
                        <a:rPr lang="zh-TW" altLang="en-US" sz="1400" u="none" strike="noStrike" dirty="0">
                          <a:effectLst/>
                        </a:rPr>
                        <a:t>落後</a:t>
                      </a:r>
                      <a:br>
                        <a:rPr lang="zh-TW" altLang="en-US" sz="1400" u="none" strike="noStrike" dirty="0">
                          <a:effectLst/>
                        </a:rPr>
                      </a:br>
                      <a:r>
                        <a:rPr lang="zh-TW" altLang="en-US" sz="1400" u="none" strike="noStrike" dirty="0">
                          <a:effectLst/>
                        </a:rPr>
                        <a:t>原因</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驗收</a:t>
                      </a:r>
                      <a:br>
                        <a:rPr lang="zh-TW" altLang="en-US" sz="1400" u="none" strike="noStrike">
                          <a:effectLst/>
                        </a:rPr>
                      </a:br>
                      <a:r>
                        <a:rPr lang="zh-TW" altLang="en-US" sz="1400" u="none" strike="noStrike">
                          <a:effectLst/>
                        </a:rPr>
                        <a:t>作業</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決算</a:t>
                      </a:r>
                      <a:br>
                        <a:rPr lang="zh-TW" altLang="en-US" sz="1400" u="none" strike="noStrike">
                          <a:effectLst/>
                        </a:rPr>
                      </a:br>
                      <a:r>
                        <a:rPr lang="zh-TW" altLang="en-US" sz="1400" u="none" strike="noStrike">
                          <a:effectLst/>
                        </a:rPr>
                        <a:t>延遲</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dirty="0">
                          <a:effectLst/>
                        </a:rPr>
                        <a:t>其他</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施工</a:t>
                      </a:r>
                      <a:br>
                        <a:rPr lang="zh-TW" altLang="en-US" sz="1400" u="none" strike="noStrike">
                          <a:effectLst/>
                        </a:rPr>
                      </a:br>
                      <a:r>
                        <a:rPr lang="zh-TW" altLang="en-US" sz="1400" u="none" strike="noStrike">
                          <a:effectLst/>
                        </a:rPr>
                        <a:t>作業</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規劃</a:t>
                      </a:r>
                      <a:br>
                        <a:rPr lang="zh-TW" altLang="en-US" sz="1400" u="none" strike="noStrike">
                          <a:effectLst/>
                        </a:rPr>
                      </a:br>
                      <a:r>
                        <a:rPr lang="zh-TW" altLang="en-US" sz="1400" u="none" strike="noStrike">
                          <a:effectLst/>
                        </a:rPr>
                        <a:t>設計</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計畫</a:t>
                      </a:r>
                      <a:br>
                        <a:rPr lang="zh-TW" altLang="en-US" sz="1400" u="none" strike="noStrike">
                          <a:effectLst/>
                        </a:rPr>
                      </a:br>
                      <a:r>
                        <a:rPr lang="zh-TW" altLang="en-US" sz="1400" u="none" strike="noStrike">
                          <a:effectLst/>
                        </a:rPr>
                        <a:t>變更</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申請證照延誤</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招標</a:t>
                      </a:r>
                      <a:br>
                        <a:rPr lang="zh-TW" altLang="en-US" sz="1400" u="none" strike="noStrike">
                          <a:effectLst/>
                        </a:rPr>
                      </a:br>
                      <a:r>
                        <a:rPr lang="zh-TW" altLang="en-US" sz="1400" u="none" strike="noStrike">
                          <a:effectLst/>
                        </a:rPr>
                        <a:t>作業</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相關機關不配合</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請示上級機關待覆</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抗爭、官司或糾紛</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預算</a:t>
                      </a:r>
                      <a:br>
                        <a:rPr lang="zh-TW" altLang="en-US" sz="1400" u="none" strike="noStrike">
                          <a:effectLst/>
                        </a:rPr>
                      </a:br>
                      <a:r>
                        <a:rPr lang="zh-TW" altLang="en-US" sz="1400" u="none" strike="noStrike">
                          <a:effectLst/>
                        </a:rPr>
                        <a:t>編列</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人力</a:t>
                      </a:r>
                      <a:br>
                        <a:rPr lang="zh-TW" altLang="en-US" sz="1400" u="none" strike="noStrike">
                          <a:effectLst/>
                        </a:rPr>
                      </a:br>
                      <a:r>
                        <a:rPr lang="zh-TW" altLang="en-US" sz="1400" u="none" strike="noStrike">
                          <a:effectLst/>
                        </a:rPr>
                        <a:t>需求</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土地</a:t>
                      </a:r>
                      <a:br>
                        <a:rPr lang="zh-TW" altLang="en-US" sz="1400" u="none" strike="noStrike">
                          <a:effectLst/>
                        </a:rPr>
                      </a:br>
                      <a:r>
                        <a:rPr lang="zh-TW" altLang="en-US" sz="1400" u="none" strike="noStrike">
                          <a:effectLst/>
                        </a:rPr>
                        <a:t>取得</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天然</a:t>
                      </a:r>
                      <a:br>
                        <a:rPr lang="zh-TW" altLang="en-US" sz="1400" u="none" strike="noStrike">
                          <a:effectLst/>
                        </a:rPr>
                      </a:br>
                      <a:r>
                        <a:rPr lang="zh-TW" altLang="en-US" sz="1400" u="none" strike="noStrike">
                          <a:effectLst/>
                        </a:rPr>
                        <a:t>因素</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a:effectLst/>
                        </a:rPr>
                        <a:t>拆遷</a:t>
                      </a:r>
                      <a:br>
                        <a:rPr lang="zh-TW" altLang="en-US" sz="1400" u="none" strike="noStrike">
                          <a:effectLst/>
                        </a:rPr>
                      </a:br>
                      <a:r>
                        <a:rPr lang="zh-TW" altLang="en-US" sz="1400" u="none" strike="noStrike">
                          <a:effectLst/>
                        </a:rPr>
                        <a:t>補償</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zh-TW" altLang="en-US" sz="1400" u="none" strike="noStrike" dirty="0">
                          <a:effectLst/>
                        </a:rPr>
                        <a:t>總計</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r>
              <a:tr h="617876">
                <a:tc>
                  <a:txBody>
                    <a:bodyPr/>
                    <a:lstStyle/>
                    <a:p>
                      <a:pPr algn="ctr" fontAlgn="ctr"/>
                      <a:r>
                        <a:rPr lang="zh-TW" altLang="en-US" sz="1400" u="none" strike="noStrike">
                          <a:effectLst/>
                        </a:rPr>
                        <a:t>件數</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46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35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32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23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22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18</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12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12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1</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1</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a:effectLst/>
                        </a:rPr>
                        <a:t>230</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r>
              <a:tr h="617876">
                <a:tc>
                  <a:txBody>
                    <a:bodyPr/>
                    <a:lstStyle/>
                    <a:p>
                      <a:pPr algn="ctr" fontAlgn="ctr"/>
                      <a:r>
                        <a:rPr lang="zh-TW" altLang="en-US" sz="1400" u="none" strike="noStrike" dirty="0">
                          <a:effectLst/>
                        </a:rPr>
                        <a:t>比率</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20.00%</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15.22%</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13.91%</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10.00%</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9.57%</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7.83%</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5.22%</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5.22%</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2.61%</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2.61%</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2.17%</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2.17%</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1.30%</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1.30%</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0.43%</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0.43%</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c>
                  <a:txBody>
                    <a:bodyPr/>
                    <a:lstStyle/>
                    <a:p>
                      <a:pPr algn="ctr" fontAlgn="ctr"/>
                      <a:r>
                        <a:rPr lang="en-US" altLang="zh-TW" sz="1100" u="none" strike="noStrike" dirty="0">
                          <a:effectLst/>
                        </a:rPr>
                        <a:t>100.00%</a:t>
                      </a:r>
                      <a:endParaRPr lang="en-US" altLang="zh-TW"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590" marR="4590" marT="4590" marB="0" anchor="ctr"/>
                </a:tc>
              </a:tr>
            </a:tbl>
          </a:graphicData>
        </a:graphic>
      </p:graphicFrame>
      <p:sp>
        <p:nvSpPr>
          <p:cNvPr id="4" name="矩形 3"/>
          <p:cNvSpPr/>
          <p:nvPr/>
        </p:nvSpPr>
        <p:spPr bwMode="auto">
          <a:xfrm>
            <a:off x="920553" y="2636912"/>
            <a:ext cx="1512167" cy="2376263"/>
          </a:xfrm>
          <a:prstGeom prst="rect">
            <a:avLst/>
          </a:prstGeom>
          <a:noFill/>
          <a:ln w="31750" cap="flat" cmpd="sng" algn="ctr">
            <a:solidFill>
              <a:srgbClr val="FF0000"/>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428497" y="854714"/>
            <a:ext cx="9127014" cy="5226581"/>
          </a:xfrm>
        </p:spPr>
        <p:txBody>
          <a:bodyPr anchor="t"/>
          <a:lstStyle/>
          <a:p>
            <a:r>
              <a:rPr lang="zh-TW" altLang="en-US" sz="2600" dirty="0">
                <a:solidFill>
                  <a:srgbClr val="000000"/>
                </a:solidFill>
                <a:latin typeface="標楷體" pitchFamily="65" charset="-120"/>
                <a:ea typeface="標楷體" pitchFamily="65" charset="-120"/>
              </a:rPr>
              <a:t>執行</a:t>
            </a:r>
            <a:r>
              <a:rPr lang="zh-TW" altLang="en-US" sz="2600" dirty="0">
                <a:solidFill>
                  <a:schemeClr val="tx1">
                    <a:lumMod val="95000"/>
                    <a:lumOff val="5000"/>
                  </a:schemeClr>
                </a:solidFill>
                <a:latin typeface="標楷體" pitchFamily="65" charset="-120"/>
                <a:ea typeface="標楷體" pitchFamily="65" charset="-120"/>
              </a:rPr>
              <a:t>進度落後標案原因分析</a:t>
            </a:r>
            <a:endParaRPr lang="en-US" altLang="zh-TW" sz="2600" dirty="0">
              <a:solidFill>
                <a:srgbClr val="000000"/>
              </a:solidFill>
              <a:latin typeface="標楷體" pitchFamily="65" charset="-120"/>
              <a:ea typeface="標楷體" pitchFamily="65" charset="-120"/>
            </a:endParaRPr>
          </a:p>
          <a:p>
            <a:pPr lvl="1"/>
            <a:r>
              <a:rPr lang="en-US" altLang="zh-TW" sz="2167" dirty="0" smtClean="0">
                <a:solidFill>
                  <a:schemeClr val="tx1">
                    <a:lumMod val="95000"/>
                    <a:lumOff val="5000"/>
                  </a:schemeClr>
                </a:solidFill>
                <a:latin typeface="標楷體" pitchFamily="65" charset="-120"/>
                <a:ea typeface="標楷體" pitchFamily="65" charset="-120"/>
              </a:rPr>
              <a:t>104</a:t>
            </a:r>
            <a:r>
              <a:rPr lang="zh-TW" altLang="en-US" sz="2167" dirty="0" smtClean="0">
                <a:solidFill>
                  <a:schemeClr val="tx1">
                    <a:lumMod val="95000"/>
                    <a:lumOff val="5000"/>
                  </a:schemeClr>
                </a:solidFill>
                <a:latin typeface="標楷體" pitchFamily="65" charset="-120"/>
                <a:ea typeface="標楷體" pitchFamily="65" charset="-120"/>
              </a:rPr>
              <a:t>年度落後</a:t>
            </a:r>
            <a:r>
              <a:rPr lang="zh-TW" altLang="en-US" sz="2167" dirty="0">
                <a:solidFill>
                  <a:schemeClr val="tx1">
                    <a:lumMod val="95000"/>
                    <a:lumOff val="5000"/>
                  </a:schemeClr>
                </a:solidFill>
                <a:latin typeface="標楷體" pitchFamily="65" charset="-120"/>
                <a:ea typeface="標楷體" pitchFamily="65" charset="-120"/>
              </a:rPr>
              <a:t>前三名</a:t>
            </a:r>
            <a:r>
              <a:rPr lang="zh-TW" altLang="en-US" sz="2167" dirty="0" smtClean="0">
                <a:solidFill>
                  <a:schemeClr val="tx1">
                    <a:lumMod val="95000"/>
                    <a:lumOff val="5000"/>
                  </a:schemeClr>
                </a:solidFill>
                <a:latin typeface="標楷體" pitchFamily="65" charset="-120"/>
                <a:ea typeface="標楷體" pitchFamily="65" charset="-120"/>
              </a:rPr>
              <a:t>原因主要為「</a:t>
            </a:r>
            <a:r>
              <a:rPr lang="zh-TW" altLang="en-US" sz="2167" dirty="0">
                <a:solidFill>
                  <a:schemeClr val="tx1">
                    <a:lumMod val="95000"/>
                    <a:lumOff val="5000"/>
                  </a:schemeClr>
                </a:solidFill>
                <a:latin typeface="標楷體" pitchFamily="65" charset="-120"/>
                <a:ea typeface="標楷體" pitchFamily="65" charset="-120"/>
              </a:rPr>
              <a:t>決算延遲」及「驗收作業</a:t>
            </a:r>
            <a:r>
              <a:rPr lang="zh-TW" altLang="en-US" sz="2167" dirty="0" smtClean="0">
                <a:solidFill>
                  <a:schemeClr val="tx1">
                    <a:lumMod val="95000"/>
                    <a:lumOff val="5000"/>
                  </a:schemeClr>
                </a:solidFill>
                <a:latin typeface="標楷體" pitchFamily="65" charset="-120"/>
                <a:ea typeface="標楷體" pitchFamily="65" charset="-120"/>
              </a:rPr>
              <a:t>」，業已制定驗收付款標準</a:t>
            </a:r>
            <a:r>
              <a:rPr lang="zh-TW" altLang="en-US" sz="2167" dirty="0">
                <a:solidFill>
                  <a:schemeClr val="tx1">
                    <a:lumMod val="95000"/>
                    <a:lumOff val="5000"/>
                  </a:schemeClr>
                </a:solidFill>
                <a:latin typeface="標楷體" pitchFamily="65" charset="-120"/>
                <a:ea typeface="標楷體" pitchFamily="65" charset="-120"/>
              </a:rPr>
              <a:t>作業流程</a:t>
            </a:r>
            <a:r>
              <a:rPr lang="zh-TW" altLang="en-US" sz="2167" dirty="0" smtClean="0">
                <a:solidFill>
                  <a:schemeClr val="tx1">
                    <a:lumMod val="95000"/>
                    <a:lumOff val="5000"/>
                  </a:schemeClr>
                </a:solidFill>
                <a:latin typeface="標楷體" pitchFamily="65" charset="-120"/>
                <a:ea typeface="標楷體" pitchFamily="65" charset="-120"/>
              </a:rPr>
              <a:t>，期節省</a:t>
            </a:r>
            <a:r>
              <a:rPr lang="zh-TW" altLang="en-US" sz="2167" dirty="0">
                <a:solidFill>
                  <a:schemeClr val="tx1">
                    <a:lumMod val="95000"/>
                    <a:lumOff val="5000"/>
                  </a:schemeClr>
                </a:solidFill>
                <a:latin typeface="標楷體" pitchFamily="65" charset="-120"/>
                <a:ea typeface="標楷體" pitchFamily="65" charset="-120"/>
              </a:rPr>
              <a:t>行政作業時間。</a:t>
            </a:r>
            <a:endParaRPr lang="en-US" altLang="zh-TW" sz="2167" dirty="0">
              <a:solidFill>
                <a:schemeClr val="tx1">
                  <a:lumMod val="95000"/>
                  <a:lumOff val="5000"/>
                </a:schemeClr>
              </a:solidFill>
              <a:latin typeface="標楷體" pitchFamily="65" charset="-120"/>
              <a:ea typeface="標楷體" pitchFamily="65" charset="-120"/>
            </a:endParaRPr>
          </a:p>
          <a:p>
            <a:pPr lvl="1">
              <a:buNone/>
            </a:pPr>
            <a:endParaRPr lang="en-US" altLang="zh-TW" sz="2167" dirty="0">
              <a:solidFill>
                <a:schemeClr val="tx1">
                  <a:lumMod val="95000"/>
                  <a:lumOff val="5000"/>
                </a:schemeClr>
              </a:solidFill>
              <a:latin typeface="標楷體" pitchFamily="65" charset="-120"/>
              <a:ea typeface="標楷體" pitchFamily="65" charset="-120"/>
            </a:endParaRPr>
          </a:p>
          <a:p>
            <a:pPr lvl="1"/>
            <a:endParaRPr lang="en-US" altLang="zh-TW" sz="2383"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p:txBody>
      </p:sp>
      <p:sp>
        <p:nvSpPr>
          <p:cNvPr id="193538" name="Rectangle 2"/>
          <p:cNvSpPr>
            <a:spLocks noGrp="1" noChangeArrowheads="1"/>
          </p:cNvSpPr>
          <p:nvPr>
            <p:ph type="title"/>
          </p:nvPr>
        </p:nvSpPr>
        <p:spPr>
          <a:xfrm>
            <a:off x="98497" y="183660"/>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smtClean="0">
                <a:solidFill>
                  <a:schemeClr val="tx1"/>
                </a:solidFill>
                <a:latin typeface="標楷體" pitchFamily="65" charset="-120"/>
                <a:ea typeface="標楷體" pitchFamily="65" charset="-120"/>
              </a:rPr>
              <a:t>(11/12)</a:t>
            </a:r>
            <a:endParaRPr lang="en-US" altLang="zh-TW" sz="1950" dirty="0">
              <a:solidFill>
                <a:schemeClr val="tx1"/>
              </a:solidFill>
              <a:latin typeface="標楷體" pitchFamily="65" charset="-120"/>
              <a:ea typeface="標楷體" pitchFamily="65" charset="-120"/>
            </a:endParaRPr>
          </a:p>
        </p:txBody>
      </p:sp>
      <p:sp>
        <p:nvSpPr>
          <p:cNvPr id="5" name="投影片編號版面配置區 4"/>
          <p:cNvSpPr>
            <a:spLocks noGrp="1"/>
          </p:cNvSpPr>
          <p:nvPr>
            <p:ph type="sldNum" sz="quarter" idx="12"/>
          </p:nvPr>
        </p:nvSpPr>
        <p:spPr>
          <a:xfrm>
            <a:off x="9201472" y="6466952"/>
            <a:ext cx="555358" cy="395552"/>
          </a:xfrm>
        </p:spPr>
        <p:txBody>
          <a:bodyPr/>
          <a:lstStyle/>
          <a:p>
            <a:fld id="{E7B12B5A-12EF-4BC0-96FC-60E9D66AEFFB}" type="slidenum">
              <a:rPr lang="en-US" altLang="zh-TW" smtClean="0">
                <a:solidFill>
                  <a:schemeClr val="tx1"/>
                </a:solidFill>
              </a:rPr>
              <a:pPr/>
              <a:t>14</a:t>
            </a:fld>
            <a:endParaRPr lang="en-US" altLang="zh-TW" dirty="0">
              <a:solidFill>
                <a:schemeClr val="tx1"/>
              </a:solidFill>
            </a:endParaRPr>
          </a:p>
        </p:txBody>
      </p:sp>
      <p:sp>
        <p:nvSpPr>
          <p:cNvPr id="12" name="雲朵形圖說文字 11"/>
          <p:cNvSpPr/>
          <p:nvPr/>
        </p:nvSpPr>
        <p:spPr bwMode="auto">
          <a:xfrm>
            <a:off x="3830284" y="2132857"/>
            <a:ext cx="2778899" cy="1440160"/>
          </a:xfrm>
          <a:prstGeom prst="cloudCallout">
            <a:avLst>
              <a:gd name="adj1" fmla="val -68313"/>
              <a:gd name="adj2" fmla="val 59211"/>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9060" tIns="49530" rIns="99060" bIns="49530" numCol="1" rtlCol="0" anchor="t" anchorCtr="0" compatLnSpc="1">
            <a:prstTxWarp prst="textNoShape">
              <a:avLst/>
            </a:prstTxWarp>
          </a:bodyPr>
          <a:lstStyle/>
          <a:p>
            <a:endParaRPr lang="zh-TW" altLang="en-US">
              <a:noFill/>
              <a:latin typeface="Arial" charset="0"/>
            </a:endParaRPr>
          </a:p>
        </p:txBody>
      </p:sp>
      <p:sp>
        <p:nvSpPr>
          <p:cNvPr id="13" name="文字方塊 12"/>
          <p:cNvSpPr txBox="1"/>
          <p:nvPr/>
        </p:nvSpPr>
        <p:spPr>
          <a:xfrm>
            <a:off x="4088904" y="2348880"/>
            <a:ext cx="2262251" cy="954107"/>
          </a:xfrm>
          <a:prstGeom prst="rect">
            <a:avLst/>
          </a:prstGeom>
          <a:noFill/>
        </p:spPr>
        <p:txBody>
          <a:bodyPr wrap="square" rtlCol="0">
            <a:spAutoFit/>
          </a:bodyPr>
          <a:lstStyle/>
          <a:p>
            <a:pPr algn="l"/>
            <a:r>
              <a:rPr lang="zh-TW" altLang="en-US" sz="1400" dirty="0" smtClean="0"/>
              <a:t>「</a:t>
            </a:r>
            <a:r>
              <a:rPr lang="zh-TW" altLang="en-US" sz="1400" b="1" dirty="0" smtClean="0">
                <a:solidFill>
                  <a:srgbClr val="FF0000"/>
                </a:solidFill>
              </a:rPr>
              <a:t>決算延遲</a:t>
            </a:r>
            <a:r>
              <a:rPr lang="zh-TW" altLang="en-US" sz="1400" dirty="0" smtClean="0"/>
              <a:t>」及「</a:t>
            </a:r>
            <a:r>
              <a:rPr lang="zh-TW" altLang="en-US" sz="1400" b="1" dirty="0" smtClean="0">
                <a:solidFill>
                  <a:srgbClr val="002060"/>
                </a:solidFill>
              </a:rPr>
              <a:t>驗收作業</a:t>
            </a:r>
            <a:r>
              <a:rPr lang="zh-TW" altLang="en-US" sz="1400" dirty="0" smtClean="0"/>
              <a:t>」均為前三名落後原因，各機關均已制定</a:t>
            </a:r>
            <a:r>
              <a:rPr lang="en-US" altLang="zh-TW" sz="1400" dirty="0" smtClean="0"/>
              <a:t>SOP</a:t>
            </a:r>
            <a:r>
              <a:rPr lang="zh-TW" altLang="en-US" sz="1400" dirty="0" smtClean="0"/>
              <a:t>，將持續追蹤改進成效。</a:t>
            </a:r>
            <a:endParaRPr lang="zh-TW" altLang="en-US" sz="1400" dirty="0"/>
          </a:p>
        </p:txBody>
      </p:sp>
      <p:graphicFrame>
        <p:nvGraphicFramePr>
          <p:cNvPr id="3" name="表格 2"/>
          <p:cNvGraphicFramePr>
            <a:graphicFrameLocks noGrp="1"/>
          </p:cNvGraphicFramePr>
          <p:nvPr>
            <p:extLst>
              <p:ext uri="{D42A27DB-BD31-4B8C-83A1-F6EECF244321}">
                <p14:modId xmlns:p14="http://schemas.microsoft.com/office/powerpoint/2010/main" val="887128695"/>
              </p:ext>
            </p:extLst>
          </p:nvPr>
        </p:nvGraphicFramePr>
        <p:xfrm>
          <a:off x="548563" y="2374260"/>
          <a:ext cx="2748252" cy="3899864"/>
        </p:xfrm>
        <a:graphic>
          <a:graphicData uri="http://schemas.openxmlformats.org/drawingml/2006/table">
            <a:tbl>
              <a:tblPr firstRow="1" firstCol="1" bandRow="1">
                <a:tableStyleId>{00A15C55-8517-42AA-B614-E9B94910E393}</a:tableStyleId>
              </a:tblPr>
              <a:tblGrid>
                <a:gridCol w="673038"/>
                <a:gridCol w="1124074"/>
                <a:gridCol w="951140"/>
              </a:tblGrid>
              <a:tr h="333083">
                <a:tc>
                  <a:txBody>
                    <a:bodyPr/>
                    <a:lstStyle/>
                    <a:p>
                      <a:pPr algn="ctr" fontAlgn="ctr"/>
                      <a:r>
                        <a:rPr lang="zh-TW" altLang="en-US" sz="1200" u="none" strike="noStrike" dirty="0">
                          <a:effectLst/>
                        </a:rPr>
                        <a:t>季別</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zh-TW" altLang="en-US" sz="1200" u="none" strike="noStrike">
                          <a:effectLst/>
                        </a:rPr>
                        <a:t>落後原因</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zh-TW" altLang="en-US" sz="1200" u="none" strike="noStrike" dirty="0">
                          <a:effectLst/>
                        </a:rPr>
                        <a:t>比率</a:t>
                      </a:r>
                      <a:r>
                        <a:rPr lang="en-US" altLang="zh-TW" sz="1200" u="none" strike="noStrike" dirty="0">
                          <a:effectLst/>
                        </a:rPr>
                        <a:t>(%)</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333083">
                <a:tc rowSpan="3">
                  <a:txBody>
                    <a:bodyPr/>
                    <a:lstStyle/>
                    <a:p>
                      <a:pPr algn="ctr" fontAlgn="ctr"/>
                      <a:r>
                        <a:rPr lang="zh-TW" altLang="en-US" sz="1200" u="none" strike="noStrike">
                          <a:effectLst/>
                        </a:rPr>
                        <a:t>第</a:t>
                      </a:r>
                      <a:r>
                        <a:rPr lang="en-US" altLang="zh-TW" sz="1200" u="none" strike="noStrike">
                          <a:effectLst/>
                        </a:rPr>
                        <a:t>1</a:t>
                      </a:r>
                      <a:r>
                        <a:rPr lang="zh-TW" altLang="en-US" sz="1200" u="none" strike="noStrike">
                          <a:effectLst/>
                        </a:rPr>
                        <a:t>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zh-TW" altLang="en-US" sz="1200" u="none" strike="noStrike" dirty="0">
                          <a:solidFill>
                            <a:srgbClr val="FF0000"/>
                          </a:solidFill>
                          <a:effectLst/>
                        </a:rPr>
                        <a:t>決算延遲</a:t>
                      </a:r>
                      <a:endParaRPr lang="zh-TW" altLang="en-US" sz="1200" b="0" i="0" u="none" strike="noStrike" dirty="0">
                        <a:solidFill>
                          <a:srgbClr val="FF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21.50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183536">
                <a:tc vMerge="1">
                  <a:txBody>
                    <a:bodyPr/>
                    <a:lstStyle/>
                    <a:p>
                      <a:endParaRPr lang="zh-TW" altLang="en-US"/>
                    </a:p>
                  </a:txBody>
                  <a:tcPr/>
                </a:tc>
                <a:tc>
                  <a:txBody>
                    <a:bodyPr/>
                    <a:lstStyle/>
                    <a:p>
                      <a:pPr algn="ctr" fontAlgn="ctr"/>
                      <a:r>
                        <a:rPr lang="zh-TW" altLang="en-US" sz="1200" u="none" strike="noStrike">
                          <a:effectLst/>
                        </a:rPr>
                        <a:t>其他</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14.60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333083">
                <a:tc vMerge="1">
                  <a:txBody>
                    <a:bodyPr/>
                    <a:lstStyle/>
                    <a:p>
                      <a:endParaRPr lang="zh-TW" altLang="en-US"/>
                    </a:p>
                  </a:txBody>
                  <a:tcPr/>
                </a:tc>
                <a:tc>
                  <a:txBody>
                    <a:bodyPr/>
                    <a:lstStyle/>
                    <a:p>
                      <a:pPr algn="ctr" fontAlgn="ctr"/>
                      <a:r>
                        <a:rPr lang="zh-TW" altLang="en-US" sz="1200" u="none" strike="noStrike" dirty="0">
                          <a:solidFill>
                            <a:srgbClr val="002060"/>
                          </a:solidFill>
                          <a:effectLst/>
                        </a:rPr>
                        <a:t>驗收作業</a:t>
                      </a:r>
                      <a:endParaRPr lang="zh-TW" altLang="en-US" sz="1200" b="0" i="0" u="none" strike="noStrike" dirty="0">
                        <a:solidFill>
                          <a:srgbClr val="00206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14.30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333083">
                <a:tc rowSpan="3">
                  <a:txBody>
                    <a:bodyPr/>
                    <a:lstStyle/>
                    <a:p>
                      <a:pPr algn="ctr" fontAlgn="ctr"/>
                      <a:r>
                        <a:rPr lang="zh-TW" altLang="en-US" sz="1200" u="none" strike="noStrike">
                          <a:effectLst/>
                        </a:rPr>
                        <a:t>第</a:t>
                      </a:r>
                      <a:r>
                        <a:rPr lang="en-US" altLang="zh-TW" sz="1200" u="none" strike="noStrike">
                          <a:effectLst/>
                        </a:rPr>
                        <a:t>2</a:t>
                      </a:r>
                      <a:r>
                        <a:rPr lang="zh-TW" altLang="en-US" sz="1200" u="none" strike="noStrike">
                          <a:effectLst/>
                        </a:rPr>
                        <a:t>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zh-TW" altLang="en-US" sz="1200" u="none" strike="noStrike" dirty="0">
                          <a:solidFill>
                            <a:srgbClr val="002060"/>
                          </a:solidFill>
                          <a:effectLst/>
                        </a:rPr>
                        <a:t>驗收作業</a:t>
                      </a:r>
                      <a:endParaRPr lang="zh-TW" altLang="en-US" sz="1200" b="0" i="0" u="none" strike="noStrike" dirty="0">
                        <a:solidFill>
                          <a:srgbClr val="00206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18.22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333083">
                <a:tc vMerge="1">
                  <a:txBody>
                    <a:bodyPr/>
                    <a:lstStyle/>
                    <a:p>
                      <a:endParaRPr lang="zh-TW" altLang="en-US"/>
                    </a:p>
                  </a:txBody>
                  <a:tcPr/>
                </a:tc>
                <a:tc>
                  <a:txBody>
                    <a:bodyPr/>
                    <a:lstStyle/>
                    <a:p>
                      <a:pPr algn="ctr" fontAlgn="ctr"/>
                      <a:r>
                        <a:rPr lang="zh-TW" altLang="en-US" sz="1200" u="none" strike="noStrike">
                          <a:effectLst/>
                        </a:rPr>
                        <a:t>規劃設計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14.49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333083">
                <a:tc vMerge="1">
                  <a:txBody>
                    <a:bodyPr/>
                    <a:lstStyle/>
                    <a:p>
                      <a:endParaRPr lang="zh-TW" altLang="en-US"/>
                    </a:p>
                  </a:txBody>
                  <a:tcPr/>
                </a:tc>
                <a:tc>
                  <a:txBody>
                    <a:bodyPr/>
                    <a:lstStyle/>
                    <a:p>
                      <a:pPr algn="ctr" fontAlgn="ctr"/>
                      <a:r>
                        <a:rPr lang="zh-TW" altLang="en-US" sz="1200" u="none" strike="noStrike" dirty="0">
                          <a:solidFill>
                            <a:srgbClr val="FF0000"/>
                          </a:solidFill>
                          <a:effectLst/>
                        </a:rPr>
                        <a:t>決算延遲</a:t>
                      </a:r>
                      <a:endParaRPr lang="zh-TW" altLang="en-US" sz="1200" b="0" i="0" u="none" strike="noStrike" dirty="0">
                        <a:solidFill>
                          <a:srgbClr val="FF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14.02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333083">
                <a:tc rowSpan="3">
                  <a:txBody>
                    <a:bodyPr/>
                    <a:lstStyle/>
                    <a:p>
                      <a:pPr algn="ctr" fontAlgn="ctr"/>
                      <a:r>
                        <a:rPr lang="zh-TW" altLang="en-US" sz="1200" u="none" strike="noStrike">
                          <a:effectLst/>
                        </a:rPr>
                        <a:t>第</a:t>
                      </a:r>
                      <a:r>
                        <a:rPr lang="en-US" altLang="zh-TW" sz="1200" u="none" strike="noStrike">
                          <a:effectLst/>
                        </a:rPr>
                        <a:t>3</a:t>
                      </a:r>
                      <a:r>
                        <a:rPr lang="zh-TW" altLang="en-US" sz="1200" u="none" strike="noStrike">
                          <a:effectLst/>
                        </a:rPr>
                        <a:t>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zh-TW" altLang="en-US" sz="1200" u="none" strike="noStrike" dirty="0">
                          <a:solidFill>
                            <a:srgbClr val="FF0000"/>
                          </a:solidFill>
                          <a:effectLst/>
                        </a:rPr>
                        <a:t>決算延遲</a:t>
                      </a:r>
                      <a:endParaRPr lang="zh-TW" altLang="en-US" sz="1200" b="0" i="0" u="none" strike="noStrike" dirty="0">
                        <a:solidFill>
                          <a:srgbClr val="FF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18.84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333083">
                <a:tc vMerge="1">
                  <a:txBody>
                    <a:bodyPr/>
                    <a:lstStyle/>
                    <a:p>
                      <a:endParaRPr lang="zh-TW" altLang="en-US"/>
                    </a:p>
                  </a:txBody>
                  <a:tcPr/>
                </a:tc>
                <a:tc>
                  <a:txBody>
                    <a:bodyPr/>
                    <a:lstStyle/>
                    <a:p>
                      <a:pPr algn="ctr" fontAlgn="ctr"/>
                      <a:r>
                        <a:rPr lang="zh-TW" altLang="en-US" sz="1200" u="none" strike="noStrike" dirty="0">
                          <a:solidFill>
                            <a:srgbClr val="002060"/>
                          </a:solidFill>
                          <a:effectLst/>
                        </a:rPr>
                        <a:t>驗收作業</a:t>
                      </a:r>
                      <a:endParaRPr lang="zh-TW" altLang="en-US" sz="1200" b="0" i="0" u="none" strike="noStrike" dirty="0">
                        <a:solidFill>
                          <a:srgbClr val="00206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14.49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183536">
                <a:tc vMerge="1">
                  <a:txBody>
                    <a:bodyPr/>
                    <a:lstStyle/>
                    <a:p>
                      <a:endParaRPr lang="zh-TW" altLang="en-US"/>
                    </a:p>
                  </a:txBody>
                  <a:tcPr/>
                </a:tc>
                <a:tc>
                  <a:txBody>
                    <a:bodyPr/>
                    <a:lstStyle/>
                    <a:p>
                      <a:pPr algn="ctr" fontAlgn="ctr"/>
                      <a:r>
                        <a:rPr lang="zh-TW" altLang="en-US" sz="1200" u="none" strike="noStrike">
                          <a:effectLst/>
                        </a:rPr>
                        <a:t>其他</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11.59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333083">
                <a:tc rowSpan="3">
                  <a:txBody>
                    <a:bodyPr/>
                    <a:lstStyle/>
                    <a:p>
                      <a:pPr algn="ctr" fontAlgn="ctr"/>
                      <a:r>
                        <a:rPr lang="zh-TW" altLang="en-US" sz="1200" u="none" strike="noStrike" dirty="0">
                          <a:effectLst/>
                        </a:rPr>
                        <a:t>第</a:t>
                      </a:r>
                      <a:r>
                        <a:rPr lang="en-US" altLang="zh-TW" sz="1200" u="none" strike="noStrike" dirty="0">
                          <a:effectLst/>
                        </a:rPr>
                        <a:t>4</a:t>
                      </a:r>
                      <a:r>
                        <a:rPr lang="zh-TW" altLang="en-US" sz="1200" u="none" strike="noStrike" dirty="0">
                          <a:effectLst/>
                        </a:rPr>
                        <a:t>季</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zh-TW" altLang="en-US" sz="1200" u="none" strike="noStrike" dirty="0">
                          <a:solidFill>
                            <a:srgbClr val="002060"/>
                          </a:solidFill>
                          <a:effectLst/>
                        </a:rPr>
                        <a:t>驗收作業</a:t>
                      </a:r>
                      <a:endParaRPr lang="zh-TW" altLang="en-US" sz="1200" b="0" i="0" u="none" strike="noStrike" dirty="0">
                        <a:solidFill>
                          <a:srgbClr val="00206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20.00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333083">
                <a:tc vMerge="1">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zh-TW" altLang="en-US" sz="1200" u="none" strike="noStrike" dirty="0">
                          <a:solidFill>
                            <a:srgbClr val="FF0000"/>
                          </a:solidFill>
                          <a:effectLst/>
                        </a:rPr>
                        <a:t>決算延遲</a:t>
                      </a:r>
                      <a:endParaRPr lang="zh-TW" altLang="en-US" sz="1200" b="0" i="0" u="none" strike="noStrike" dirty="0">
                        <a:solidFill>
                          <a:srgbClr val="FF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a:effectLst/>
                        </a:rPr>
                        <a:t>15.22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r h="183536">
                <a:tc vMerge="1">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zh-TW" altLang="en-US" sz="1200" u="none" strike="noStrike" dirty="0">
                          <a:effectLst/>
                        </a:rPr>
                        <a:t>其他</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c>
                  <a:txBody>
                    <a:bodyPr/>
                    <a:lstStyle/>
                    <a:p>
                      <a:pPr algn="ctr" fontAlgn="ctr"/>
                      <a:r>
                        <a:rPr lang="en-US" altLang="zh-TW" sz="1200" u="none" strike="noStrike" dirty="0">
                          <a:effectLst/>
                        </a:rPr>
                        <a:t>13.91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798" marR="6798" marT="6798" marB="0" anchor="ctr"/>
                </a:tc>
              </a:tr>
            </a:tbl>
          </a:graphicData>
        </a:graphic>
      </p:graphicFrame>
      <p:graphicFrame>
        <p:nvGraphicFramePr>
          <p:cNvPr id="10" name="圖表 9"/>
          <p:cNvGraphicFramePr>
            <a:graphicFrameLocks/>
          </p:cNvGraphicFramePr>
          <p:nvPr>
            <p:extLst>
              <p:ext uri="{D42A27DB-BD31-4B8C-83A1-F6EECF244321}">
                <p14:modId xmlns:p14="http://schemas.microsoft.com/office/powerpoint/2010/main" val="93819215"/>
              </p:ext>
            </p:extLst>
          </p:nvPr>
        </p:nvGraphicFramePr>
        <p:xfrm>
          <a:off x="3864916" y="3413583"/>
          <a:ext cx="5595704" cy="3053369"/>
        </p:xfrm>
        <a:graphic>
          <a:graphicData uri="http://schemas.openxmlformats.org/drawingml/2006/chart">
            <c:chart xmlns:c="http://schemas.openxmlformats.org/drawingml/2006/chart" xmlns:r="http://schemas.openxmlformats.org/officeDocument/2006/relationships" r:id="rId3"/>
          </a:graphicData>
        </a:graphic>
      </p:graphicFrame>
      <p:sp>
        <p:nvSpPr>
          <p:cNvPr id="2" name="文字方塊 1"/>
          <p:cNvSpPr txBox="1"/>
          <p:nvPr/>
        </p:nvSpPr>
        <p:spPr>
          <a:xfrm>
            <a:off x="7113240" y="6178890"/>
            <a:ext cx="864096" cy="215444"/>
          </a:xfrm>
          <a:prstGeom prst="rect">
            <a:avLst/>
          </a:prstGeom>
          <a:noFill/>
        </p:spPr>
        <p:txBody>
          <a:bodyPr wrap="square" rtlCol="0">
            <a:spAutoFit/>
          </a:bodyPr>
          <a:lstStyle/>
          <a:p>
            <a:r>
              <a:rPr lang="zh-TW" altLang="en-US" sz="800" dirty="0" smtClean="0"/>
              <a:t>單位：</a:t>
            </a:r>
            <a:r>
              <a:rPr lang="en-US" altLang="zh-TW" sz="800" dirty="0" smtClean="0"/>
              <a:t>%</a:t>
            </a:r>
            <a:endParaRPr lang="zh-TW" altLang="en-US" sz="800" dirty="0"/>
          </a:p>
        </p:txBody>
      </p:sp>
    </p:spTree>
    <p:extLst>
      <p:ext uri="{BB962C8B-B14F-4D97-AF65-F5344CB8AC3E}">
        <p14:creationId xmlns:p14="http://schemas.microsoft.com/office/powerpoint/2010/main" val="4227262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95754" y="121274"/>
            <a:ext cx="6876689" cy="1430867"/>
          </a:xfrm>
        </p:spPr>
        <p:txBody>
          <a:bodyPr/>
          <a:lstStyle/>
          <a:p>
            <a:r>
              <a:rPr lang="zh-TW" altLang="en-US" dirty="0">
                <a:solidFill>
                  <a:schemeClr val="tx1"/>
                </a:solidFill>
                <a:latin typeface="標楷體" pitchFamily="65" charset="-120"/>
                <a:ea typeface="標楷體" pitchFamily="65" charset="-120"/>
              </a:rPr>
              <a:t>壹、標案進度管制  </a:t>
            </a:r>
            <a:r>
              <a:rPr lang="en-US" altLang="zh-TW" sz="1950" dirty="0" smtClean="0">
                <a:solidFill>
                  <a:schemeClr val="tx1"/>
                </a:solidFill>
                <a:latin typeface="標楷體" pitchFamily="65" charset="-120"/>
                <a:ea typeface="標楷體" pitchFamily="65" charset="-120"/>
              </a:rPr>
              <a:t>(12/12)</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350490" y="740797"/>
            <a:ext cx="8922989" cy="5340497"/>
          </a:xfrm>
        </p:spPr>
        <p:txBody>
          <a:bodyPr anchor="t">
            <a:normAutofit lnSpcReduction="10000"/>
          </a:bodyPr>
          <a:lstStyle/>
          <a:p>
            <a:r>
              <a:rPr lang="zh-TW" altLang="en-US" sz="2600" dirty="0">
                <a:solidFill>
                  <a:srgbClr val="000000"/>
                </a:solidFill>
                <a:latin typeface="標楷體" pitchFamily="65" charset="-120"/>
                <a:ea typeface="標楷體" pitchFamily="65" charset="-120"/>
              </a:rPr>
              <a:t>落實</a:t>
            </a:r>
            <a:r>
              <a:rPr lang="en-US" altLang="zh-TW" sz="2600" dirty="0">
                <a:solidFill>
                  <a:srgbClr val="000000"/>
                </a:solidFill>
                <a:latin typeface="標楷體" pitchFamily="65" charset="-120"/>
                <a:ea typeface="標楷體" pitchFamily="65" charset="-120"/>
              </a:rPr>
              <a:t>5</a:t>
            </a:r>
            <a:r>
              <a:rPr lang="zh-TW" altLang="en-US" sz="2600" dirty="0">
                <a:solidFill>
                  <a:srgbClr val="000000"/>
                </a:solidFill>
                <a:latin typeface="標楷體" pitchFamily="65" charset="-120"/>
                <a:ea typeface="標楷體" pitchFamily="65" charset="-120"/>
              </a:rPr>
              <a:t>千萬元以上</a:t>
            </a:r>
            <a:r>
              <a:rPr lang="zh-TW" altLang="zh-TW" sz="2600" dirty="0">
                <a:solidFill>
                  <a:srgbClr val="000000"/>
                </a:solidFill>
                <a:latin typeface="標楷體" pitchFamily="65" charset="-120"/>
                <a:ea typeface="標楷體" pitchFamily="65" charset="-120"/>
              </a:rPr>
              <a:t>工程基本設計階段審議機制</a:t>
            </a:r>
            <a:r>
              <a:rPr lang="zh-TW" altLang="en-US" sz="2600" dirty="0">
                <a:solidFill>
                  <a:srgbClr val="000000"/>
                </a:solidFill>
                <a:latin typeface="標楷體" pitchFamily="65" charset="-120"/>
                <a:ea typeface="標楷體" pitchFamily="65" charset="-120"/>
              </a:rPr>
              <a:t>：</a:t>
            </a:r>
            <a:endParaRPr lang="en-US" altLang="zh-TW" sz="2600" dirty="0">
              <a:solidFill>
                <a:srgbClr val="000000"/>
              </a:solidFill>
              <a:latin typeface="標楷體" pitchFamily="65" charset="-120"/>
              <a:ea typeface="標楷體" pitchFamily="65" charset="-120"/>
            </a:endParaRPr>
          </a:p>
          <a:p>
            <a:pPr lvl="1">
              <a:buClr>
                <a:srgbClr val="51944E"/>
              </a:buClr>
            </a:pPr>
            <a:r>
              <a:rPr lang="zh-TW" altLang="en-US" sz="2167" b="1" dirty="0" smtClean="0">
                <a:solidFill>
                  <a:srgbClr val="000000"/>
                </a:solidFill>
                <a:latin typeface="標楷體" pitchFamily="65" charset="-120"/>
                <a:ea typeface="標楷體" pitchFamily="65" charset="-120"/>
              </a:rPr>
              <a:t>截至</a:t>
            </a:r>
            <a:r>
              <a:rPr lang="en-US" altLang="zh-TW" sz="2167" b="1" dirty="0" smtClean="0">
                <a:solidFill>
                  <a:srgbClr val="000000"/>
                </a:solidFill>
                <a:latin typeface="標楷體" pitchFamily="65" charset="-120"/>
                <a:ea typeface="標楷體" pitchFamily="65" charset="-120"/>
              </a:rPr>
              <a:t>104</a:t>
            </a:r>
            <a:r>
              <a:rPr lang="zh-TW" altLang="en-US" sz="2167" b="1" dirty="0" smtClean="0">
                <a:solidFill>
                  <a:srgbClr val="000000"/>
                </a:solidFill>
                <a:latin typeface="標楷體" pitchFamily="65" charset="-120"/>
                <a:ea typeface="標楷體" pitchFamily="65" charset="-120"/>
              </a:rPr>
              <a:t>年</a:t>
            </a:r>
            <a:r>
              <a:rPr lang="en-US" altLang="zh-TW" sz="2167" b="1" dirty="0" smtClean="0">
                <a:solidFill>
                  <a:srgbClr val="000000"/>
                </a:solidFill>
                <a:latin typeface="標楷體" pitchFamily="65" charset="-120"/>
                <a:ea typeface="標楷體" pitchFamily="65" charset="-120"/>
              </a:rPr>
              <a:t>12</a:t>
            </a:r>
            <a:r>
              <a:rPr lang="zh-TW" altLang="en-US" sz="2167" b="1" dirty="0" smtClean="0">
                <a:solidFill>
                  <a:srgbClr val="000000"/>
                </a:solidFill>
                <a:latin typeface="標楷體" pitchFamily="65" charset="-120"/>
                <a:ea typeface="標楷體" pitchFamily="65" charset="-120"/>
              </a:rPr>
              <a:t>月底，</a:t>
            </a:r>
            <a:r>
              <a:rPr lang="zh-TW" altLang="en-US" sz="2167" b="1" dirty="0">
                <a:solidFill>
                  <a:srgbClr val="000000"/>
                </a:solidFill>
                <a:latin typeface="標楷體" pitchFamily="65" charset="-120"/>
                <a:ea typeface="標楷體" pitchFamily="65" charset="-120"/>
              </a:rPr>
              <a:t>共計送</a:t>
            </a:r>
            <a:r>
              <a:rPr lang="zh-TW" altLang="en-US" sz="2167" b="1" dirty="0" smtClean="0">
                <a:solidFill>
                  <a:srgbClr val="000000"/>
                </a:solidFill>
                <a:latin typeface="標楷體" pitchFamily="65" charset="-120"/>
                <a:ea typeface="標楷體" pitchFamily="65" charset="-120"/>
              </a:rPr>
              <a:t>審</a:t>
            </a:r>
            <a:r>
              <a:rPr lang="en-US" altLang="zh-TW" sz="2167" b="1" dirty="0" smtClean="0">
                <a:solidFill>
                  <a:srgbClr val="000000"/>
                </a:solidFill>
                <a:latin typeface="標楷體" pitchFamily="65" charset="-120"/>
                <a:ea typeface="標楷體" pitchFamily="65" charset="-120"/>
              </a:rPr>
              <a:t>12</a:t>
            </a:r>
            <a:r>
              <a:rPr lang="zh-TW" altLang="en-US" sz="2167" b="1" dirty="0" smtClean="0">
                <a:solidFill>
                  <a:srgbClr val="000000"/>
                </a:solidFill>
                <a:latin typeface="標楷體" pitchFamily="65" charset="-120"/>
                <a:ea typeface="標楷體" pitchFamily="65" charset="-120"/>
              </a:rPr>
              <a:t>案</a:t>
            </a:r>
            <a:r>
              <a:rPr lang="zh-TW" altLang="en-US" sz="2167" b="1" dirty="0">
                <a:solidFill>
                  <a:srgbClr val="000000"/>
                </a:solidFill>
                <a:latin typeface="標楷體" pitchFamily="65" charset="-120"/>
                <a:ea typeface="標楷體" pitchFamily="65" charset="-120"/>
              </a:rPr>
              <a:t>，修正後通過</a:t>
            </a:r>
            <a:r>
              <a:rPr lang="zh-TW" altLang="en-US" sz="2167" b="1" dirty="0" smtClean="0">
                <a:solidFill>
                  <a:srgbClr val="000000"/>
                </a:solidFill>
                <a:latin typeface="標楷體" pitchFamily="65" charset="-120"/>
                <a:ea typeface="標楷體" pitchFamily="65" charset="-120"/>
              </a:rPr>
              <a:t>計</a:t>
            </a:r>
            <a:r>
              <a:rPr lang="en-US" altLang="zh-TW" sz="2167" b="1" dirty="0">
                <a:solidFill>
                  <a:srgbClr val="000000"/>
                </a:solidFill>
                <a:latin typeface="標楷體" pitchFamily="65" charset="-120"/>
                <a:ea typeface="標楷體" pitchFamily="65" charset="-120"/>
              </a:rPr>
              <a:t>7</a:t>
            </a:r>
            <a:r>
              <a:rPr lang="zh-TW" altLang="en-US" sz="2167" b="1" dirty="0" smtClean="0">
                <a:solidFill>
                  <a:srgbClr val="000000"/>
                </a:solidFill>
                <a:latin typeface="標楷體" pitchFamily="65" charset="-120"/>
                <a:ea typeface="標楷體" pitchFamily="65" charset="-120"/>
              </a:rPr>
              <a:t>案，嚴格把關工程設計品</a:t>
            </a:r>
            <a:r>
              <a:rPr lang="zh-TW" altLang="en-US" sz="2167" b="1" dirty="0">
                <a:solidFill>
                  <a:srgbClr val="000000"/>
                </a:solidFill>
                <a:latin typeface="標楷體" pitchFamily="65" charset="-120"/>
                <a:ea typeface="標楷體" pitchFamily="65" charset="-120"/>
              </a:rPr>
              <a:t>質</a:t>
            </a:r>
            <a:r>
              <a:rPr lang="zh-TW" altLang="en-US" sz="2167" b="1" dirty="0" smtClean="0">
                <a:solidFill>
                  <a:srgbClr val="000000"/>
                </a:solidFill>
                <a:latin typeface="標楷體" pitchFamily="65" charset="-120"/>
                <a:ea typeface="標楷體" pitchFamily="65" charset="-120"/>
              </a:rPr>
              <a:t>。</a:t>
            </a:r>
            <a:endParaRPr lang="en-US" altLang="zh-TW" sz="2167" b="1" dirty="0">
              <a:solidFill>
                <a:srgbClr val="000000"/>
              </a:solidFill>
              <a:latin typeface="標楷體" pitchFamily="65" charset="-120"/>
              <a:ea typeface="標楷體" pitchFamily="65" charset="-120"/>
            </a:endParaRPr>
          </a:p>
          <a:p>
            <a:pPr marL="0" indent="0">
              <a:buNone/>
            </a:pPr>
            <a:endParaRPr lang="en-US" altLang="zh-TW" sz="2600" dirty="0">
              <a:solidFill>
                <a:srgbClr val="000000"/>
              </a:solidFill>
              <a:latin typeface="標楷體" pitchFamily="65" charset="-120"/>
              <a:ea typeface="標楷體" pitchFamily="65" charset="-120"/>
            </a:endParaRPr>
          </a:p>
          <a:p>
            <a:pPr marL="0" indent="0">
              <a:buNone/>
            </a:pPr>
            <a:endParaRPr lang="en-US" altLang="zh-TW" sz="2600" dirty="0">
              <a:solidFill>
                <a:srgbClr val="000000"/>
              </a:solidFill>
              <a:latin typeface="標楷體" pitchFamily="65" charset="-120"/>
              <a:ea typeface="標楷體" pitchFamily="65" charset="-120"/>
            </a:endParaRPr>
          </a:p>
          <a:p>
            <a:endParaRPr lang="en-US" altLang="zh-TW" sz="2600" dirty="0">
              <a:solidFill>
                <a:srgbClr val="000000"/>
              </a:solidFill>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33" name="投影片編號版面配置區 32"/>
          <p:cNvSpPr>
            <a:spLocks noGrp="1"/>
          </p:cNvSpPr>
          <p:nvPr>
            <p:ph type="sldNum" sz="quarter" idx="12"/>
          </p:nvPr>
        </p:nvSpPr>
        <p:spPr>
          <a:xfrm>
            <a:off x="9129464" y="6462448"/>
            <a:ext cx="555358" cy="395552"/>
          </a:xfrm>
        </p:spPr>
        <p:txBody>
          <a:bodyPr/>
          <a:lstStyle/>
          <a:p>
            <a:fld id="{E7B12B5A-12EF-4BC0-96FC-60E9D66AEFFB}" type="slidenum">
              <a:rPr lang="en-US" altLang="zh-TW" smtClean="0">
                <a:solidFill>
                  <a:schemeClr val="tx1"/>
                </a:solidFill>
              </a:rPr>
              <a:pPr/>
              <a:t>15</a:t>
            </a:fld>
            <a:endParaRPr lang="en-US" altLang="zh-TW" dirty="0">
              <a:solidFill>
                <a:schemeClr val="tx1"/>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3668465434"/>
              </p:ext>
            </p:extLst>
          </p:nvPr>
        </p:nvGraphicFramePr>
        <p:xfrm>
          <a:off x="635192" y="1865818"/>
          <a:ext cx="8782304" cy="4760395"/>
        </p:xfrm>
        <a:graphic>
          <a:graphicData uri="http://schemas.openxmlformats.org/drawingml/2006/table">
            <a:tbl>
              <a:tblPr firstRow="1" firstCol="1" bandRow="1">
                <a:tableStyleId>{00A15C55-8517-42AA-B614-E9B94910E393}</a:tableStyleId>
              </a:tblPr>
              <a:tblGrid>
                <a:gridCol w="397947"/>
                <a:gridCol w="2281436"/>
                <a:gridCol w="1187705"/>
                <a:gridCol w="1193254"/>
                <a:gridCol w="842297"/>
                <a:gridCol w="1223481"/>
                <a:gridCol w="1656184"/>
              </a:tblGrid>
              <a:tr h="357973">
                <a:tc>
                  <a:txBody>
                    <a:bodyPr/>
                    <a:lstStyle/>
                    <a:p>
                      <a:pPr algn="ctr" fontAlgn="ctr"/>
                      <a:r>
                        <a:rPr lang="zh-TW" altLang="en-US" sz="1200" u="none" strike="noStrike" dirty="0">
                          <a:effectLst/>
                        </a:rPr>
                        <a:t>項次</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標案名稱</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金額</a:t>
                      </a:r>
                      <a:br>
                        <a:rPr lang="zh-TW" altLang="en-US" sz="1200" u="none" strike="noStrike" dirty="0">
                          <a:effectLst/>
                        </a:rPr>
                      </a:br>
                      <a:r>
                        <a:rPr lang="en-US" altLang="zh-TW" sz="1200" u="none" strike="noStrike" dirty="0">
                          <a:effectLst/>
                        </a:rPr>
                        <a:t>(</a:t>
                      </a:r>
                      <a:r>
                        <a:rPr lang="zh-TW" altLang="en-US" sz="1200" u="none" strike="noStrike" dirty="0">
                          <a:effectLst/>
                        </a:rPr>
                        <a:t>千元</a:t>
                      </a:r>
                      <a:r>
                        <a:rPr lang="en-US" altLang="zh-TW" sz="1200" u="none" strike="noStrike" dirty="0">
                          <a:effectLst/>
                        </a:rPr>
                        <a:t>)</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主辦機關</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審議</a:t>
                      </a:r>
                      <a:r>
                        <a:rPr lang="zh-TW" altLang="en-US" sz="1200" u="none" strike="noStrike" dirty="0" smtClean="0">
                          <a:effectLst/>
                        </a:rPr>
                        <a:t>小組</a:t>
                      </a:r>
                      <a:endParaRPr lang="en-US" altLang="zh-TW" sz="1200" u="none" strike="noStrike" dirty="0" smtClean="0">
                        <a:effectLst/>
                      </a:endParaRPr>
                    </a:p>
                    <a:p>
                      <a:pPr algn="ctr" fontAlgn="ctr"/>
                      <a:r>
                        <a:rPr lang="zh-TW" altLang="en-US" sz="1200" u="none" strike="noStrike" dirty="0" smtClean="0">
                          <a:effectLst/>
                        </a:rPr>
                        <a:t>審查</a:t>
                      </a:r>
                      <a:r>
                        <a:rPr lang="zh-TW" altLang="en-US" sz="1200" u="none" strike="noStrike" dirty="0">
                          <a:effectLst/>
                        </a:rPr>
                        <a:t>日期</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審議</a:t>
                      </a:r>
                      <a:r>
                        <a:rPr lang="zh-TW" altLang="en-US" sz="1200" u="none" strike="noStrike" dirty="0" smtClean="0">
                          <a:effectLst/>
                        </a:rPr>
                        <a:t>會議</a:t>
                      </a:r>
                      <a:endParaRPr lang="en-US" altLang="zh-TW" sz="1200" u="none" strike="noStrike" dirty="0" smtClean="0">
                        <a:effectLst/>
                      </a:endParaRPr>
                    </a:p>
                    <a:p>
                      <a:pPr algn="ctr" fontAlgn="ctr"/>
                      <a:r>
                        <a:rPr lang="zh-TW" altLang="en-US" sz="1200" u="none" strike="noStrike" dirty="0" smtClean="0">
                          <a:effectLst/>
                        </a:rPr>
                        <a:t>主持人</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審議結果</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357973">
                <a:tc>
                  <a:txBody>
                    <a:bodyPr/>
                    <a:lstStyle/>
                    <a:p>
                      <a:pPr algn="ctr" fontAlgn="ctr"/>
                      <a:r>
                        <a:rPr lang="en-US" altLang="zh-TW" sz="1200" u="none" strike="noStrike" dirty="0">
                          <a:effectLst/>
                        </a:rPr>
                        <a:t>1</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永春南路延伸開闢至遊園路道路工程委託設計監造技術服務</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dirty="0">
                          <a:effectLst/>
                        </a:rPr>
                        <a:t>272,000.00</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建設局</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dirty="0">
                          <a:effectLst/>
                        </a:rPr>
                        <a:t>104.05.21</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秘書長</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修正後通過</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303822">
                <a:tc>
                  <a:txBody>
                    <a:bodyPr/>
                    <a:lstStyle/>
                    <a:p>
                      <a:pPr algn="ctr" fontAlgn="ctr"/>
                      <a:r>
                        <a:rPr lang="en-US" altLang="zh-TW" sz="1200" u="none" strike="noStrike" dirty="0">
                          <a:effectLst/>
                        </a:rPr>
                        <a:t>2</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太平國民運動中心興建工程</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dirty="0">
                          <a:effectLst/>
                        </a:rPr>
                        <a:t>440,000.00</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smtClean="0">
                          <a:effectLst/>
                        </a:rPr>
                        <a:t>建設局代辦</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dirty="0">
                          <a:effectLst/>
                        </a:rPr>
                        <a:t>104.07.10</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楊</a:t>
                      </a:r>
                      <a:r>
                        <a:rPr lang="zh-TW" altLang="en-US" sz="1200" u="none" strike="noStrike" dirty="0" smtClean="0">
                          <a:effectLst/>
                        </a:rPr>
                        <a:t>參事瑞</a:t>
                      </a:r>
                      <a:r>
                        <a:rPr lang="zh-TW" altLang="en-US" sz="1200" u="none" strike="noStrike" dirty="0">
                          <a:effectLst/>
                        </a:rPr>
                        <a:t>昌</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修正後通過</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536082">
                <a:tc>
                  <a:txBody>
                    <a:bodyPr/>
                    <a:lstStyle/>
                    <a:p>
                      <a:pPr algn="ctr" fontAlgn="ctr"/>
                      <a:r>
                        <a:rPr lang="en-US" altLang="zh-TW" sz="1200" u="none" strike="noStrike">
                          <a:effectLst/>
                        </a:rPr>
                        <a:t>3</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a:effectLst/>
                        </a:rPr>
                        <a:t>北屯國民運動中心興建工程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a:effectLst/>
                        </a:rPr>
                        <a:t>498,517.75</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smtClean="0">
                          <a:effectLst/>
                        </a:rPr>
                        <a:t>建設局代辦</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a:effectLst/>
                        </a:rPr>
                        <a:t>104.06.29</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楊</a:t>
                      </a:r>
                      <a:r>
                        <a:rPr lang="zh-TW" altLang="en-US" sz="1200" u="none" strike="noStrike" dirty="0" smtClean="0">
                          <a:effectLst/>
                        </a:rPr>
                        <a:t>參事瑞</a:t>
                      </a:r>
                      <a:r>
                        <a:rPr lang="zh-TW" altLang="en-US" sz="1200" u="none" strike="noStrike" dirty="0">
                          <a:effectLst/>
                        </a:rPr>
                        <a:t>昌</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b"/>
                      <a:r>
                        <a:rPr lang="zh-TW" altLang="en-US" sz="1200" u="none" strike="noStrike" dirty="0">
                          <a:effectLst/>
                        </a:rPr>
                        <a:t>須俟建設局及體育處確認工程可順利發包後，再提複審</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b"/>
                </a:tc>
              </a:tr>
              <a:tr h="357973">
                <a:tc>
                  <a:txBody>
                    <a:bodyPr/>
                    <a:lstStyle/>
                    <a:p>
                      <a:pPr algn="ctr" fontAlgn="ctr"/>
                      <a:r>
                        <a:rPr lang="en-US" altLang="zh-TW" sz="1200" u="none" strike="noStrike" dirty="0">
                          <a:effectLst/>
                        </a:rPr>
                        <a:t>4</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a:effectLst/>
                        </a:rPr>
                        <a:t>大里國民運動中心興建工程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a:effectLst/>
                        </a:rPr>
                        <a:t>406,200.00</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smtClean="0">
                          <a:effectLst/>
                        </a:rPr>
                        <a:t>建設局代辦</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dirty="0">
                          <a:effectLst/>
                        </a:rPr>
                        <a:t>104.10.08</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楊</a:t>
                      </a:r>
                      <a:r>
                        <a:rPr lang="zh-TW" altLang="en-US" sz="1200" u="none" strike="noStrike" dirty="0" smtClean="0">
                          <a:effectLst/>
                        </a:rPr>
                        <a:t>參事瑞</a:t>
                      </a:r>
                      <a:r>
                        <a:rPr lang="zh-TW" altLang="en-US" sz="1200" u="none" strike="noStrike" dirty="0">
                          <a:effectLst/>
                        </a:rPr>
                        <a:t>昌</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建築及水電未完成</a:t>
                      </a:r>
                      <a:r>
                        <a:rPr lang="en-US" altLang="zh-TW" sz="1200" u="none" strike="noStrike" dirty="0">
                          <a:effectLst/>
                        </a:rPr>
                        <a:t>30%</a:t>
                      </a:r>
                      <a:r>
                        <a:rPr lang="zh-TW" altLang="en-US" sz="1200" u="none" strike="noStrike" dirty="0">
                          <a:effectLst/>
                        </a:rPr>
                        <a:t>設計，擇期再審</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357973">
                <a:tc>
                  <a:txBody>
                    <a:bodyPr/>
                    <a:lstStyle/>
                    <a:p>
                      <a:pPr algn="ctr" fontAlgn="ctr"/>
                      <a:r>
                        <a:rPr lang="en-US" altLang="zh-TW" sz="1200" u="none" strike="noStrike">
                          <a:effectLst/>
                        </a:rPr>
                        <a:t>5</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a:effectLst/>
                        </a:rPr>
                        <a:t>車籠埤抽水站新建工程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a:effectLst/>
                        </a:rPr>
                        <a:t>110,000.00</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水利局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a:effectLst/>
                        </a:rPr>
                        <a:t>104.06.30</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李副秘書長賢義</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修正後通過</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357973">
                <a:tc>
                  <a:txBody>
                    <a:bodyPr/>
                    <a:lstStyle/>
                    <a:p>
                      <a:pPr algn="ctr" fontAlgn="ctr"/>
                      <a:r>
                        <a:rPr lang="en-US" altLang="zh-TW" sz="1200" u="none" strike="noStrike" dirty="0">
                          <a:effectLst/>
                        </a:rPr>
                        <a:t>6</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a:effectLst/>
                        </a:rPr>
                        <a:t>神岡區新庄里新建跨越軟埤仔溪橋工程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a:effectLst/>
                        </a:rPr>
                        <a:t>99,611.14</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建設局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a:effectLst/>
                        </a:rPr>
                        <a:t>104.10.19</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楊</a:t>
                      </a:r>
                      <a:r>
                        <a:rPr lang="zh-TW" altLang="en-US" sz="1200" u="none" strike="noStrike" dirty="0" smtClean="0">
                          <a:effectLst/>
                        </a:rPr>
                        <a:t>參事瑞</a:t>
                      </a:r>
                      <a:r>
                        <a:rPr lang="zh-TW" altLang="en-US" sz="1200" u="none" strike="noStrike" dirty="0">
                          <a:effectLst/>
                        </a:rPr>
                        <a:t>昌</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退回，重新檢討後，擇期再審</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303822">
                <a:tc>
                  <a:txBody>
                    <a:bodyPr/>
                    <a:lstStyle/>
                    <a:p>
                      <a:pPr algn="ctr" fontAlgn="ctr"/>
                      <a:r>
                        <a:rPr lang="en-US" altLang="zh-TW" sz="1200" u="none" strike="noStrike" dirty="0">
                          <a:effectLst/>
                        </a:rPr>
                        <a:t>7</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a:effectLst/>
                        </a:rPr>
                        <a:t>大里光正段社會住宅新建工程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a:effectLst/>
                        </a:rPr>
                        <a:t>331,222.16</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都發局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a:effectLst/>
                        </a:rPr>
                        <a:t>104.10.30</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楊</a:t>
                      </a:r>
                      <a:r>
                        <a:rPr lang="zh-TW" altLang="en-US" sz="1200" u="none" strike="noStrike" dirty="0" smtClean="0">
                          <a:effectLst/>
                        </a:rPr>
                        <a:t>參事瑞</a:t>
                      </a:r>
                      <a:r>
                        <a:rPr lang="zh-TW" altLang="en-US" sz="1200" u="none" strike="noStrike" dirty="0">
                          <a:effectLst/>
                        </a:rPr>
                        <a:t>昌</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修正後通過</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357973">
                <a:tc>
                  <a:txBody>
                    <a:bodyPr/>
                    <a:lstStyle/>
                    <a:p>
                      <a:pPr algn="ctr" fontAlgn="ctr"/>
                      <a:r>
                        <a:rPr lang="en-US" altLang="zh-TW" sz="1200" u="none" strike="noStrike" dirty="0">
                          <a:effectLst/>
                        </a:rPr>
                        <a:t>8</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a:effectLst/>
                        </a:rPr>
                        <a:t>龍井區山腳排水</a:t>
                      </a:r>
                      <a:r>
                        <a:rPr lang="en-US" altLang="zh-TW" sz="1200" u="none" strike="noStrike">
                          <a:effectLst/>
                        </a:rPr>
                        <a:t>0K+000~1K+477</a:t>
                      </a:r>
                      <a:r>
                        <a:rPr lang="zh-TW" altLang="en-US" sz="1200" u="none" strike="noStrike">
                          <a:effectLst/>
                        </a:rPr>
                        <a:t>治理工程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a:effectLst/>
                        </a:rPr>
                        <a:t>584,810.00</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水利局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a:effectLst/>
                        </a:rPr>
                        <a:t>104.10.06</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楊</a:t>
                      </a:r>
                      <a:r>
                        <a:rPr lang="zh-TW" altLang="en-US" sz="1200" u="none" strike="noStrike" dirty="0" smtClean="0">
                          <a:effectLst/>
                        </a:rPr>
                        <a:t>參事瑞</a:t>
                      </a:r>
                      <a:r>
                        <a:rPr lang="zh-TW" altLang="en-US" sz="1200" u="none" strike="noStrike" dirty="0">
                          <a:effectLst/>
                        </a:rPr>
                        <a:t>昌</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修正後通過</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357973">
                <a:tc>
                  <a:txBody>
                    <a:bodyPr/>
                    <a:lstStyle/>
                    <a:p>
                      <a:pPr algn="ctr" fontAlgn="ctr"/>
                      <a:r>
                        <a:rPr lang="en-US" altLang="zh-TW" sz="1200" u="none" strike="noStrike">
                          <a:effectLst/>
                        </a:rPr>
                        <a:t>9</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a:effectLst/>
                        </a:rPr>
                        <a:t>龍井區龍峰國小「老舊校舍拆除重建工程」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a:effectLst/>
                        </a:rPr>
                        <a:t>110,000.00</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教育局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a:effectLst/>
                        </a:rPr>
                        <a:t>104.11.13</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李副秘書長賢義</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修正後通過</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303822">
                <a:tc>
                  <a:txBody>
                    <a:bodyPr/>
                    <a:lstStyle/>
                    <a:p>
                      <a:pPr algn="ctr" fontAlgn="ctr"/>
                      <a:r>
                        <a:rPr lang="en-US" altLang="zh-TW" sz="1200" u="none" strike="noStrike">
                          <a:effectLst/>
                        </a:rPr>
                        <a:t>10</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a:effectLst/>
                        </a:rPr>
                        <a:t>中臺灣影視基地新建工程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a:effectLst/>
                        </a:rPr>
                        <a:t>695,986.00</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都發局代辦</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a:effectLst/>
                        </a:rPr>
                        <a:t>104.11.30</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秘書長</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修正後通過</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357973">
                <a:tc>
                  <a:txBody>
                    <a:bodyPr/>
                    <a:lstStyle/>
                    <a:p>
                      <a:pPr algn="ctr" fontAlgn="ctr"/>
                      <a:r>
                        <a:rPr lang="en-US" altLang="zh-TW" sz="1200" u="none" strike="noStrike">
                          <a:effectLst/>
                        </a:rPr>
                        <a:t>11</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a:effectLst/>
                        </a:rPr>
                        <a:t>臺中市甲興社會福利綜合大樓興建工程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a:effectLst/>
                        </a:rPr>
                        <a:t>80,325.00</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smtClean="0">
                          <a:effectLst/>
                        </a:rPr>
                        <a:t>建設局</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a:effectLst/>
                        </a:rPr>
                        <a:t>104.12.16</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黃顧問崇典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修正後再開</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r h="357973">
                <a:tc>
                  <a:txBody>
                    <a:bodyPr/>
                    <a:lstStyle/>
                    <a:p>
                      <a:pPr algn="ctr" fontAlgn="ctr"/>
                      <a:r>
                        <a:rPr lang="en-US" altLang="zh-TW" sz="1200" u="none" strike="noStrike">
                          <a:effectLst/>
                        </a:rPr>
                        <a:t>12</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臺中市水湳國際會展中心」之基本設計成果報告書</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r" fontAlgn="ctr"/>
                      <a:r>
                        <a:rPr lang="en-US" altLang="zh-TW" sz="1200" u="none" strike="noStrike" dirty="0">
                          <a:effectLst/>
                        </a:rPr>
                        <a:t>5,816,583.00</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dirty="0">
                          <a:effectLst/>
                        </a:rPr>
                        <a:t>經發局</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en-US" altLang="zh-TW" sz="1200" u="none" strike="noStrike" dirty="0">
                          <a:effectLst/>
                        </a:rPr>
                        <a:t>104.12.31</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ctr" fontAlgn="ctr"/>
                      <a:r>
                        <a:rPr lang="zh-TW" altLang="en-US" sz="1200" u="none" strike="noStrike">
                          <a:effectLst/>
                        </a:rPr>
                        <a:t>秘書長</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c>
                  <a:txBody>
                    <a:bodyPr/>
                    <a:lstStyle/>
                    <a:p>
                      <a:pPr algn="l" fontAlgn="ctr"/>
                      <a:r>
                        <a:rPr lang="zh-TW" altLang="en-US" sz="1200" u="none" strike="noStrike" dirty="0">
                          <a:effectLst/>
                        </a:rPr>
                        <a:t>修正後再開</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1804" marR="1804" marT="1804" marB="0" anchor="ctr"/>
                </a:tc>
              </a:tr>
            </a:tbl>
          </a:graphicData>
        </a:graphic>
      </p:graphicFrame>
    </p:spTree>
    <p:extLst>
      <p:ext uri="{BB962C8B-B14F-4D97-AF65-F5344CB8AC3E}">
        <p14:creationId xmlns:p14="http://schemas.microsoft.com/office/powerpoint/2010/main" val="3982590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00472" y="263198"/>
            <a:ext cx="6876689" cy="1430867"/>
          </a:xfrm>
        </p:spPr>
        <p:txBody>
          <a:bodyPr/>
          <a:lstStyle/>
          <a:p>
            <a:r>
              <a:rPr lang="zh-TW" altLang="en-US" dirty="0" smtClean="0">
                <a:solidFill>
                  <a:schemeClr val="tx1"/>
                </a:solidFill>
                <a:latin typeface="標楷體" pitchFamily="65" charset="-120"/>
                <a:ea typeface="標楷體" pitchFamily="65" charset="-120"/>
              </a:rPr>
              <a:t>貳、工程施工查核  </a:t>
            </a:r>
            <a:r>
              <a:rPr lang="en-US" altLang="zh-TW" sz="1950" dirty="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1/9)</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428498" y="854714"/>
            <a:ext cx="9049005" cy="5460607"/>
          </a:xfrm>
        </p:spPr>
        <p:txBody>
          <a:bodyPr anchor="t"/>
          <a:lstStyle/>
          <a:p>
            <a:pPr marL="371464" lvl="1" indent="-371464">
              <a:buClr>
                <a:schemeClr val="tx1"/>
              </a:buClr>
              <a:buFont typeface="Wingdings" pitchFamily="2" charset="2"/>
              <a:buChar char="v"/>
            </a:pPr>
            <a:r>
              <a:rPr lang="zh-TW" altLang="en-US" sz="2600" b="1" dirty="0" smtClean="0">
                <a:latin typeface="標楷體" pitchFamily="65" charset="-120"/>
                <a:ea typeface="標楷體" pitchFamily="65" charset="-120"/>
              </a:rPr>
              <a:t>第</a:t>
            </a:r>
            <a:r>
              <a:rPr lang="en-US" altLang="zh-TW" sz="2600" b="1" dirty="0">
                <a:latin typeface="標楷體" pitchFamily="65" charset="-120"/>
                <a:ea typeface="標楷體" pitchFamily="65" charset="-120"/>
              </a:rPr>
              <a:t>4</a:t>
            </a:r>
            <a:r>
              <a:rPr lang="zh-TW" altLang="en-US" sz="2600" b="1" dirty="0" smtClean="0">
                <a:latin typeface="標楷體" pitchFamily="65" charset="-120"/>
                <a:ea typeface="標楷體" pitchFamily="65" charset="-120"/>
              </a:rPr>
              <a:t>季</a:t>
            </a:r>
            <a:r>
              <a:rPr lang="zh-TW" altLang="en-US" sz="2600" b="1" dirty="0">
                <a:latin typeface="標楷體" pitchFamily="65" charset="-120"/>
                <a:ea typeface="標楷體" pitchFamily="65" charset="-120"/>
              </a:rPr>
              <a:t>工程施工查核情形：</a:t>
            </a:r>
            <a:endParaRPr lang="en-US" altLang="zh-TW" sz="1950" b="1" dirty="0">
              <a:latin typeface="標楷體" pitchFamily="65" charset="-120"/>
              <a:ea typeface="標楷體" pitchFamily="65" charset="-120"/>
            </a:endParaRPr>
          </a:p>
          <a:p>
            <a:pPr lvl="1"/>
            <a:r>
              <a:rPr lang="zh-TW" altLang="en-US" sz="2000" b="1" dirty="0" smtClean="0">
                <a:latin typeface="標楷體" pitchFamily="65" charset="-120"/>
                <a:ea typeface="標楷體" pitchFamily="65" charset="-120"/>
              </a:rPr>
              <a:t>本</a:t>
            </a:r>
            <a:r>
              <a:rPr lang="zh-TW" altLang="en-US" sz="2000" b="1" dirty="0">
                <a:latin typeface="標楷體" pitchFamily="65" charset="-120"/>
                <a:ea typeface="標楷體" pitchFamily="65" charset="-120"/>
              </a:rPr>
              <a:t>季</a:t>
            </a:r>
            <a:r>
              <a:rPr lang="zh-TW" altLang="en-US" sz="2000" b="1" dirty="0" smtClean="0">
                <a:latin typeface="標楷體" pitchFamily="65" charset="-120"/>
                <a:ea typeface="標楷體" pitchFamily="65" charset="-120"/>
              </a:rPr>
              <a:t>計</a:t>
            </a:r>
            <a:r>
              <a:rPr lang="zh-TW" altLang="en-US" sz="2000" b="1" dirty="0">
                <a:latin typeface="標楷體" pitchFamily="65" charset="-120"/>
                <a:ea typeface="標楷體" pitchFamily="65" charset="-120"/>
              </a:rPr>
              <a:t>查核</a:t>
            </a:r>
            <a:r>
              <a:rPr lang="en-US" altLang="zh-TW" sz="2000" b="1" dirty="0" smtClean="0">
                <a:latin typeface="標楷體" pitchFamily="65" charset="-120"/>
                <a:ea typeface="標楷體" pitchFamily="65" charset="-120"/>
              </a:rPr>
              <a:t>32</a:t>
            </a:r>
            <a:r>
              <a:rPr lang="zh-TW" altLang="en-US" sz="2000" b="1" dirty="0" smtClean="0">
                <a:latin typeface="標楷體" pitchFamily="65" charset="-120"/>
                <a:ea typeface="標楷體" pitchFamily="65" charset="-120"/>
              </a:rPr>
              <a:t>件</a:t>
            </a:r>
            <a:r>
              <a:rPr lang="zh-TW" altLang="en-US" sz="2000" b="1" dirty="0">
                <a:latin typeface="標楷體" pitchFamily="65" charset="-120"/>
                <a:ea typeface="標楷體" pitchFamily="65" charset="-120"/>
              </a:rPr>
              <a:t>工程，其中</a:t>
            </a:r>
            <a:r>
              <a:rPr lang="zh-TW" altLang="en-US" sz="2000" b="1" dirty="0" smtClean="0">
                <a:latin typeface="標楷體" pitchFamily="65" charset="-120"/>
                <a:ea typeface="標楷體" pitchFamily="65" charset="-120"/>
              </a:rPr>
              <a:t>甲等</a:t>
            </a:r>
            <a:r>
              <a:rPr lang="en-US" altLang="zh-TW" sz="2000" b="1" dirty="0">
                <a:latin typeface="標楷體" pitchFamily="65" charset="-120"/>
                <a:ea typeface="標楷體" pitchFamily="65" charset="-120"/>
              </a:rPr>
              <a:t>8</a:t>
            </a:r>
            <a:r>
              <a:rPr lang="zh-TW" altLang="en-US" sz="2000" b="1" dirty="0" smtClean="0">
                <a:latin typeface="標楷體" pitchFamily="65" charset="-120"/>
                <a:ea typeface="標楷體" pitchFamily="65" charset="-120"/>
              </a:rPr>
              <a:t>件</a:t>
            </a:r>
            <a:r>
              <a:rPr lang="zh-TW" altLang="en-US" sz="2000" b="1" dirty="0">
                <a:latin typeface="標楷體" pitchFamily="65" charset="-120"/>
                <a:ea typeface="標楷體" pitchFamily="65" charset="-120"/>
              </a:rPr>
              <a:t>（</a:t>
            </a:r>
            <a:r>
              <a:rPr lang="zh-TW" altLang="en-US" sz="2000" b="1" dirty="0" smtClean="0">
                <a:latin typeface="標楷體" pitchFamily="65" charset="-120"/>
                <a:ea typeface="標楷體" pitchFamily="65" charset="-120"/>
              </a:rPr>
              <a:t>占</a:t>
            </a:r>
            <a:r>
              <a:rPr lang="en-US" altLang="zh-TW" sz="2000" b="1" dirty="0" smtClean="0">
                <a:latin typeface="標楷體" pitchFamily="65" charset="-120"/>
                <a:ea typeface="標楷體" pitchFamily="65" charset="-120"/>
              </a:rPr>
              <a:t>25%</a:t>
            </a:r>
            <a:r>
              <a:rPr lang="zh-TW" altLang="en-US" sz="2000" b="1" dirty="0">
                <a:latin typeface="標楷體" pitchFamily="65" charset="-120"/>
                <a:ea typeface="標楷體" pitchFamily="65" charset="-120"/>
              </a:rPr>
              <a:t>）、</a:t>
            </a:r>
            <a:r>
              <a:rPr lang="zh-TW" altLang="en-US" sz="2000" b="1" dirty="0" smtClean="0">
                <a:latin typeface="標楷體" pitchFamily="65" charset="-120"/>
                <a:ea typeface="標楷體" pitchFamily="65" charset="-120"/>
              </a:rPr>
              <a:t>乙等</a:t>
            </a:r>
            <a:r>
              <a:rPr lang="en-US" altLang="zh-TW" sz="2000" b="1" dirty="0" smtClean="0">
                <a:latin typeface="標楷體" pitchFamily="65" charset="-120"/>
                <a:ea typeface="標楷體" pitchFamily="65" charset="-120"/>
              </a:rPr>
              <a:t>24</a:t>
            </a:r>
            <a:r>
              <a:rPr lang="zh-TW" altLang="en-US" sz="2000" b="1" dirty="0" smtClean="0">
                <a:latin typeface="標楷體" pitchFamily="65" charset="-120"/>
                <a:ea typeface="標楷體" pitchFamily="65" charset="-120"/>
              </a:rPr>
              <a:t>件</a:t>
            </a:r>
            <a:r>
              <a:rPr lang="zh-TW" altLang="en-US" sz="2000" b="1" dirty="0">
                <a:latin typeface="標楷體" pitchFamily="65" charset="-120"/>
                <a:ea typeface="標楷體" pitchFamily="65" charset="-120"/>
              </a:rPr>
              <a:t>（</a:t>
            </a:r>
            <a:r>
              <a:rPr lang="zh-TW" altLang="en-US" sz="2000" b="1" dirty="0" smtClean="0">
                <a:latin typeface="標楷體" pitchFamily="65" charset="-120"/>
                <a:ea typeface="標楷體" pitchFamily="65" charset="-120"/>
              </a:rPr>
              <a:t>占</a:t>
            </a:r>
            <a:r>
              <a:rPr lang="en-US" altLang="zh-TW" sz="2000" b="1" dirty="0" smtClean="0">
                <a:latin typeface="標楷體" pitchFamily="65" charset="-120"/>
                <a:ea typeface="標楷體" pitchFamily="65" charset="-120"/>
              </a:rPr>
              <a:t>75%</a:t>
            </a:r>
            <a:r>
              <a:rPr lang="zh-TW" altLang="en-US" sz="2000" b="1" dirty="0">
                <a:latin typeface="標楷體" pitchFamily="65" charset="-120"/>
                <a:ea typeface="標楷體" pitchFamily="65" charset="-120"/>
              </a:rPr>
              <a:t>），平均查核分數</a:t>
            </a:r>
            <a:r>
              <a:rPr lang="en-US" altLang="zh-TW" sz="2000" b="1" dirty="0" smtClean="0">
                <a:latin typeface="標楷體" pitchFamily="65" charset="-120"/>
                <a:ea typeface="標楷體" pitchFamily="65" charset="-120"/>
              </a:rPr>
              <a:t>78.2</a:t>
            </a:r>
            <a:r>
              <a:rPr lang="zh-TW" altLang="en-US" sz="2000" b="1" dirty="0" smtClean="0">
                <a:latin typeface="標楷體" pitchFamily="65" charset="-120"/>
                <a:ea typeface="標楷體" pitchFamily="65" charset="-120"/>
              </a:rPr>
              <a:t>分</a:t>
            </a:r>
            <a:r>
              <a:rPr lang="zh-TW" altLang="en-US" sz="2000" b="1" dirty="0">
                <a:latin typeface="標楷體" pitchFamily="65" charset="-120"/>
                <a:ea typeface="標楷體" pitchFamily="65" charset="-120"/>
              </a:rPr>
              <a:t>。</a:t>
            </a:r>
            <a:endParaRPr lang="en-US" altLang="zh-TW" sz="20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a:xfrm>
            <a:off x="9199824" y="6429582"/>
            <a:ext cx="555358" cy="395552"/>
          </a:xfrm>
        </p:spPr>
        <p:txBody>
          <a:bodyPr/>
          <a:lstStyle/>
          <a:p>
            <a:fld id="{E7B12B5A-12EF-4BC0-96FC-60E9D66AEFFB}" type="slidenum">
              <a:rPr lang="en-US" altLang="zh-TW" smtClean="0">
                <a:solidFill>
                  <a:schemeClr val="tx1"/>
                </a:solidFill>
              </a:rPr>
              <a:pPr/>
              <a:t>16</a:t>
            </a:fld>
            <a:endParaRPr lang="en-US" altLang="zh-TW" dirty="0">
              <a:solidFill>
                <a:schemeClr val="tx1"/>
              </a:solidFill>
            </a:endParaRPr>
          </a:p>
        </p:txBody>
      </p:sp>
      <p:graphicFrame>
        <p:nvGraphicFramePr>
          <p:cNvPr id="6" name="圖表 5"/>
          <p:cNvGraphicFramePr>
            <a:graphicFrameLocks/>
          </p:cNvGraphicFramePr>
          <p:nvPr>
            <p:extLst>
              <p:ext uri="{D42A27DB-BD31-4B8C-83A1-F6EECF244321}">
                <p14:modId xmlns:p14="http://schemas.microsoft.com/office/powerpoint/2010/main" val="1479138069"/>
              </p:ext>
            </p:extLst>
          </p:nvPr>
        </p:nvGraphicFramePr>
        <p:xfrm>
          <a:off x="1152344" y="4195240"/>
          <a:ext cx="4572000" cy="2547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690797966"/>
              </p:ext>
            </p:extLst>
          </p:nvPr>
        </p:nvGraphicFramePr>
        <p:xfrm>
          <a:off x="428499" y="2177785"/>
          <a:ext cx="8844980" cy="2140344"/>
        </p:xfrm>
        <a:graphic>
          <a:graphicData uri="http://schemas.openxmlformats.org/drawingml/2006/table">
            <a:tbl>
              <a:tblPr firstRow="1" firstCol="1" bandRow="1">
                <a:tableStyleId>{00A15C55-8517-42AA-B614-E9B94910E393}</a:tableStyleId>
              </a:tblPr>
              <a:tblGrid>
                <a:gridCol w="1869672"/>
                <a:gridCol w="988769"/>
                <a:gridCol w="880902"/>
                <a:gridCol w="880902"/>
                <a:gridCol w="880902"/>
                <a:gridCol w="880902"/>
                <a:gridCol w="880902"/>
                <a:gridCol w="701127"/>
                <a:gridCol w="880902"/>
              </a:tblGrid>
              <a:tr h="246204">
                <a:tc rowSpan="2">
                  <a:txBody>
                    <a:bodyPr/>
                    <a:lstStyle/>
                    <a:p>
                      <a:pPr algn="ctr" fontAlgn="ctr"/>
                      <a:r>
                        <a:rPr lang="zh-TW" altLang="en-US" sz="1400" u="none" strike="noStrike" dirty="0">
                          <a:effectLst/>
                        </a:rPr>
                        <a:t>預算</a:t>
                      </a:r>
                      <a:br>
                        <a:rPr lang="zh-TW" altLang="en-US" sz="1400" u="none" strike="noStrike" dirty="0">
                          <a:effectLst/>
                        </a:rPr>
                      </a:br>
                      <a:r>
                        <a:rPr lang="zh-TW" altLang="en-US" sz="1400" u="none" strike="noStrike" dirty="0">
                          <a:effectLst/>
                        </a:rPr>
                        <a:t>金額</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rowSpan="2">
                  <a:txBody>
                    <a:bodyPr/>
                    <a:lstStyle/>
                    <a:p>
                      <a:pPr algn="ctr" fontAlgn="ctr"/>
                      <a:r>
                        <a:rPr lang="zh-TW" altLang="en-US" sz="1200" u="none" strike="noStrike">
                          <a:effectLst/>
                        </a:rPr>
                        <a:t>查核件數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gridSpan="2">
                  <a:txBody>
                    <a:bodyPr/>
                    <a:lstStyle/>
                    <a:p>
                      <a:pPr algn="ctr" fontAlgn="ctr"/>
                      <a:r>
                        <a:rPr lang="zh-TW" altLang="en-US" sz="1200" u="none" strike="noStrike" dirty="0">
                          <a:effectLst/>
                        </a:rPr>
                        <a:t>甲等</a:t>
                      </a:r>
                      <a:r>
                        <a:rPr lang="en-US" altLang="zh-TW" sz="1200" u="none" strike="noStrike" dirty="0" smtClean="0">
                          <a:effectLst/>
                        </a:rPr>
                        <a:t>89~80</a:t>
                      </a:r>
                      <a:r>
                        <a:rPr lang="zh-TW" altLang="en-US" sz="1200" u="none" strike="noStrike" dirty="0" smtClean="0">
                          <a:effectLst/>
                        </a:rPr>
                        <a:t>分</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hMerge="1">
                  <a:txBody>
                    <a:bodyPr/>
                    <a:lstStyle/>
                    <a:p>
                      <a:endParaRPr lang="zh-TW" altLang="en-US"/>
                    </a:p>
                  </a:txBody>
                  <a:tcPr/>
                </a:tc>
                <a:tc gridSpan="2">
                  <a:txBody>
                    <a:bodyPr/>
                    <a:lstStyle/>
                    <a:p>
                      <a:pPr algn="ctr" fontAlgn="ctr"/>
                      <a:r>
                        <a:rPr lang="zh-TW" altLang="en-US" sz="1200" u="none" strike="noStrike" dirty="0">
                          <a:effectLst/>
                        </a:rPr>
                        <a:t>乙等</a:t>
                      </a:r>
                      <a:r>
                        <a:rPr lang="en-US" altLang="zh-TW" sz="1200" u="none" strike="noStrike" dirty="0" smtClean="0">
                          <a:effectLst/>
                        </a:rPr>
                        <a:t>79~70</a:t>
                      </a:r>
                      <a:r>
                        <a:rPr lang="zh-TW" altLang="en-US" sz="1200" u="none" strike="noStrike" dirty="0" smtClean="0">
                          <a:effectLst/>
                        </a:rPr>
                        <a:t>分</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hMerge="1">
                  <a:txBody>
                    <a:bodyPr/>
                    <a:lstStyle/>
                    <a:p>
                      <a:endParaRPr lang="zh-TW" altLang="en-US"/>
                    </a:p>
                  </a:txBody>
                  <a:tcPr/>
                </a:tc>
                <a:tc gridSpan="2">
                  <a:txBody>
                    <a:bodyPr/>
                    <a:lstStyle/>
                    <a:p>
                      <a:pPr algn="ctr" fontAlgn="ctr"/>
                      <a:r>
                        <a:rPr lang="zh-TW" altLang="en-US" sz="1200" u="none" strike="noStrike">
                          <a:effectLst/>
                        </a:rPr>
                        <a:t>丙等</a:t>
                      </a:r>
                      <a:r>
                        <a:rPr lang="en-US" altLang="zh-TW" sz="1200" u="none" strike="noStrike">
                          <a:effectLst/>
                        </a:rPr>
                        <a:t>69</a:t>
                      </a:r>
                      <a:r>
                        <a:rPr lang="zh-TW" altLang="en-US" sz="1200" u="none" strike="noStrike">
                          <a:effectLst/>
                        </a:rPr>
                        <a:t>分</a:t>
                      </a:r>
                      <a:r>
                        <a:rPr lang="en-US" altLang="zh-TW" sz="1200" u="none" strike="noStrike">
                          <a:effectLst/>
                        </a:rPr>
                        <a:t>(</a:t>
                      </a:r>
                      <a:r>
                        <a:rPr lang="zh-TW" altLang="en-US" sz="1200" u="none" strike="noStrike">
                          <a:effectLst/>
                        </a:rPr>
                        <a:t>含</a:t>
                      </a:r>
                      <a:r>
                        <a:rPr lang="en-US" altLang="zh-TW" sz="1200" u="none" strike="noStrike">
                          <a:effectLst/>
                        </a:rPr>
                        <a:t>)</a:t>
                      </a:r>
                      <a:r>
                        <a:rPr lang="zh-TW" altLang="en-US" sz="1200" u="none" strike="noStrike">
                          <a:effectLst/>
                        </a:rPr>
                        <a:t>以下</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hMerge="1">
                  <a:txBody>
                    <a:bodyPr/>
                    <a:lstStyle/>
                    <a:p>
                      <a:endParaRPr lang="zh-TW" altLang="en-US"/>
                    </a:p>
                  </a:txBody>
                  <a:tcPr/>
                </a:tc>
                <a:tc rowSpan="2">
                  <a:txBody>
                    <a:bodyPr/>
                    <a:lstStyle/>
                    <a:p>
                      <a:pPr algn="ctr" fontAlgn="ctr"/>
                      <a:r>
                        <a:rPr lang="zh-TW" altLang="en-US" sz="1200" u="none" strike="noStrike">
                          <a:effectLst/>
                        </a:rPr>
                        <a:t>平均查核</a:t>
                      </a:r>
                      <a:br>
                        <a:rPr lang="zh-TW" altLang="en-US" sz="1200" u="none" strike="noStrike">
                          <a:effectLst/>
                        </a:rPr>
                      </a:br>
                      <a:r>
                        <a:rPr lang="zh-TW" altLang="en-US" sz="1200" u="none" strike="noStrike">
                          <a:effectLst/>
                        </a:rPr>
                        <a:t>分數</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r h="282628">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a:txBody>
                    <a:bodyPr/>
                    <a:lstStyle/>
                    <a:p>
                      <a:pPr algn="ctr" fontAlgn="ctr"/>
                      <a:r>
                        <a:rPr lang="zh-TW" altLang="en-US" sz="1200" u="none" strike="noStrike" dirty="0">
                          <a:effectLst/>
                        </a:rPr>
                        <a:t>百分比</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a:txBody>
                    <a:bodyPr/>
                    <a:lstStyle/>
                    <a:p>
                      <a:pPr algn="ctr" fontAlgn="ctr"/>
                      <a:r>
                        <a:rPr lang="zh-TW" altLang="en-US" sz="1200" u="none" strike="noStrike" dirty="0">
                          <a:effectLst/>
                        </a:rPr>
                        <a:t>百分比</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a:txBody>
                    <a:bodyPr/>
                    <a:lstStyle/>
                    <a:p>
                      <a:pPr algn="ctr" fontAlgn="ctr"/>
                      <a:r>
                        <a:rPr lang="zh-TW" altLang="en-US" sz="1200" u="none" strike="noStrike" dirty="0">
                          <a:effectLst/>
                        </a:rPr>
                        <a:t>百分比</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vMerge="1">
                  <a:txBody>
                    <a:bodyPr/>
                    <a:lstStyle/>
                    <a:p>
                      <a:endParaRPr lang="zh-TW" altLang="en-US"/>
                    </a:p>
                  </a:txBody>
                  <a:tcPr/>
                </a:tc>
              </a:tr>
              <a:tr h="402878">
                <a:tc>
                  <a:txBody>
                    <a:bodyPr/>
                    <a:lstStyle/>
                    <a:p>
                      <a:pPr algn="l" fontAlgn="ctr"/>
                      <a:r>
                        <a:rPr lang="zh-TW" altLang="en-US" sz="1200" u="none" strike="noStrike">
                          <a:effectLst/>
                        </a:rPr>
                        <a:t>查核金額</a:t>
                      </a:r>
                      <a:r>
                        <a:rPr lang="en-US" altLang="zh-TW" sz="1200" u="none" strike="noStrike">
                          <a:effectLst/>
                        </a:rPr>
                        <a:t>(</a:t>
                      </a:r>
                      <a:r>
                        <a:rPr lang="zh-TW" altLang="en-US" sz="1200" u="none" strike="noStrike">
                          <a:effectLst/>
                        </a:rPr>
                        <a:t>新臺幣</a:t>
                      </a:r>
                      <a:r>
                        <a:rPr lang="en-US" altLang="zh-TW" sz="1200" u="none" strike="noStrike">
                          <a:effectLst/>
                        </a:rPr>
                        <a:t>5000</a:t>
                      </a:r>
                      <a:r>
                        <a:rPr lang="zh-TW" altLang="en-US" sz="1200" u="none" strike="noStrike">
                          <a:effectLst/>
                        </a:rPr>
                        <a:t>萬元</a:t>
                      </a:r>
                      <a:r>
                        <a:rPr lang="en-US" altLang="zh-TW" sz="1200" u="none" strike="noStrike">
                          <a:effectLst/>
                        </a:rPr>
                        <a:t>)</a:t>
                      </a:r>
                      <a:r>
                        <a:rPr lang="zh-TW" altLang="en-US" sz="1200" u="none" strike="noStrike">
                          <a:effectLst/>
                        </a:rPr>
                        <a:t>以上</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9</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1</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11.1%</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8</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88.9%</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a:effectLst/>
                        </a:rPr>
                        <a:t>0.0%</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600" u="none" strike="noStrike">
                          <a:effectLst/>
                        </a:rPr>
                        <a:t>78.0 </a:t>
                      </a:r>
                      <a:endParaRPr lang="en-US" altLang="zh-TW" sz="1600" b="1"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r h="402878">
                <a:tc>
                  <a:txBody>
                    <a:bodyPr/>
                    <a:lstStyle/>
                    <a:p>
                      <a:pPr algn="l" fontAlgn="ctr"/>
                      <a:r>
                        <a:rPr lang="zh-TW" altLang="en-US" sz="1200" u="none" strike="noStrike">
                          <a:effectLst/>
                        </a:rPr>
                        <a:t>新臺幣</a:t>
                      </a:r>
                      <a:r>
                        <a:rPr lang="en-US" altLang="zh-TW" sz="1200" u="none" strike="noStrike">
                          <a:effectLst/>
                        </a:rPr>
                        <a:t>1000</a:t>
                      </a:r>
                      <a:r>
                        <a:rPr lang="zh-TW" altLang="en-US" sz="1200" u="none" strike="noStrike">
                          <a:effectLst/>
                        </a:rPr>
                        <a:t>萬元至</a:t>
                      </a:r>
                      <a:r>
                        <a:rPr lang="en-US" altLang="zh-TW" sz="1200" u="none" strike="noStrike">
                          <a:effectLst/>
                        </a:rPr>
                        <a:t>5000</a:t>
                      </a:r>
                      <a:r>
                        <a:rPr lang="zh-TW" altLang="en-US" sz="1200" u="none" strike="noStrike">
                          <a:effectLst/>
                        </a:rPr>
                        <a:t>萬元</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15</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20.0%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12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80.0%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600" u="none" strike="noStrike">
                          <a:effectLst/>
                        </a:rPr>
                        <a:t>78.1 </a:t>
                      </a:r>
                      <a:endParaRPr lang="en-US" altLang="zh-TW" sz="1600" b="1"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r h="402878">
                <a:tc>
                  <a:txBody>
                    <a:bodyPr/>
                    <a:lstStyle/>
                    <a:p>
                      <a:pPr algn="l" fontAlgn="ctr"/>
                      <a:r>
                        <a:rPr lang="zh-TW" altLang="en-US" sz="1200" u="none" strike="noStrike">
                          <a:effectLst/>
                        </a:rPr>
                        <a:t>新臺幣</a:t>
                      </a:r>
                      <a:r>
                        <a:rPr lang="en-US" altLang="zh-TW" sz="1200" u="none" strike="noStrike">
                          <a:effectLst/>
                        </a:rPr>
                        <a:t>1000</a:t>
                      </a:r>
                      <a:r>
                        <a:rPr lang="zh-TW" altLang="en-US" sz="1200" u="none" strike="noStrike">
                          <a:effectLst/>
                        </a:rPr>
                        <a:t>萬元以下</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8</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50.0%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50.0%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600" u="none" strike="noStrike">
                          <a:effectLst/>
                        </a:rPr>
                        <a:t>78.4 </a:t>
                      </a:r>
                      <a:endParaRPr lang="en-US" altLang="zh-TW" sz="1600" b="1"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r h="402878">
                <a:tc>
                  <a:txBody>
                    <a:bodyPr/>
                    <a:lstStyle/>
                    <a:p>
                      <a:pPr algn="ctr" fontAlgn="ctr"/>
                      <a:r>
                        <a:rPr lang="zh-TW" altLang="en-US" sz="1200" u="none" strike="noStrike">
                          <a:effectLst/>
                        </a:rPr>
                        <a:t>合   計</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32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8</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a:effectLst/>
                        </a:rPr>
                        <a:t>25.0%</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24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75.0%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600" u="none" strike="noStrike" dirty="0">
                          <a:effectLst/>
                        </a:rPr>
                        <a:t>78.2 </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bl>
          </a:graphicData>
        </a:graphic>
      </p:graphicFrame>
      <p:sp>
        <p:nvSpPr>
          <p:cNvPr id="3" name="雲朵形圖說文字 2"/>
          <p:cNvSpPr/>
          <p:nvPr/>
        </p:nvSpPr>
        <p:spPr>
          <a:xfrm>
            <a:off x="5532428" y="4499236"/>
            <a:ext cx="2520280" cy="1296144"/>
          </a:xfrm>
          <a:prstGeom prst="cloudCallout">
            <a:avLst>
              <a:gd name="adj1" fmla="val -54121"/>
              <a:gd name="adj2" fmla="val 65562"/>
            </a:avLst>
          </a:prstGeom>
          <a:noFill/>
          <a:ln w="28575">
            <a:solidFill>
              <a:srgbClr val="D71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5922521" y="4856831"/>
            <a:ext cx="1856440" cy="646331"/>
          </a:xfrm>
          <a:prstGeom prst="rect">
            <a:avLst/>
          </a:prstGeom>
          <a:noFill/>
        </p:spPr>
        <p:txBody>
          <a:bodyPr wrap="square" rtlCol="0">
            <a:spAutoFit/>
          </a:bodyPr>
          <a:lstStyle/>
          <a:p>
            <a:pPr algn="l"/>
            <a:r>
              <a:rPr lang="zh-TW" altLang="en-US" dirty="0" smtClean="0"/>
              <a:t>查核分數尚未達</a:t>
            </a:r>
            <a:r>
              <a:rPr lang="en-US" altLang="zh-TW" dirty="0" smtClean="0"/>
              <a:t>80</a:t>
            </a:r>
            <a:r>
              <a:rPr lang="zh-TW" altLang="en-US" dirty="0" smtClean="0"/>
              <a:t>分目標值</a:t>
            </a:r>
            <a:endParaRPr lang="zh-TW" altLang="en-US" dirty="0"/>
          </a:p>
        </p:txBody>
      </p:sp>
      <p:graphicFrame>
        <p:nvGraphicFramePr>
          <p:cNvPr id="15" name="圖表 14"/>
          <p:cNvGraphicFramePr>
            <a:graphicFrameLocks/>
          </p:cNvGraphicFramePr>
          <p:nvPr>
            <p:extLst>
              <p:ext uri="{D42A27DB-BD31-4B8C-83A1-F6EECF244321}">
                <p14:modId xmlns:p14="http://schemas.microsoft.com/office/powerpoint/2010/main" val="4187759593"/>
              </p:ext>
            </p:extLst>
          </p:nvPr>
        </p:nvGraphicFramePr>
        <p:xfrm>
          <a:off x="365032" y="4366385"/>
          <a:ext cx="5059680" cy="220519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1373" y="139274"/>
            <a:ext cx="6876689" cy="1430867"/>
          </a:xfrm>
        </p:spPr>
        <p:txBody>
          <a:bodyPr/>
          <a:lstStyle/>
          <a:p>
            <a:r>
              <a:rPr lang="zh-TW" altLang="en-US" dirty="0" smtClean="0">
                <a:solidFill>
                  <a:schemeClr val="tx1"/>
                </a:solidFill>
                <a:latin typeface="標楷體" pitchFamily="65" charset="-120"/>
                <a:ea typeface="標楷體" pitchFamily="65" charset="-120"/>
              </a:rPr>
              <a:t>貳、工程施工查核  </a:t>
            </a:r>
            <a:r>
              <a:rPr lang="en-US" altLang="zh-TW" sz="1950" dirty="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2/9)</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392685" y="854708"/>
            <a:ext cx="9049005" cy="5460607"/>
          </a:xfrm>
        </p:spPr>
        <p:txBody>
          <a:bodyPr anchor="t"/>
          <a:lstStyle/>
          <a:p>
            <a:pPr marL="371464" lvl="1" indent="-371464">
              <a:buClr>
                <a:schemeClr val="tx1"/>
              </a:buClr>
              <a:buFont typeface="Wingdings" pitchFamily="2" charset="2"/>
              <a:buChar char="v"/>
            </a:pPr>
            <a:r>
              <a:rPr lang="zh-TW" altLang="en-US" sz="2000" b="1" dirty="0">
                <a:latin typeface="標楷體" pitchFamily="65" charset="-120"/>
                <a:ea typeface="標楷體" pitchFamily="65" charset="-120"/>
              </a:rPr>
              <a:t>施工查核情形</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以工程類別統計：本季查核各類工程中，</a:t>
            </a:r>
            <a:r>
              <a:rPr lang="zh-TW" altLang="en-US" sz="2000" b="1" dirty="0" smtClean="0">
                <a:latin typeface="標楷體" pitchFamily="65" charset="-120"/>
                <a:ea typeface="標楷體" pitchFamily="65" charset="-120"/>
              </a:rPr>
              <a:t>以「排水改善工程」平均</a:t>
            </a:r>
            <a:r>
              <a:rPr lang="zh-TW" altLang="en-US" sz="2000" b="1" dirty="0">
                <a:latin typeface="標楷體" pitchFamily="65" charset="-120"/>
                <a:ea typeface="標楷體" pitchFamily="65" charset="-120"/>
              </a:rPr>
              <a:t>分數</a:t>
            </a:r>
            <a:r>
              <a:rPr lang="zh-TW" altLang="en-US" sz="2000" b="1" dirty="0" smtClean="0">
                <a:latin typeface="標楷體" pitchFamily="65" charset="-120"/>
                <a:ea typeface="標楷體" pitchFamily="65" charset="-120"/>
              </a:rPr>
              <a:t>最高</a:t>
            </a:r>
            <a:r>
              <a:rPr lang="en-US" altLang="zh-TW" sz="2000" b="1" dirty="0" smtClean="0">
                <a:latin typeface="標楷體" pitchFamily="65" charset="-120"/>
                <a:ea typeface="標楷體" pitchFamily="65" charset="-120"/>
              </a:rPr>
              <a:t>(79.4</a:t>
            </a:r>
            <a:r>
              <a:rPr lang="zh-TW" altLang="en-US" sz="2000" b="1" dirty="0" smtClean="0">
                <a:latin typeface="標楷體" pitchFamily="65" charset="-120"/>
                <a:ea typeface="標楷體" pitchFamily="65" charset="-120"/>
              </a:rPr>
              <a:t>分</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，「古蹟修復工程」</a:t>
            </a:r>
            <a:r>
              <a:rPr lang="en-US" altLang="zh-TW" sz="2000" b="1" dirty="0" smtClean="0">
                <a:latin typeface="標楷體" pitchFamily="65" charset="-120"/>
                <a:ea typeface="標楷體" pitchFamily="65" charset="-120"/>
              </a:rPr>
              <a:t>(75</a:t>
            </a:r>
            <a:r>
              <a:rPr lang="zh-TW" altLang="en-US" sz="2000" b="1" dirty="0" smtClean="0">
                <a:latin typeface="標楷體" pitchFamily="65" charset="-120"/>
                <a:ea typeface="標楷體" pitchFamily="65" charset="-120"/>
              </a:rPr>
              <a:t>分</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、「建築設備裝</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整</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修及附屬工程」</a:t>
            </a:r>
            <a:r>
              <a:rPr lang="en-US" altLang="zh-TW" sz="2000" b="1" dirty="0" smtClean="0">
                <a:latin typeface="標楷體" pitchFamily="65" charset="-120"/>
                <a:ea typeface="標楷體" pitchFamily="65" charset="-120"/>
              </a:rPr>
              <a:t>(76.8</a:t>
            </a:r>
            <a:r>
              <a:rPr lang="zh-TW" altLang="en-US" sz="2000" b="1" dirty="0" smtClean="0">
                <a:latin typeface="標楷體" pitchFamily="65" charset="-120"/>
                <a:ea typeface="標楷體" pitchFamily="65" charset="-120"/>
              </a:rPr>
              <a:t>分</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及「區段徵收土地重劃工程」</a:t>
            </a:r>
            <a:r>
              <a:rPr lang="en-US" altLang="zh-TW" sz="2000" b="1" dirty="0" smtClean="0">
                <a:latin typeface="標楷體" pitchFamily="65" charset="-120"/>
                <a:ea typeface="標楷體" pitchFamily="65" charset="-120"/>
              </a:rPr>
              <a:t>(77</a:t>
            </a:r>
            <a:r>
              <a:rPr lang="zh-TW" altLang="en-US" sz="2000" b="1" dirty="0" smtClean="0">
                <a:latin typeface="標楷體" pitchFamily="65" charset="-120"/>
                <a:ea typeface="標楷體" pitchFamily="65" charset="-120"/>
              </a:rPr>
              <a:t>分</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查核</a:t>
            </a:r>
            <a:r>
              <a:rPr lang="zh-TW" altLang="en-US" sz="2000" b="1" dirty="0">
                <a:latin typeface="標楷體" pitchFamily="65" charset="-120"/>
                <a:ea typeface="標楷體" pitchFamily="65" charset="-120"/>
              </a:rPr>
              <a:t>分數</a:t>
            </a:r>
            <a:r>
              <a:rPr lang="zh-TW" altLang="en-US" sz="2000" b="1" dirty="0" smtClean="0">
                <a:latin typeface="標楷體" pitchFamily="65" charset="-120"/>
                <a:ea typeface="標楷體" pitchFamily="65" charset="-120"/>
              </a:rPr>
              <a:t>最低，請各工程主辦機關加強提升工程品質。</a:t>
            </a:r>
            <a:endParaRPr lang="en-US" altLang="zh-TW" sz="2000" b="1" dirty="0">
              <a:latin typeface="標楷體" pitchFamily="65" charset="-120"/>
              <a:ea typeface="標楷體" pitchFamily="65" charset="-120"/>
            </a:endParaRPr>
          </a:p>
          <a:p>
            <a:pPr lvl="1"/>
            <a:endParaRPr lang="en-US" altLang="zh-TW" sz="1950" b="1"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a:xfrm>
            <a:off x="9164011" y="6462448"/>
            <a:ext cx="555358" cy="395552"/>
          </a:xfrm>
        </p:spPr>
        <p:txBody>
          <a:bodyPr/>
          <a:lstStyle/>
          <a:p>
            <a:fld id="{E7B12B5A-12EF-4BC0-96FC-60E9D66AEFFB}" type="slidenum">
              <a:rPr lang="en-US" altLang="zh-TW" smtClean="0">
                <a:solidFill>
                  <a:schemeClr val="tx1"/>
                </a:solidFill>
              </a:rPr>
              <a:pPr/>
              <a:t>17</a:t>
            </a:fld>
            <a:endParaRPr lang="en-US" altLang="zh-TW" dirty="0">
              <a:solidFill>
                <a:schemeClr val="tx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541488102"/>
              </p:ext>
            </p:extLst>
          </p:nvPr>
        </p:nvGraphicFramePr>
        <p:xfrm>
          <a:off x="283213" y="2179936"/>
          <a:ext cx="9158477" cy="4417410"/>
        </p:xfrm>
        <a:graphic>
          <a:graphicData uri="http://schemas.openxmlformats.org/drawingml/2006/table">
            <a:tbl>
              <a:tblPr firstRow="1" bandRow="1">
                <a:tableStyleId>{00A15C55-8517-42AA-B614-E9B94910E393}</a:tableStyleId>
              </a:tblPr>
              <a:tblGrid>
                <a:gridCol w="582812"/>
                <a:gridCol w="1040737"/>
                <a:gridCol w="1623548"/>
                <a:gridCol w="749329"/>
                <a:gridCol w="713647"/>
                <a:gridCol w="713647"/>
                <a:gridCol w="713647"/>
                <a:gridCol w="713647"/>
                <a:gridCol w="713647"/>
                <a:gridCol w="713647"/>
                <a:gridCol w="880169"/>
              </a:tblGrid>
              <a:tr h="216391">
                <a:tc rowSpan="2">
                  <a:txBody>
                    <a:bodyPr/>
                    <a:lstStyle/>
                    <a:p>
                      <a:pPr algn="ctr" rtl="0" fontAlgn="ctr"/>
                      <a:r>
                        <a:rPr lang="zh-TW" altLang="en-US" sz="1200" u="none" strike="noStrike" dirty="0">
                          <a:effectLst/>
                        </a:rPr>
                        <a:t>編號</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rowSpan="2" gridSpan="2">
                  <a:txBody>
                    <a:bodyPr/>
                    <a:lstStyle/>
                    <a:p>
                      <a:pPr algn="ctr" rtl="0" fontAlgn="ctr"/>
                      <a:r>
                        <a:rPr lang="zh-TW" altLang="en-US" sz="1200" u="none" strike="noStrike" dirty="0">
                          <a:effectLst/>
                        </a:rPr>
                        <a:t>工程類別</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rowSpan="2" hMerge="1">
                  <a:txBody>
                    <a:bodyPr/>
                    <a:lstStyle/>
                    <a:p>
                      <a:endParaRPr lang="zh-TW" altLang="en-US"/>
                    </a:p>
                  </a:txBody>
                  <a:tcPr/>
                </a:tc>
                <a:tc rowSpan="2">
                  <a:txBody>
                    <a:bodyPr/>
                    <a:lstStyle/>
                    <a:p>
                      <a:pPr algn="ctr" rtl="0" fontAlgn="ctr"/>
                      <a:r>
                        <a:rPr lang="zh-TW" altLang="en-US" sz="1200" u="none" strike="noStrike" dirty="0" smtClean="0">
                          <a:effectLst/>
                        </a:rPr>
                        <a:t>查核</a:t>
                      </a:r>
                      <a:endParaRPr lang="en-US" altLang="zh-TW" sz="1200" u="none" strike="noStrike" dirty="0" smtClean="0">
                        <a:effectLst/>
                      </a:endParaRPr>
                    </a:p>
                    <a:p>
                      <a:pPr algn="ctr" rtl="0" fontAlgn="ctr"/>
                      <a:r>
                        <a:rPr lang="zh-TW" altLang="en-US" sz="1200" u="none" strike="noStrike" dirty="0" smtClean="0">
                          <a:effectLst/>
                        </a:rPr>
                        <a:t>件</a:t>
                      </a:r>
                      <a:r>
                        <a:rPr lang="zh-TW" altLang="en-US" sz="1200" u="none" strike="noStrike" dirty="0">
                          <a:effectLst/>
                        </a:rPr>
                        <a:t>數</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gridSpan="2">
                  <a:txBody>
                    <a:bodyPr/>
                    <a:lstStyle/>
                    <a:p>
                      <a:pPr algn="ctr" fontAlgn="ctr"/>
                      <a:r>
                        <a:rPr lang="zh-TW" altLang="en-US" sz="1200" u="none" strike="noStrike">
                          <a:effectLst/>
                        </a:rPr>
                        <a:t>甲等</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hMerge="1">
                  <a:txBody>
                    <a:bodyPr/>
                    <a:lstStyle/>
                    <a:p>
                      <a:endParaRPr lang="zh-TW" altLang="en-US"/>
                    </a:p>
                  </a:txBody>
                  <a:tcPr/>
                </a:tc>
                <a:tc gridSpan="2">
                  <a:txBody>
                    <a:bodyPr/>
                    <a:lstStyle/>
                    <a:p>
                      <a:pPr algn="ctr" fontAlgn="ctr"/>
                      <a:r>
                        <a:rPr lang="zh-TW" altLang="en-US" sz="1200" u="none" strike="noStrike">
                          <a:effectLst/>
                        </a:rPr>
                        <a:t>乙等</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hMerge="1">
                  <a:txBody>
                    <a:bodyPr/>
                    <a:lstStyle/>
                    <a:p>
                      <a:endParaRPr lang="zh-TW" altLang="en-US"/>
                    </a:p>
                  </a:txBody>
                  <a:tcPr/>
                </a:tc>
                <a:tc gridSpan="2">
                  <a:txBody>
                    <a:bodyPr/>
                    <a:lstStyle/>
                    <a:p>
                      <a:pPr algn="ctr" fontAlgn="ctr"/>
                      <a:r>
                        <a:rPr lang="zh-TW" altLang="en-US" sz="1200" u="none" strike="noStrike">
                          <a:effectLst/>
                        </a:rPr>
                        <a:t>丙等</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hMerge="1">
                  <a:txBody>
                    <a:bodyPr/>
                    <a:lstStyle/>
                    <a:p>
                      <a:endParaRPr lang="zh-TW" altLang="en-US"/>
                    </a:p>
                  </a:txBody>
                  <a:tcPr/>
                </a:tc>
                <a:tc rowSpan="2">
                  <a:txBody>
                    <a:bodyPr/>
                    <a:lstStyle/>
                    <a:p>
                      <a:pPr algn="ctr" fontAlgn="ctr"/>
                      <a:r>
                        <a:rPr lang="zh-TW" altLang="en-US" sz="1200" u="none" strike="noStrike">
                          <a:effectLst/>
                        </a:rPr>
                        <a:t>平均分數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r>
              <a:tr h="216391">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solidFill>
                      <a:srgbClr val="E76618"/>
                    </a:solidFill>
                  </a:tcPr>
                </a:tc>
                <a:tc>
                  <a:txBody>
                    <a:bodyPr/>
                    <a:lstStyle/>
                    <a:p>
                      <a:pPr algn="ctr" fontAlgn="ctr"/>
                      <a:r>
                        <a:rPr lang="zh-TW" altLang="en-US" sz="1200" u="none" strike="noStrike" dirty="0">
                          <a:effectLst/>
                        </a:rPr>
                        <a:t>百分比</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solidFill>
                      <a:srgbClr val="E76618"/>
                    </a:solidFill>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solidFill>
                      <a:srgbClr val="E76618"/>
                    </a:solidFill>
                  </a:tcPr>
                </a:tc>
                <a:tc>
                  <a:txBody>
                    <a:bodyPr/>
                    <a:lstStyle/>
                    <a:p>
                      <a:pPr algn="ctr" fontAlgn="ctr"/>
                      <a:r>
                        <a:rPr lang="zh-TW" altLang="en-US" sz="1200" u="none" strike="noStrike" dirty="0">
                          <a:effectLst/>
                        </a:rPr>
                        <a:t>百分比</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solidFill>
                      <a:srgbClr val="E76618"/>
                    </a:solidFill>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solidFill>
                      <a:srgbClr val="E76618"/>
                    </a:solidFill>
                  </a:tcPr>
                </a:tc>
                <a:tc>
                  <a:txBody>
                    <a:bodyPr/>
                    <a:lstStyle/>
                    <a:p>
                      <a:pPr algn="ctr" fontAlgn="ctr"/>
                      <a:r>
                        <a:rPr lang="zh-TW" altLang="en-US" sz="1200" u="none" strike="noStrike" dirty="0">
                          <a:effectLst/>
                        </a:rPr>
                        <a:t>百分比</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solidFill>
                      <a:srgbClr val="E76618"/>
                    </a:solidFill>
                  </a:tcPr>
                </a:tc>
                <a:tc vMerge="1">
                  <a:txBody>
                    <a:bodyPr/>
                    <a:lstStyle/>
                    <a:p>
                      <a:endParaRPr lang="zh-TW" altLang="en-US"/>
                    </a:p>
                  </a:txBody>
                  <a:tcPr/>
                </a:tc>
              </a:tr>
              <a:tr h="297427">
                <a:tc>
                  <a:txBody>
                    <a:bodyPr/>
                    <a:lstStyle/>
                    <a:p>
                      <a:pPr algn="ctr" fontAlgn="ctr"/>
                      <a:r>
                        <a:rPr lang="en-US" altLang="zh-TW" sz="1200" u="none" strike="noStrike" dirty="0">
                          <a:effectLst/>
                        </a:rPr>
                        <a:t>1</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建築新建工程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28.6</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71.4</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78.1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a:txBody>
                    <a:bodyPr/>
                    <a:lstStyle/>
                    <a:p>
                      <a:pPr algn="ctr" fontAlgn="ctr"/>
                      <a:r>
                        <a:rPr lang="en-US" altLang="zh-TW" sz="1200" u="none" strike="noStrike" dirty="0">
                          <a:effectLst/>
                        </a:rPr>
                        <a:t>2</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dirty="0">
                          <a:effectLst/>
                        </a:rPr>
                        <a:t>建築設備裝</a:t>
                      </a:r>
                      <a:r>
                        <a:rPr lang="en-US" altLang="zh-TW" sz="1200" u="none" strike="noStrike" dirty="0">
                          <a:effectLst/>
                        </a:rPr>
                        <a:t>(</a:t>
                      </a:r>
                      <a:r>
                        <a:rPr lang="zh-TW" altLang="en-US" sz="1200" u="none" strike="noStrike" dirty="0">
                          <a:effectLst/>
                        </a:rPr>
                        <a:t>整</a:t>
                      </a:r>
                      <a:r>
                        <a:rPr lang="en-US" altLang="zh-TW" sz="1200" u="none" strike="noStrike" dirty="0">
                          <a:effectLst/>
                        </a:rPr>
                        <a:t>)</a:t>
                      </a:r>
                      <a:r>
                        <a:rPr lang="zh-TW" altLang="en-US" sz="1200" u="none" strike="noStrike" dirty="0">
                          <a:effectLst/>
                        </a:rPr>
                        <a:t>修及附屬工程</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dirty="0">
                          <a:effectLst/>
                        </a:rPr>
                        <a:t>5</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1</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20.0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4</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80.0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76.8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a:txBody>
                    <a:bodyPr/>
                    <a:lstStyle/>
                    <a:p>
                      <a:pPr algn="ctr" fontAlgn="ctr"/>
                      <a:r>
                        <a:rPr lang="en-US" altLang="zh-TW" sz="1200" u="none" strike="noStrike">
                          <a:effectLst/>
                        </a:rPr>
                        <a:t>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排水改善工程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60.0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40.0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79.4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a:txBody>
                    <a:bodyPr/>
                    <a:lstStyle/>
                    <a:p>
                      <a:pPr algn="ctr" fontAlgn="ctr"/>
                      <a:r>
                        <a:rPr lang="en-US" altLang="zh-TW" sz="1200" u="none" strike="noStrike">
                          <a:effectLst/>
                        </a:rPr>
                        <a:t>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道路新闢或拓寬工程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25.0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75.0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79.3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a:txBody>
                    <a:bodyPr/>
                    <a:lstStyle/>
                    <a:p>
                      <a:pPr algn="ctr" fontAlgn="ctr"/>
                      <a:r>
                        <a:rPr lang="en-US" altLang="zh-TW" sz="1200" u="none" strike="noStrike">
                          <a:effectLst/>
                        </a:rPr>
                        <a:t>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區段徵收土地重劃工程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100.0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77.0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a:txBody>
                    <a:bodyPr/>
                    <a:lstStyle/>
                    <a:p>
                      <a:pPr algn="ctr" fontAlgn="ctr"/>
                      <a:r>
                        <a:rPr lang="en-US" altLang="zh-TW" sz="1200" u="none" strike="noStrike">
                          <a:effectLst/>
                        </a:rPr>
                        <a:t>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景觀綠美化或公園新闢工程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50.0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50.0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78.0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a:txBody>
                    <a:bodyPr/>
                    <a:lstStyle/>
                    <a:p>
                      <a:pPr algn="ctr" fontAlgn="ctr"/>
                      <a:r>
                        <a:rPr lang="en-US" altLang="zh-TW" sz="1200" u="none" strike="noStrike">
                          <a:effectLst/>
                        </a:rPr>
                        <a:t>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結構整建與耐震補強工程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100.0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79.0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a:txBody>
                    <a:bodyPr/>
                    <a:lstStyle/>
                    <a:p>
                      <a:pPr algn="ctr" fontAlgn="ctr"/>
                      <a:r>
                        <a:rPr lang="en-US" altLang="zh-TW" sz="1200" u="none" strike="noStrike">
                          <a:effectLst/>
                        </a:rPr>
                        <a:t>8</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古蹟修復工程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100.0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75.0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a:txBody>
                    <a:bodyPr/>
                    <a:lstStyle/>
                    <a:p>
                      <a:pPr algn="ctr" fontAlgn="ctr"/>
                      <a:r>
                        <a:rPr lang="en-US" altLang="zh-TW" sz="1200" u="none" strike="noStrike">
                          <a:effectLst/>
                        </a:rPr>
                        <a:t>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自行車道工程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100.0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79.0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a:txBody>
                    <a:bodyPr/>
                    <a:lstStyle/>
                    <a:p>
                      <a:pPr algn="ctr" fontAlgn="ctr"/>
                      <a:r>
                        <a:rPr lang="en-US" altLang="zh-TW" sz="1200" u="none" strike="noStrike">
                          <a:effectLst/>
                        </a:rPr>
                        <a:t>10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設備工程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100.0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78.0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415504">
                <a:tc>
                  <a:txBody>
                    <a:bodyPr/>
                    <a:lstStyle/>
                    <a:p>
                      <a:pPr algn="ctr" fontAlgn="ctr"/>
                      <a:r>
                        <a:rPr lang="en-US" altLang="zh-TW" sz="1200" u="none" strike="noStrike">
                          <a:effectLst/>
                        </a:rPr>
                        <a:t>11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路面及道路附屬設施改善養護工程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100.0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78.0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a:txBody>
                    <a:bodyPr/>
                    <a:lstStyle/>
                    <a:p>
                      <a:pPr algn="ctr" fontAlgn="ctr"/>
                      <a:r>
                        <a:rPr lang="en-US" altLang="zh-TW" sz="1200" u="none" strike="noStrike">
                          <a:effectLst/>
                        </a:rPr>
                        <a:t>12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gridSpan="2">
                  <a:txBody>
                    <a:bodyPr/>
                    <a:lstStyle/>
                    <a:p>
                      <a:pPr algn="l" fontAlgn="ctr"/>
                      <a:r>
                        <a:rPr lang="zh-TW" altLang="en-US" sz="1200" u="none" strike="noStrike">
                          <a:effectLst/>
                        </a:rPr>
                        <a:t>橋樑工程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5990" marR="5990" marT="5990" marB="0" anchor="ctr"/>
                </a:tc>
                <a:tc hMerge="1">
                  <a:txBody>
                    <a:bodyPr/>
                    <a:lstStyle/>
                    <a:p>
                      <a:endParaRPr lang="zh-TW" altLang="en-US"/>
                    </a:p>
                  </a:txBody>
                  <a:tcP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100.0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78.0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r h="297427">
                <a:tc gridSpan="2">
                  <a:txBody>
                    <a:bodyPr/>
                    <a:lstStyle/>
                    <a:p>
                      <a:pPr algn="ctr" fontAlgn="ct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hMerge="1">
                  <a:txBody>
                    <a:bodyPr/>
                    <a:lstStyle/>
                    <a:p>
                      <a:endParaRPr lang="zh-TW" altLang="en-US"/>
                    </a:p>
                  </a:txBody>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rPr>
                        <a:t>合計</a:t>
                      </a:r>
                      <a:endParaRPr lang="zh-TW" altLang="en-US" sz="1200" b="0" i="0" u="none" strike="noStrike" dirty="0" smtClean="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a:effectLst/>
                        </a:rPr>
                        <a:t>32</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8</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25.0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24</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75.0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c>
                  <a:txBody>
                    <a:bodyPr/>
                    <a:lstStyle/>
                    <a:p>
                      <a:pPr algn="ctr" fontAlgn="ctr"/>
                      <a:r>
                        <a:rPr lang="en-US" altLang="zh-TW" sz="1200" u="none" strike="noStrike" dirty="0">
                          <a:effectLst/>
                        </a:rPr>
                        <a:t>78.2 </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990" marR="5990" marT="5990" marB="0" anchor="ctr"/>
                </a:tc>
              </a:tr>
            </a:tbl>
          </a:graphicData>
        </a:graphic>
      </p:graphicFrame>
      <p:sp>
        <p:nvSpPr>
          <p:cNvPr id="8" name="矩形 7"/>
          <p:cNvSpPr/>
          <p:nvPr/>
        </p:nvSpPr>
        <p:spPr>
          <a:xfrm>
            <a:off x="293441" y="3822771"/>
            <a:ext cx="9148249" cy="2543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83213" y="4686867"/>
            <a:ext cx="9158477" cy="25430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271373" y="2944096"/>
            <a:ext cx="9170317" cy="2688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13899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2480" y="196880"/>
            <a:ext cx="6876689" cy="1430867"/>
          </a:xfrm>
        </p:spPr>
        <p:txBody>
          <a:bodyPr/>
          <a:lstStyle/>
          <a:p>
            <a:r>
              <a:rPr lang="zh-TW" altLang="en-US" dirty="0" smtClean="0">
                <a:solidFill>
                  <a:schemeClr val="tx1"/>
                </a:solidFill>
                <a:latin typeface="標楷體" pitchFamily="65" charset="-120"/>
                <a:ea typeface="標楷體" pitchFamily="65" charset="-120"/>
              </a:rPr>
              <a:t>貳、工程施工查核  </a:t>
            </a:r>
            <a:r>
              <a:rPr lang="en-US" altLang="zh-TW" sz="1950" dirty="0" smtClean="0">
                <a:solidFill>
                  <a:schemeClr val="tx1"/>
                </a:solidFill>
                <a:latin typeface="標楷體" pitchFamily="65" charset="-120"/>
                <a:ea typeface="標楷體" pitchFamily="65" charset="-120"/>
              </a:rPr>
              <a:t>(3/9)</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392685" y="980728"/>
            <a:ext cx="9049005" cy="5334587"/>
          </a:xfrm>
        </p:spPr>
        <p:txBody>
          <a:bodyPr anchor="t"/>
          <a:lstStyle/>
          <a:p>
            <a:pPr marL="371464" lvl="1" indent="-371464">
              <a:buClr>
                <a:schemeClr val="tx1"/>
              </a:buClr>
              <a:buFont typeface="Wingdings" pitchFamily="2" charset="2"/>
              <a:buChar char="v"/>
            </a:pPr>
            <a:r>
              <a:rPr lang="zh-TW" altLang="en-US" sz="2400" b="1" dirty="0">
                <a:latin typeface="標楷體" pitchFamily="65" charset="-120"/>
                <a:ea typeface="標楷體" pitchFamily="65" charset="-120"/>
              </a:rPr>
              <a:t>施工查核情形</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以機關類別統</a:t>
            </a:r>
            <a:r>
              <a:rPr lang="zh-TW" altLang="en-US" sz="2400" b="1" dirty="0">
                <a:latin typeface="標楷體" pitchFamily="65" charset="-120"/>
                <a:ea typeface="標楷體" pitchFamily="65" charset="-120"/>
              </a:rPr>
              <a:t>計</a:t>
            </a:r>
            <a:r>
              <a:rPr lang="zh-TW" altLang="en-US" sz="2400" b="1" dirty="0" smtClean="0">
                <a:latin typeface="標楷體" pitchFamily="65" charset="-120"/>
                <a:ea typeface="標楷體" pitchFamily="65" charset="-120"/>
              </a:rPr>
              <a:t>：本季區公所查核平均成績</a:t>
            </a:r>
            <a:r>
              <a:rPr lang="en-US" altLang="zh-TW" sz="2400" b="1" dirty="0" smtClean="0">
                <a:latin typeface="標楷體" pitchFamily="65" charset="-120"/>
                <a:ea typeface="標楷體" pitchFamily="65" charset="-120"/>
              </a:rPr>
              <a:t>76.4</a:t>
            </a:r>
            <a:r>
              <a:rPr lang="zh-TW" altLang="en-US" sz="2400" b="1" dirty="0" smtClean="0">
                <a:latin typeface="標楷體" pitchFamily="65" charset="-120"/>
                <a:ea typeface="標楷體" pitchFamily="65" charset="-120"/>
              </a:rPr>
              <a:t>分，較第</a:t>
            </a:r>
            <a:r>
              <a:rPr lang="en-US" altLang="zh-TW" sz="2400" b="1" dirty="0" smtClean="0">
                <a:latin typeface="標楷體" pitchFamily="65" charset="-120"/>
                <a:ea typeface="標楷體" pitchFamily="65" charset="-120"/>
              </a:rPr>
              <a:t>3</a:t>
            </a:r>
            <a:r>
              <a:rPr lang="zh-TW" altLang="en-US" sz="2400" b="1" dirty="0" smtClean="0">
                <a:latin typeface="標楷體" pitchFamily="65" charset="-120"/>
                <a:ea typeface="標楷體" pitchFamily="65" charset="-120"/>
              </a:rPr>
              <a:t>季查核平均成績</a:t>
            </a:r>
            <a:r>
              <a:rPr lang="en-US" altLang="zh-TW" sz="2400" b="1" dirty="0" smtClean="0">
                <a:latin typeface="標楷體" pitchFamily="65" charset="-120"/>
                <a:ea typeface="標楷體" pitchFamily="65" charset="-120"/>
              </a:rPr>
              <a:t>78</a:t>
            </a:r>
            <a:r>
              <a:rPr lang="zh-TW" altLang="en-US" sz="2400" b="1" dirty="0" smtClean="0">
                <a:latin typeface="標楷體" pitchFamily="65" charset="-120"/>
                <a:ea typeface="標楷體" pitchFamily="65" charset="-120"/>
              </a:rPr>
              <a:t>分下降</a:t>
            </a:r>
            <a:r>
              <a:rPr lang="en-US" altLang="zh-TW" sz="2400" b="1" dirty="0" smtClean="0">
                <a:latin typeface="標楷體" pitchFamily="65" charset="-120"/>
                <a:ea typeface="標楷體" pitchFamily="65" charset="-120"/>
              </a:rPr>
              <a:t>1.6</a:t>
            </a:r>
            <a:r>
              <a:rPr lang="zh-TW" altLang="en-US" sz="2400" b="1" dirty="0" smtClean="0">
                <a:latin typeface="標楷體" pitchFamily="65" charset="-120"/>
                <a:ea typeface="標楷體" pitchFamily="65" charset="-120"/>
              </a:rPr>
              <a:t>分，請各區公所加強提升工程品質。</a:t>
            </a:r>
            <a:endParaRPr lang="en-US" altLang="zh-TW" sz="2400" b="1" dirty="0">
              <a:latin typeface="標楷體" pitchFamily="65" charset="-120"/>
              <a:ea typeface="標楷體" pitchFamily="65" charset="-120"/>
            </a:endParaRPr>
          </a:p>
          <a:p>
            <a:pPr lvl="1"/>
            <a:endParaRPr lang="en-US" altLang="zh-TW" sz="1950" b="1"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a:xfrm>
            <a:off x="9164011" y="6450692"/>
            <a:ext cx="555358" cy="395552"/>
          </a:xfrm>
        </p:spPr>
        <p:txBody>
          <a:bodyPr/>
          <a:lstStyle/>
          <a:p>
            <a:fld id="{E7B12B5A-12EF-4BC0-96FC-60E9D66AEFFB}" type="slidenum">
              <a:rPr lang="en-US" altLang="zh-TW" smtClean="0">
                <a:solidFill>
                  <a:schemeClr val="tx1"/>
                </a:solidFill>
              </a:rPr>
              <a:pPr/>
              <a:t>18</a:t>
            </a:fld>
            <a:endParaRPr lang="en-US" altLang="zh-TW" dirty="0">
              <a:solidFill>
                <a:schemeClr val="tx1"/>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161319141"/>
              </p:ext>
            </p:extLst>
          </p:nvPr>
        </p:nvGraphicFramePr>
        <p:xfrm>
          <a:off x="560512" y="2564904"/>
          <a:ext cx="7276021" cy="3024200"/>
        </p:xfrm>
        <a:graphic>
          <a:graphicData uri="http://schemas.openxmlformats.org/drawingml/2006/table">
            <a:tbl>
              <a:tblPr firstRow="1" bandRow="1">
                <a:tableStyleId>{00A15C55-8517-42AA-B614-E9B94910E393}</a:tableStyleId>
              </a:tblPr>
              <a:tblGrid>
                <a:gridCol w="767050"/>
                <a:gridCol w="1189711"/>
                <a:gridCol w="767050"/>
                <a:gridCol w="630860"/>
                <a:gridCol w="630860"/>
                <a:gridCol w="630860"/>
                <a:gridCol w="630860"/>
                <a:gridCol w="630860"/>
                <a:gridCol w="630860"/>
                <a:gridCol w="767050"/>
              </a:tblGrid>
              <a:tr h="329969">
                <a:tc rowSpan="2">
                  <a:txBody>
                    <a:bodyPr/>
                    <a:lstStyle/>
                    <a:p>
                      <a:pPr algn="ctr" rtl="0" fontAlgn="ctr"/>
                      <a:r>
                        <a:rPr lang="zh-TW" altLang="en-US" sz="1400" b="1" i="0" u="none" strike="noStrike" dirty="0" smtClean="0">
                          <a:solidFill>
                            <a:schemeClr val="lt1"/>
                          </a:solidFill>
                          <a:effectLst/>
                          <a:latin typeface="+mn-lt"/>
                          <a:ea typeface="+mn-ea"/>
                        </a:rPr>
                        <a:t>季別</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rowSpan="2">
                  <a:txBody>
                    <a:bodyPr/>
                    <a:lstStyle/>
                    <a:p>
                      <a:pPr algn="ctr" rtl="0" fontAlgn="ctr"/>
                      <a:r>
                        <a:rPr lang="zh-TW" altLang="en-US" sz="1400" b="1" i="0" u="none" strike="noStrike" dirty="0" smtClean="0">
                          <a:solidFill>
                            <a:schemeClr val="lt1"/>
                          </a:solidFill>
                          <a:effectLst/>
                          <a:latin typeface="+mn-lt"/>
                          <a:ea typeface="+mn-ea"/>
                        </a:rPr>
                        <a:t>機關類別</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rowSpan="2">
                  <a:txBody>
                    <a:bodyPr/>
                    <a:lstStyle/>
                    <a:p>
                      <a:pPr algn="ctr" rtl="0" fontAlgn="ctr"/>
                      <a:r>
                        <a:rPr lang="zh-TW" altLang="en-US" sz="1400" u="none" strike="noStrike">
                          <a:effectLst/>
                        </a:rPr>
                        <a:t>查核</a:t>
                      </a:r>
                      <a:br>
                        <a:rPr lang="zh-TW" altLang="en-US" sz="1400" u="none" strike="noStrike">
                          <a:effectLst/>
                        </a:rPr>
                      </a:br>
                      <a:r>
                        <a:rPr lang="zh-TW" altLang="en-US" sz="1400" u="none" strike="noStrike">
                          <a:effectLst/>
                        </a:rPr>
                        <a:t>件數</a:t>
                      </a: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5828" marR="5828" marT="5828" marB="0" anchor="ctr"/>
                </a:tc>
                <a:tc gridSpan="2">
                  <a:txBody>
                    <a:bodyPr/>
                    <a:lstStyle/>
                    <a:p>
                      <a:pPr algn="ctr" fontAlgn="ctr"/>
                      <a:r>
                        <a:rPr lang="zh-TW" altLang="en-US" sz="1400" u="none" strike="noStrike" dirty="0">
                          <a:effectLst/>
                        </a:rPr>
                        <a:t>甲等</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hMerge="1">
                  <a:txBody>
                    <a:bodyPr/>
                    <a:lstStyle/>
                    <a:p>
                      <a:endParaRPr lang="zh-TW" altLang="en-US"/>
                    </a:p>
                  </a:txBody>
                  <a:tcPr/>
                </a:tc>
                <a:tc gridSpan="2">
                  <a:txBody>
                    <a:bodyPr/>
                    <a:lstStyle/>
                    <a:p>
                      <a:pPr algn="ctr" fontAlgn="ctr"/>
                      <a:r>
                        <a:rPr lang="zh-TW" altLang="en-US" sz="1400" u="none" strike="noStrike" dirty="0">
                          <a:effectLst/>
                        </a:rPr>
                        <a:t>乙等</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hMerge="1">
                  <a:txBody>
                    <a:bodyPr/>
                    <a:lstStyle/>
                    <a:p>
                      <a:endParaRPr lang="zh-TW" altLang="en-US"/>
                    </a:p>
                  </a:txBody>
                  <a:tcPr/>
                </a:tc>
                <a:tc gridSpan="2">
                  <a:txBody>
                    <a:bodyPr/>
                    <a:lstStyle/>
                    <a:p>
                      <a:pPr algn="ctr" fontAlgn="ctr"/>
                      <a:r>
                        <a:rPr lang="zh-TW" altLang="en-US" sz="1400" u="none" strike="noStrike" dirty="0">
                          <a:effectLst/>
                        </a:rPr>
                        <a:t>丙等</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hMerge="1">
                  <a:txBody>
                    <a:bodyPr/>
                    <a:lstStyle/>
                    <a:p>
                      <a:endParaRPr lang="zh-TW" altLang="en-US"/>
                    </a:p>
                  </a:txBody>
                  <a:tcPr/>
                </a:tc>
                <a:tc rowSpan="2">
                  <a:txBody>
                    <a:bodyPr/>
                    <a:lstStyle/>
                    <a:p>
                      <a:pPr algn="ctr" fontAlgn="ctr"/>
                      <a:r>
                        <a:rPr lang="zh-TW" altLang="en-US" sz="1400" u="none" strike="noStrike" dirty="0">
                          <a:effectLst/>
                        </a:rPr>
                        <a:t>平均分數</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r>
              <a:tr h="39011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solidFill>
                      <a:srgbClr val="E76618"/>
                    </a:solidFill>
                  </a:tcPr>
                </a:tc>
                <a:tc>
                  <a:txBody>
                    <a:bodyPr/>
                    <a:lstStyle/>
                    <a:p>
                      <a:pPr algn="ctr" fontAlgn="ctr"/>
                      <a:r>
                        <a:rPr lang="zh-TW" altLang="en-US" sz="1200" u="none" strike="noStrike" dirty="0">
                          <a:effectLst/>
                        </a:rPr>
                        <a:t>百分比</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solidFill>
                      <a:srgbClr val="E76618"/>
                    </a:solidFill>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solidFill>
                      <a:srgbClr val="E76618"/>
                    </a:solidFill>
                  </a:tcPr>
                </a:tc>
                <a:tc>
                  <a:txBody>
                    <a:bodyPr/>
                    <a:lstStyle/>
                    <a:p>
                      <a:pPr algn="ctr" fontAlgn="ctr"/>
                      <a:r>
                        <a:rPr lang="zh-TW" altLang="en-US" sz="1200" u="none" strike="noStrike" dirty="0">
                          <a:effectLst/>
                        </a:rPr>
                        <a:t>百分比</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solidFill>
                      <a:srgbClr val="E76618"/>
                    </a:solidFill>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solidFill>
                      <a:srgbClr val="E76618"/>
                    </a:solidFill>
                  </a:tcPr>
                </a:tc>
                <a:tc>
                  <a:txBody>
                    <a:bodyPr/>
                    <a:lstStyle/>
                    <a:p>
                      <a:pPr algn="ctr" fontAlgn="ctr"/>
                      <a:r>
                        <a:rPr lang="zh-TW" altLang="en-US" sz="1200" u="none" strike="noStrike" dirty="0">
                          <a:effectLst/>
                        </a:rPr>
                        <a:t>百分比</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solidFill>
                      <a:srgbClr val="E76618"/>
                    </a:solidFill>
                  </a:tcPr>
                </a:tc>
                <a:tc vMerge="1">
                  <a:txBody>
                    <a:bodyPr/>
                    <a:lstStyle/>
                    <a:p>
                      <a:endParaRPr lang="zh-TW" altLang="en-US"/>
                    </a:p>
                  </a:txBody>
                  <a:tcPr/>
                </a:tc>
              </a:tr>
              <a:tr h="288015">
                <a:tc rowSpan="3">
                  <a:txBody>
                    <a:bodyPr/>
                    <a:lstStyle/>
                    <a:p>
                      <a:pPr algn="ctr" fontAlgn="ctr"/>
                      <a:r>
                        <a:rPr lang="zh-TW" altLang="en-US" sz="1400" u="none" strike="noStrike" dirty="0">
                          <a:effectLst/>
                        </a:rPr>
                        <a:t>第</a:t>
                      </a:r>
                      <a:r>
                        <a:rPr lang="en-US" altLang="zh-TW" sz="1400" u="none" strike="noStrike" dirty="0">
                          <a:effectLst/>
                        </a:rPr>
                        <a:t>3</a:t>
                      </a:r>
                      <a:r>
                        <a:rPr lang="zh-TW" altLang="en-US" sz="1400" u="none" strike="noStrike" dirty="0">
                          <a:effectLst/>
                        </a:rPr>
                        <a:t>季</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5828" marR="5828" marT="5828" marB="0" anchor="ctr"/>
                </a:tc>
                <a:tc>
                  <a:txBody>
                    <a:bodyPr/>
                    <a:lstStyle/>
                    <a:p>
                      <a:pPr algn="ctr" fontAlgn="ctr"/>
                      <a:r>
                        <a:rPr lang="zh-TW" altLang="en-US" sz="1400" u="none" strike="noStrike" dirty="0">
                          <a:effectLst/>
                        </a:rPr>
                        <a:t>一級機關</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5828" marR="5828" marT="5828" marB="0" anchor="ctr"/>
                </a:tc>
                <a:tc>
                  <a:txBody>
                    <a:bodyPr/>
                    <a:lstStyle/>
                    <a:p>
                      <a:pPr algn="ctr" fontAlgn="ctr"/>
                      <a:r>
                        <a:rPr lang="en-US" altLang="zh-TW" sz="1400" u="none" strike="noStrike" dirty="0">
                          <a:effectLst/>
                        </a:rPr>
                        <a:t>25</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a:effectLst/>
                        </a:rPr>
                        <a:t>9</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36.0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16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64.0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a:effectLst/>
                        </a:rPr>
                        <a:t>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400" u="none" strike="noStrike" dirty="0">
                          <a:effectLst/>
                        </a:rPr>
                        <a:t>78.5 </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r>
              <a:tr h="288015">
                <a:tc vMerge="1">
                  <a:txBody>
                    <a:bodyPr/>
                    <a:lstStyle/>
                    <a:p>
                      <a:endParaRPr lang="zh-TW" altLang="en-US"/>
                    </a:p>
                  </a:txBody>
                  <a:tcPr/>
                </a:tc>
                <a:tc>
                  <a:txBody>
                    <a:bodyPr/>
                    <a:lstStyle/>
                    <a:p>
                      <a:pPr algn="ctr" fontAlgn="ctr"/>
                      <a:r>
                        <a:rPr lang="zh-TW" altLang="en-US" sz="1400" u="none" strike="noStrike">
                          <a:effectLst/>
                        </a:rPr>
                        <a:t>區公所</a:t>
                      </a: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5828" marR="5828" marT="5828" marB="0" anchor="ctr"/>
                </a:tc>
                <a:tc>
                  <a:txBody>
                    <a:bodyPr/>
                    <a:lstStyle/>
                    <a:p>
                      <a:pPr algn="ctr" fontAlgn="ctr"/>
                      <a:r>
                        <a:rPr lang="en-US" altLang="zh-TW" sz="1400" u="none" strike="noStrike">
                          <a:effectLst/>
                        </a:rPr>
                        <a:t>9</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33.3</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66.7</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400" u="none" strike="noStrike" dirty="0">
                          <a:effectLst/>
                        </a:rPr>
                        <a:t>78.0 </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r>
              <a:tr h="288015">
                <a:tc vMerge="1">
                  <a:txBody>
                    <a:bodyPr/>
                    <a:lstStyle/>
                    <a:p>
                      <a:endParaRPr lang="zh-TW" altLang="en-US"/>
                    </a:p>
                  </a:txBody>
                  <a:tcPr/>
                </a:tc>
                <a:tc>
                  <a:txBody>
                    <a:bodyPr/>
                    <a:lstStyle/>
                    <a:p>
                      <a:pPr algn="ctr" fontAlgn="ctr"/>
                      <a:r>
                        <a:rPr lang="zh-TW" altLang="en-US" sz="1400" u="none" strike="noStrike">
                          <a:effectLst/>
                        </a:rPr>
                        <a:t>各級學校</a:t>
                      </a: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5828" marR="5828" marT="5828" marB="0" anchor="ctr"/>
                </a:tc>
                <a:tc>
                  <a:txBody>
                    <a:bodyPr/>
                    <a:lstStyle/>
                    <a:p>
                      <a:pPr algn="ctr" fontAlgn="ctr"/>
                      <a:r>
                        <a:rPr lang="en-US" altLang="zh-TW" sz="1400" u="none" strike="noStrike">
                          <a:effectLst/>
                        </a:rPr>
                        <a:t>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25.0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75.0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400" u="none" strike="noStrike" dirty="0">
                          <a:effectLst/>
                        </a:rPr>
                        <a:t>78.8 </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r>
              <a:tr h="288015">
                <a:tc gridSpan="2">
                  <a:txBody>
                    <a:bodyPr/>
                    <a:lstStyle/>
                    <a:p>
                      <a:pPr algn="ctr" fontAlgn="ctr"/>
                      <a:r>
                        <a:rPr lang="zh-TW" altLang="en-US" sz="1400" u="none" strike="noStrike">
                          <a:effectLst/>
                        </a:rPr>
                        <a:t>合計</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hMerge="1">
                  <a:txBody>
                    <a:bodyPr/>
                    <a:lstStyle/>
                    <a:p>
                      <a:endParaRPr lang="zh-TW" altLang="en-US"/>
                    </a:p>
                  </a:txBody>
                  <a:tcPr/>
                </a:tc>
                <a:tc>
                  <a:txBody>
                    <a:bodyPr/>
                    <a:lstStyle/>
                    <a:p>
                      <a:pPr algn="ctr" fontAlgn="ctr"/>
                      <a:r>
                        <a:rPr lang="en-US" altLang="zh-TW" sz="1400" u="none" strike="noStrike">
                          <a:effectLst/>
                        </a:rPr>
                        <a:t>38</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13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34.2</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a:effectLst/>
                        </a:rPr>
                        <a:t>25</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65.8</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400" u="none" strike="noStrike" dirty="0">
                          <a:effectLst/>
                        </a:rPr>
                        <a:t>78.4 </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r>
              <a:tr h="288015">
                <a:tc rowSpan="3">
                  <a:txBody>
                    <a:bodyPr/>
                    <a:lstStyle/>
                    <a:p>
                      <a:pPr algn="ctr" fontAlgn="ctr"/>
                      <a:r>
                        <a:rPr lang="zh-TW" altLang="en-US" sz="1400" u="none" strike="noStrike">
                          <a:effectLst/>
                        </a:rPr>
                        <a:t>第</a:t>
                      </a:r>
                      <a:r>
                        <a:rPr lang="en-US" altLang="zh-TW" sz="1400" u="none" strike="noStrike">
                          <a:effectLst/>
                        </a:rPr>
                        <a:t>4</a:t>
                      </a:r>
                      <a:r>
                        <a:rPr lang="zh-TW" altLang="en-US" sz="1400" u="none" strike="noStrike">
                          <a:effectLst/>
                        </a:rPr>
                        <a:t>季</a:t>
                      </a: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5828" marR="5828" marT="5828" marB="0" anchor="ctr"/>
                </a:tc>
                <a:tc>
                  <a:txBody>
                    <a:bodyPr/>
                    <a:lstStyle/>
                    <a:p>
                      <a:pPr algn="ctr" fontAlgn="ctr"/>
                      <a:r>
                        <a:rPr lang="zh-TW" altLang="en-US" sz="1400" u="none" strike="noStrike">
                          <a:effectLst/>
                        </a:rPr>
                        <a:t>一級機關</a:t>
                      </a:r>
                      <a:endParaRPr lang="zh-TW" altLang="en-US" sz="1400" b="0" i="0" u="none" strike="noStrike">
                        <a:solidFill>
                          <a:srgbClr val="000000"/>
                        </a:solidFill>
                        <a:effectLst/>
                        <a:latin typeface="標楷體" panose="03000509000000000000" pitchFamily="65" charset="-120"/>
                        <a:ea typeface="標楷體" panose="03000509000000000000" pitchFamily="65" charset="-120"/>
                      </a:endParaRPr>
                    </a:p>
                  </a:txBody>
                  <a:tcPr marL="5828" marR="5828" marT="5828" marB="0" anchor="ctr"/>
                </a:tc>
                <a:tc>
                  <a:txBody>
                    <a:bodyPr/>
                    <a:lstStyle/>
                    <a:p>
                      <a:pPr algn="ctr" fontAlgn="ctr"/>
                      <a:r>
                        <a:rPr lang="en-US" altLang="zh-TW" sz="1400" u="none" strike="noStrike">
                          <a:effectLst/>
                        </a:rPr>
                        <a:t>23</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7</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30.4</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16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69.6</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400" u="none" strike="noStrike" dirty="0">
                          <a:effectLst/>
                        </a:rPr>
                        <a:t>78.4 </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r>
              <a:tr h="288015">
                <a:tc vMerge="1">
                  <a:txBody>
                    <a:bodyPr/>
                    <a:lstStyle/>
                    <a:p>
                      <a:endParaRPr lang="zh-TW" altLang="en-US"/>
                    </a:p>
                  </a:txBody>
                  <a:tcPr/>
                </a:tc>
                <a:tc>
                  <a:txBody>
                    <a:bodyPr/>
                    <a:lstStyle/>
                    <a:p>
                      <a:pPr algn="ctr" fontAlgn="ctr"/>
                      <a:r>
                        <a:rPr lang="zh-TW" altLang="en-US" sz="1400" u="none" strike="noStrike">
                          <a:effectLst/>
                        </a:rPr>
                        <a:t>區公所</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400" u="none" strike="noStrike">
                          <a:effectLst/>
                        </a:rPr>
                        <a:t>5</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100.0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400" u="none" strike="noStrike" dirty="0">
                          <a:effectLst/>
                        </a:rPr>
                        <a:t>76.4 </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r>
              <a:tr h="288015">
                <a:tc vMerge="1">
                  <a:txBody>
                    <a:bodyPr/>
                    <a:lstStyle/>
                    <a:p>
                      <a:endParaRPr lang="zh-TW" altLang="en-US"/>
                    </a:p>
                  </a:txBody>
                  <a:tcPr/>
                </a:tc>
                <a:tc>
                  <a:txBody>
                    <a:bodyPr/>
                    <a:lstStyle/>
                    <a:p>
                      <a:pPr algn="ctr" fontAlgn="ctr"/>
                      <a:r>
                        <a:rPr lang="zh-TW" altLang="en-US" sz="1400" u="none" strike="noStrike">
                          <a:effectLst/>
                        </a:rPr>
                        <a:t>各級學校</a:t>
                      </a:r>
                      <a:endParaRPr lang="zh-TW" altLang="en-US" sz="14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400" u="none" strike="noStrike">
                          <a:effectLst/>
                        </a:rPr>
                        <a:t>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25.0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3</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75.0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400" u="none" strike="noStrike" dirty="0">
                          <a:effectLst/>
                        </a:rPr>
                        <a:t>79.0 </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r>
              <a:tr h="288015">
                <a:tc gridSpan="2">
                  <a:txBody>
                    <a:bodyPr/>
                    <a:lstStyle/>
                    <a:p>
                      <a:pPr algn="ctr" fontAlgn="ctr"/>
                      <a:r>
                        <a:rPr lang="zh-TW" altLang="en-US" sz="1400" u="none" strike="noStrike" dirty="0">
                          <a:effectLst/>
                        </a:rPr>
                        <a:t>合計</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hMerge="1">
                  <a:txBody>
                    <a:bodyPr/>
                    <a:lstStyle/>
                    <a:p>
                      <a:endParaRPr lang="zh-TW" altLang="en-US"/>
                    </a:p>
                  </a:txBody>
                  <a:tcPr/>
                </a:tc>
                <a:tc>
                  <a:txBody>
                    <a:bodyPr/>
                    <a:lstStyle/>
                    <a:p>
                      <a:pPr algn="ctr" fontAlgn="ctr"/>
                      <a:r>
                        <a:rPr lang="en-US" altLang="zh-TW" sz="1400" u="none" strike="noStrike" dirty="0">
                          <a:effectLst/>
                        </a:rPr>
                        <a:t>32</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a:effectLst/>
                        </a:rPr>
                        <a:t>8</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25.0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a:effectLst/>
                        </a:rPr>
                        <a:t>24</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75.0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a:effectLst/>
                        </a:rPr>
                        <a:t>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c>
                  <a:txBody>
                    <a:bodyPr/>
                    <a:lstStyle/>
                    <a:p>
                      <a:pPr algn="ctr" fontAlgn="ctr"/>
                      <a:r>
                        <a:rPr lang="en-US" altLang="zh-TW" sz="1400" u="none" strike="noStrike" dirty="0">
                          <a:effectLst/>
                        </a:rPr>
                        <a:t>78.2 </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28" marR="5828" marT="5828" marB="0" anchor="ctr"/>
                </a:tc>
              </a:tr>
            </a:tbl>
          </a:graphicData>
        </a:graphic>
      </p:graphicFrame>
      <p:sp>
        <p:nvSpPr>
          <p:cNvPr id="14" name="雲朵形圖說文字 13"/>
          <p:cNvSpPr/>
          <p:nvPr/>
        </p:nvSpPr>
        <p:spPr>
          <a:xfrm>
            <a:off x="7836532" y="3351125"/>
            <a:ext cx="2013012" cy="1296672"/>
          </a:xfrm>
          <a:prstGeom prst="cloudCallout">
            <a:avLst>
              <a:gd name="adj1" fmla="val -43408"/>
              <a:gd name="adj2" fmla="val 6172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7968242" y="3562594"/>
            <a:ext cx="1724031" cy="892360"/>
          </a:xfrm>
          <a:prstGeom prst="rect">
            <a:avLst/>
          </a:prstGeom>
          <a:noFill/>
        </p:spPr>
        <p:txBody>
          <a:bodyPr wrap="square" rtlCol="0">
            <a:spAutoFit/>
          </a:bodyPr>
          <a:lstStyle/>
          <a:p>
            <a:pPr algn="l"/>
            <a:r>
              <a:rPr lang="zh-TW" altLang="en-US" sz="1733" dirty="0"/>
              <a:t>區公所</a:t>
            </a:r>
            <a:r>
              <a:rPr lang="zh-TW" altLang="en-US" sz="1733" dirty="0" smtClean="0"/>
              <a:t>第</a:t>
            </a:r>
            <a:r>
              <a:rPr lang="en-US" altLang="zh-TW" sz="1733" dirty="0"/>
              <a:t>4</a:t>
            </a:r>
            <a:r>
              <a:rPr lang="zh-TW" altLang="en-US" sz="1733" dirty="0" smtClean="0"/>
              <a:t>季</a:t>
            </a:r>
            <a:r>
              <a:rPr lang="zh-TW" altLang="en-US" sz="1733" dirty="0"/>
              <a:t>查核成績較</a:t>
            </a:r>
            <a:r>
              <a:rPr lang="zh-TW" altLang="en-US" sz="1733" dirty="0" smtClean="0"/>
              <a:t>第</a:t>
            </a:r>
            <a:r>
              <a:rPr lang="en-US" altLang="zh-TW" sz="1733" dirty="0"/>
              <a:t>3</a:t>
            </a:r>
            <a:r>
              <a:rPr lang="zh-TW" altLang="en-US" sz="1733" dirty="0" smtClean="0"/>
              <a:t>季下降</a:t>
            </a:r>
            <a:r>
              <a:rPr lang="en-US" altLang="zh-TW" sz="1733" dirty="0" smtClean="0"/>
              <a:t>1.6</a:t>
            </a:r>
            <a:r>
              <a:rPr lang="zh-TW" altLang="en-US" sz="1733" dirty="0" smtClean="0"/>
              <a:t>分</a:t>
            </a:r>
            <a:endParaRPr lang="zh-TW" altLang="en-US" sz="1733" dirty="0"/>
          </a:p>
        </p:txBody>
      </p:sp>
      <p:sp>
        <p:nvSpPr>
          <p:cNvPr id="4" name="矩形 3"/>
          <p:cNvSpPr/>
          <p:nvPr/>
        </p:nvSpPr>
        <p:spPr>
          <a:xfrm>
            <a:off x="1352600" y="3564377"/>
            <a:ext cx="6483933" cy="296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352599" y="4725672"/>
            <a:ext cx="6483933" cy="296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52434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2480" y="116632"/>
            <a:ext cx="6876689" cy="1430867"/>
          </a:xfrm>
        </p:spPr>
        <p:txBody>
          <a:bodyPr/>
          <a:lstStyle/>
          <a:p>
            <a:r>
              <a:rPr lang="zh-TW" altLang="en-US" dirty="0" smtClean="0">
                <a:solidFill>
                  <a:schemeClr val="tx1"/>
                </a:solidFill>
                <a:latin typeface="標楷體" pitchFamily="65" charset="-120"/>
                <a:ea typeface="標楷體" pitchFamily="65" charset="-120"/>
              </a:rPr>
              <a:t>貳、工程施工查核  </a:t>
            </a:r>
            <a:r>
              <a:rPr lang="zh-TW" altLang="en-US" sz="1950" dirty="0" smtClean="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4/9</a:t>
            </a:r>
            <a:r>
              <a:rPr lang="zh-TW" altLang="en-US" sz="1950" dirty="0" smtClean="0">
                <a:solidFill>
                  <a:schemeClr val="tx1"/>
                </a:solidFill>
                <a:latin typeface="標楷體" pitchFamily="65" charset="-120"/>
                <a:ea typeface="標楷體" pitchFamily="65" charset="-120"/>
              </a:rPr>
              <a:t>）</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584515" y="698697"/>
            <a:ext cx="9049005" cy="5928659"/>
          </a:xfrm>
        </p:spPr>
        <p:txBody>
          <a:bodyPr anchor="t"/>
          <a:lstStyle/>
          <a:p>
            <a:r>
              <a:rPr lang="en-US" altLang="zh-TW" sz="2600" dirty="0">
                <a:solidFill>
                  <a:srgbClr val="000000"/>
                </a:solidFill>
                <a:latin typeface="標楷體" pitchFamily="65" charset="-120"/>
                <a:ea typeface="標楷體" pitchFamily="65" charset="-120"/>
              </a:rPr>
              <a:t>75</a:t>
            </a:r>
            <a:r>
              <a:rPr lang="zh-TW" altLang="en-US" sz="2600" dirty="0">
                <a:latin typeface="標楷體" pitchFamily="65" charset="-120"/>
                <a:ea typeface="標楷體" pitchFamily="65" charset="-120"/>
              </a:rPr>
              <a:t>分以下執行機關及標案名稱：</a:t>
            </a:r>
            <a:endParaRPr lang="en-US" altLang="zh-TW" sz="2600" dirty="0">
              <a:solidFill>
                <a:srgbClr val="000000"/>
              </a:solidFill>
              <a:latin typeface="標楷體" pitchFamily="65" charset="-120"/>
              <a:ea typeface="標楷體" pitchFamily="65" charset="-120"/>
            </a:endParaRPr>
          </a:p>
          <a:p>
            <a:pPr lvl="1"/>
            <a:r>
              <a:rPr lang="zh-TW" altLang="en-US" sz="2167" b="1" dirty="0" smtClean="0">
                <a:latin typeface="標楷體" pitchFamily="65" charset="-120"/>
                <a:ea typeface="標楷體" pitchFamily="65" charset="-120"/>
              </a:rPr>
              <a:t>本季查核</a:t>
            </a:r>
            <a:r>
              <a:rPr lang="zh-TW" altLang="en-US" sz="2167" b="1" dirty="0">
                <a:latin typeface="標楷體" pitchFamily="65" charset="-120"/>
                <a:ea typeface="標楷體" pitchFamily="65" charset="-120"/>
              </a:rPr>
              <a:t>成績</a:t>
            </a:r>
            <a:r>
              <a:rPr lang="en-US" altLang="zh-TW" sz="2167" b="1" dirty="0">
                <a:latin typeface="標楷體" pitchFamily="65" charset="-120"/>
                <a:ea typeface="標楷體" pitchFamily="65" charset="-120"/>
              </a:rPr>
              <a:t>75</a:t>
            </a:r>
            <a:r>
              <a:rPr lang="zh-TW" altLang="en-US" sz="2167" b="1" dirty="0">
                <a:latin typeface="標楷體" pitchFamily="65" charset="-120"/>
                <a:ea typeface="標楷體" pitchFamily="65" charset="-120"/>
              </a:rPr>
              <a:t>分以下</a:t>
            </a:r>
            <a:r>
              <a:rPr lang="zh-TW" altLang="en-US" sz="2167" b="1" dirty="0" smtClean="0">
                <a:latin typeface="標楷體" pitchFamily="65" charset="-120"/>
                <a:ea typeface="標楷體" pitchFamily="65" charset="-120"/>
              </a:rPr>
              <a:t>計</a:t>
            </a:r>
            <a:r>
              <a:rPr lang="en-US" altLang="zh-TW" sz="2167" b="1" dirty="0">
                <a:latin typeface="標楷體" pitchFamily="65" charset="-120"/>
                <a:ea typeface="標楷體" pitchFamily="65" charset="-120"/>
              </a:rPr>
              <a:t>1</a:t>
            </a:r>
            <a:r>
              <a:rPr lang="zh-TW" altLang="en-US" sz="2167" b="1" dirty="0" smtClean="0">
                <a:latin typeface="標楷體" pitchFamily="65" charset="-120"/>
                <a:ea typeface="標楷體" pitchFamily="65" charset="-120"/>
              </a:rPr>
              <a:t>件，為大肚區公所辦理「臺中市大肚區圖書館瑞井分館裝修及綠美化工程（</a:t>
            </a:r>
            <a:r>
              <a:rPr lang="en-US" altLang="zh-TW" sz="2167" b="1" dirty="0" smtClean="0">
                <a:latin typeface="標楷體" pitchFamily="65" charset="-120"/>
                <a:ea typeface="標楷體" pitchFamily="65" charset="-120"/>
              </a:rPr>
              <a:t>72</a:t>
            </a:r>
            <a:r>
              <a:rPr lang="zh-TW" altLang="en-US" sz="2167" b="1" dirty="0" smtClean="0">
                <a:latin typeface="標楷體" pitchFamily="65" charset="-120"/>
                <a:ea typeface="標楷體" pitchFamily="65" charset="-120"/>
              </a:rPr>
              <a:t>分</a:t>
            </a:r>
            <a:r>
              <a:rPr lang="zh-TW" altLang="en-US" sz="2167" b="1" dirty="0">
                <a:latin typeface="標楷體" pitchFamily="65" charset="-120"/>
                <a:ea typeface="標楷體" pitchFamily="65" charset="-120"/>
              </a:rPr>
              <a:t>）。</a:t>
            </a:r>
            <a:endParaRPr lang="en-US" altLang="zh-TW" sz="2167" b="1" dirty="0">
              <a:latin typeface="標楷體" pitchFamily="65" charset="-120"/>
              <a:ea typeface="標楷體" pitchFamily="65" charset="-120"/>
            </a:endParaRPr>
          </a:p>
          <a:p>
            <a:pPr lvl="1"/>
            <a:endParaRPr lang="en-US" altLang="zh-TW" sz="2167"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a:xfrm>
            <a:off x="9199819" y="6322080"/>
            <a:ext cx="555358" cy="395552"/>
          </a:xfrm>
        </p:spPr>
        <p:txBody>
          <a:bodyPr/>
          <a:lstStyle/>
          <a:p>
            <a:fld id="{E7B12B5A-12EF-4BC0-96FC-60E9D66AEFFB}" type="slidenum">
              <a:rPr lang="en-US" altLang="zh-TW" smtClean="0">
                <a:solidFill>
                  <a:schemeClr val="tx1"/>
                </a:solidFill>
              </a:rPr>
              <a:pPr/>
              <a:t>19</a:t>
            </a:fld>
            <a:endParaRPr lang="en-US" altLang="zh-TW" dirty="0">
              <a:solidFill>
                <a:schemeClr val="tx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091092287"/>
              </p:ext>
            </p:extLst>
          </p:nvPr>
        </p:nvGraphicFramePr>
        <p:xfrm>
          <a:off x="444249" y="3284984"/>
          <a:ext cx="9027961" cy="2833961"/>
        </p:xfrm>
        <a:graphic>
          <a:graphicData uri="http://schemas.openxmlformats.org/drawingml/2006/table">
            <a:tbl>
              <a:tblPr firstRow="1" firstCol="1" bandRow="1">
                <a:tableStyleId>{00A15C55-8517-42AA-B614-E9B94910E393}</a:tableStyleId>
              </a:tblPr>
              <a:tblGrid>
                <a:gridCol w="491989"/>
                <a:gridCol w="1180772"/>
                <a:gridCol w="912399"/>
                <a:gridCol w="792088"/>
                <a:gridCol w="936104"/>
                <a:gridCol w="864096"/>
                <a:gridCol w="792088"/>
                <a:gridCol w="1019475"/>
                <a:gridCol w="1019475"/>
                <a:gridCol w="1019475"/>
              </a:tblGrid>
              <a:tr h="850188">
                <a:tc>
                  <a:txBody>
                    <a:bodyPr/>
                    <a:lstStyle/>
                    <a:p>
                      <a:pPr algn="ctr" fontAlgn="ctr"/>
                      <a:r>
                        <a:rPr lang="zh-TW" altLang="en-US" sz="1400" u="none" strike="noStrike" dirty="0">
                          <a:effectLst/>
                        </a:rPr>
                        <a:t>項次</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400" u="none" strike="noStrike" dirty="0">
                          <a:effectLst/>
                        </a:rPr>
                        <a:t>標案名稱</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400" u="none" strike="noStrike" dirty="0" smtClean="0">
                          <a:effectLst/>
                        </a:rPr>
                        <a:t>主辦</a:t>
                      </a:r>
                      <a:r>
                        <a:rPr lang="zh-TW" altLang="en-US" sz="1400" u="none" strike="noStrike" dirty="0">
                          <a:effectLst/>
                        </a:rPr>
                        <a:t>機關</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400" u="none" strike="noStrike">
                          <a:effectLst/>
                        </a:rPr>
                        <a:t>發包預算</a:t>
                      </a:r>
                      <a:br>
                        <a:rPr lang="zh-TW" altLang="en-US" sz="1400" u="none" strike="noStrike">
                          <a:effectLst/>
                        </a:rPr>
                      </a:br>
                      <a:r>
                        <a:rPr lang="en-US" altLang="zh-TW" sz="1400" u="none" strike="noStrike">
                          <a:effectLst/>
                        </a:rPr>
                        <a:t>(</a:t>
                      </a:r>
                      <a:r>
                        <a:rPr lang="zh-TW" altLang="en-US" sz="1400" u="none" strike="noStrike">
                          <a:effectLst/>
                        </a:rPr>
                        <a:t>千元</a:t>
                      </a:r>
                      <a:r>
                        <a:rPr lang="en-US" altLang="zh-TW" sz="1400" u="none" strike="noStrike">
                          <a:effectLst/>
                        </a:rPr>
                        <a:t>)</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400" u="none" strike="noStrike">
                          <a:effectLst/>
                        </a:rPr>
                        <a:t>契約金額</a:t>
                      </a:r>
                      <a:br>
                        <a:rPr lang="zh-TW" altLang="en-US" sz="1400" u="none" strike="noStrike">
                          <a:effectLst/>
                        </a:rPr>
                      </a:br>
                      <a:r>
                        <a:rPr lang="en-US" altLang="zh-TW" sz="1400" u="none" strike="noStrike">
                          <a:effectLst/>
                        </a:rPr>
                        <a:t>(</a:t>
                      </a:r>
                      <a:r>
                        <a:rPr lang="zh-TW" altLang="en-US" sz="1400" u="none" strike="noStrike">
                          <a:effectLst/>
                        </a:rPr>
                        <a:t>千元</a:t>
                      </a:r>
                      <a:r>
                        <a:rPr lang="en-US" altLang="zh-TW" sz="1400" u="none" strike="noStrike">
                          <a:effectLst/>
                        </a:rPr>
                        <a:t>)</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400" u="none" strike="noStrike">
                          <a:effectLst/>
                        </a:rPr>
                        <a:t>查核日期</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400" u="none" strike="noStrike">
                          <a:effectLst/>
                        </a:rPr>
                        <a:t>查核成績</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400" u="none" strike="noStrike">
                          <a:effectLst/>
                        </a:rPr>
                        <a:t>設計單位</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400" u="none" strike="noStrike">
                          <a:effectLst/>
                        </a:rPr>
                        <a:t>監造單位</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400" u="none" strike="noStrike" dirty="0">
                          <a:effectLst/>
                        </a:rPr>
                        <a:t>承包商</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1983773">
                <a:tc>
                  <a:txBody>
                    <a:bodyPr/>
                    <a:lstStyle/>
                    <a:p>
                      <a:pPr algn="ctr" fontAlgn="ctr"/>
                      <a:r>
                        <a:rPr lang="en-US" altLang="zh-TW" sz="1400" u="none" strike="noStrike" dirty="0">
                          <a:effectLst/>
                        </a:rPr>
                        <a:t>1</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400" u="none" strike="noStrike" dirty="0">
                          <a:effectLst/>
                        </a:rPr>
                        <a:t>臺中市大肚區圖書館瑞井分館裝修及綠美化工程 </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400" u="none" strike="noStrike">
                          <a:effectLst/>
                        </a:rPr>
                        <a:t>大肚區公所</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r" fontAlgn="ctr"/>
                      <a:r>
                        <a:rPr lang="en-US" altLang="zh-TW" sz="1400" u="none" strike="noStrike">
                          <a:effectLst/>
                        </a:rPr>
                        <a:t>8,954</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r" fontAlgn="ctr"/>
                      <a:r>
                        <a:rPr lang="en-US" altLang="zh-TW" sz="1400" u="none" strike="noStrike">
                          <a:effectLst/>
                        </a:rPr>
                        <a:t>6,985 </a:t>
                      </a:r>
                      <a:br>
                        <a:rPr lang="en-US" altLang="zh-TW" sz="1400" u="none" strike="noStrike">
                          <a:effectLst/>
                        </a:rPr>
                      </a:br>
                      <a:r>
                        <a:rPr lang="zh-TW" altLang="en-US" sz="1400" u="none" strike="noStrike">
                          <a:effectLst/>
                        </a:rPr>
                        <a:t>變更設計後： </a:t>
                      </a:r>
                      <a:r>
                        <a:rPr lang="en-US" altLang="zh-TW" sz="1400" u="none" strike="noStrike">
                          <a:effectLst/>
                        </a:rPr>
                        <a:t>8,440</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en-US" altLang="zh-TW" sz="1400" u="none" strike="noStrike">
                          <a:effectLst/>
                        </a:rPr>
                        <a:t>104.11.26</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400" u="none" strike="noStrike" dirty="0">
                          <a:effectLst/>
                        </a:rPr>
                        <a:t>72</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400" u="none" strike="noStrike" dirty="0">
                          <a:effectLst/>
                        </a:rPr>
                        <a:t>北瑪室內裝修設計有限公司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400" u="none" strike="noStrike" dirty="0">
                          <a:effectLst/>
                        </a:rPr>
                        <a:t>北瑪室內裝修設計有限公司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400" u="none" strike="noStrike" dirty="0">
                          <a:effectLst/>
                        </a:rPr>
                        <a:t>榮泰室內設計有限公司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bl>
          </a:graphicData>
        </a:graphic>
      </p:graphicFrame>
      <p:sp>
        <p:nvSpPr>
          <p:cNvPr id="4" name="雲朵形圖說文字 3"/>
          <p:cNvSpPr/>
          <p:nvPr/>
        </p:nvSpPr>
        <p:spPr>
          <a:xfrm>
            <a:off x="5745088" y="1831277"/>
            <a:ext cx="3024336" cy="1250572"/>
          </a:xfrm>
          <a:prstGeom prst="cloudCallout">
            <a:avLst>
              <a:gd name="adj1" fmla="val -24800"/>
              <a:gd name="adj2" fmla="val 8198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6249144" y="2129564"/>
            <a:ext cx="2016224" cy="646331"/>
          </a:xfrm>
          <a:prstGeom prst="rect">
            <a:avLst/>
          </a:prstGeom>
          <a:noFill/>
        </p:spPr>
        <p:txBody>
          <a:bodyPr wrap="square" rtlCol="0">
            <a:spAutoFit/>
          </a:bodyPr>
          <a:lstStyle/>
          <a:p>
            <a:pPr algn="l"/>
            <a:r>
              <a:rPr lang="zh-TW" altLang="en-US" dirty="0" smtClean="0"/>
              <a:t>請加強提升工程施工品質</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24"/>
          <p:cNvSpPr txBox="1">
            <a:spLocks noChangeArrowheads="1"/>
          </p:cNvSpPr>
          <p:nvPr/>
        </p:nvSpPr>
        <p:spPr bwMode="white">
          <a:xfrm>
            <a:off x="2529813" y="2712832"/>
            <a:ext cx="4870450" cy="492443"/>
          </a:xfrm>
          <a:prstGeom prst="rect">
            <a:avLst/>
          </a:prstGeom>
          <a:noFill/>
          <a:ln w="9525">
            <a:noFill/>
            <a:miter lim="800000"/>
            <a:headEnd/>
            <a:tailEnd/>
          </a:ln>
          <a:effectLst/>
        </p:spPr>
        <p:txBody>
          <a:bodyPr>
            <a:spAutoFit/>
          </a:bodyPr>
          <a:lstStyle/>
          <a:p>
            <a:pPr marL="495285" indent="-495285" algn="ctr">
              <a:spcBef>
                <a:spcPct val="50000"/>
              </a:spcBef>
              <a:buClr>
                <a:schemeClr val="tx1"/>
              </a:buClr>
            </a:pPr>
            <a:r>
              <a:rPr lang="zh-TW" altLang="en-US" sz="2600" b="1" dirty="0">
                <a:solidFill>
                  <a:schemeClr val="bg1"/>
                </a:solidFill>
                <a:latin typeface="標楷體" pitchFamily="65" charset="-120"/>
                <a:ea typeface="標楷體" pitchFamily="65" charset="-120"/>
                <a:cs typeface="Arial" charset="0"/>
              </a:rPr>
              <a:t>採購流廢標督導</a:t>
            </a:r>
            <a:r>
              <a:rPr lang="en-US" altLang="zh-TW" sz="2600" b="1" dirty="0">
                <a:solidFill>
                  <a:schemeClr val="bg1"/>
                </a:solidFill>
                <a:ea typeface="新細明體" charset="-120"/>
                <a:cs typeface="Arial" charset="0"/>
              </a:rPr>
              <a:t>    </a:t>
            </a:r>
          </a:p>
        </p:txBody>
      </p:sp>
      <p:grpSp>
        <p:nvGrpSpPr>
          <p:cNvPr id="35" name="群組 34"/>
          <p:cNvGrpSpPr/>
          <p:nvPr/>
        </p:nvGrpSpPr>
        <p:grpSpPr>
          <a:xfrm>
            <a:off x="1911926" y="2345062"/>
            <a:ext cx="5966081" cy="1287407"/>
            <a:chOff x="1729230" y="2466281"/>
            <a:chExt cx="5507152" cy="1188376"/>
          </a:xfrm>
        </p:grpSpPr>
        <p:grpSp>
          <p:nvGrpSpPr>
            <p:cNvPr id="287762" name="Group 18"/>
            <p:cNvGrpSpPr>
              <a:grpSpLocks/>
            </p:cNvGrpSpPr>
            <p:nvPr/>
          </p:nvGrpSpPr>
          <p:grpSpPr bwMode="auto">
            <a:xfrm>
              <a:off x="1921989" y="2466281"/>
              <a:ext cx="5314393" cy="932987"/>
              <a:chOff x="716" y="1407"/>
              <a:chExt cx="4060" cy="650"/>
            </a:xfrm>
          </p:grpSpPr>
          <p:sp>
            <p:nvSpPr>
              <p:cNvPr id="287763" name="AutoShape 19"/>
              <p:cNvSpPr>
                <a:spLocks noChangeArrowheads="1"/>
              </p:cNvSpPr>
              <p:nvPr/>
            </p:nvSpPr>
            <p:spPr bwMode="gray">
              <a:xfrm>
                <a:off x="718" y="1577"/>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zh-TW" altLang="en-US"/>
              </a:p>
            </p:txBody>
          </p:sp>
          <p:grpSp>
            <p:nvGrpSpPr>
              <p:cNvPr id="287764" name="Group 20"/>
              <p:cNvGrpSpPr>
                <a:grpSpLocks/>
              </p:cNvGrpSpPr>
              <p:nvPr/>
            </p:nvGrpSpPr>
            <p:grpSpPr bwMode="auto">
              <a:xfrm>
                <a:off x="716" y="1407"/>
                <a:ext cx="4057" cy="648"/>
                <a:chOff x="730" y="1407"/>
                <a:chExt cx="4002" cy="648"/>
              </a:xfrm>
            </p:grpSpPr>
            <p:sp>
              <p:nvSpPr>
                <p:cNvPr id="287765" name="AutoShape 21"/>
                <p:cNvSpPr>
                  <a:spLocks noChangeArrowheads="1"/>
                </p:cNvSpPr>
                <p:nvPr/>
              </p:nvSpPr>
              <p:spPr bwMode="gray">
                <a:xfrm>
                  <a:off x="730" y="1940"/>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zh-TW" altLang="en-US"/>
                </a:p>
              </p:txBody>
            </p:sp>
            <p:sp>
              <p:nvSpPr>
                <p:cNvPr id="28776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zh-TW" altLang="en-US"/>
                </a:p>
              </p:txBody>
            </p:sp>
          </p:grpSp>
        </p:grpSp>
        <p:sp>
          <p:nvSpPr>
            <p:cNvPr id="287767" name="Text Box 23"/>
            <p:cNvSpPr txBox="1">
              <a:spLocks noChangeArrowheads="1"/>
            </p:cNvSpPr>
            <p:nvPr/>
          </p:nvSpPr>
          <p:spPr bwMode="white">
            <a:xfrm>
              <a:off x="2393950" y="2559050"/>
              <a:ext cx="4495800" cy="454563"/>
            </a:xfrm>
            <a:prstGeom prst="rect">
              <a:avLst/>
            </a:prstGeom>
            <a:noFill/>
            <a:ln w="9525">
              <a:noFill/>
              <a:miter lim="800000"/>
              <a:headEnd/>
              <a:tailEnd/>
            </a:ln>
            <a:effectLst/>
          </p:spPr>
          <p:txBody>
            <a:bodyPr>
              <a:spAutoFit/>
            </a:bodyPr>
            <a:lstStyle/>
            <a:p>
              <a:pPr marL="495285" indent="-495285" algn="ctr">
                <a:spcBef>
                  <a:spcPct val="50000"/>
                </a:spcBef>
                <a:buClr>
                  <a:schemeClr val="tx1"/>
                </a:buClr>
              </a:pPr>
              <a:r>
                <a:rPr lang="en-US" altLang="zh-TW" sz="2600" b="1" dirty="0">
                  <a:solidFill>
                    <a:schemeClr val="bg1"/>
                  </a:solidFill>
                  <a:ea typeface="新細明體" charset="-120"/>
                  <a:cs typeface="Arial" charset="0"/>
                </a:rPr>
                <a:t>    </a:t>
              </a:r>
            </a:p>
          </p:txBody>
        </p:sp>
        <p:pic>
          <p:nvPicPr>
            <p:cNvPr id="287774" name="Picture 30" descr="1"/>
            <p:cNvPicPr>
              <a:picLocks noChangeAspect="1" noChangeArrowheads="1"/>
            </p:cNvPicPr>
            <p:nvPr/>
          </p:nvPicPr>
          <p:blipFill>
            <a:blip r:embed="rId3" cstate="print">
              <a:lum bright="-6000" contrast="24000"/>
            </a:blip>
            <a:srcRect l="42606" t="64474" r="19473"/>
            <a:stretch>
              <a:fillRect/>
            </a:stretch>
          </p:blipFill>
          <p:spPr bwMode="auto">
            <a:xfrm>
              <a:off x="1729230" y="2705332"/>
              <a:ext cx="792162" cy="949325"/>
            </a:xfrm>
            <a:prstGeom prst="rect">
              <a:avLst/>
            </a:prstGeom>
            <a:noFill/>
          </p:spPr>
        </p:pic>
        <p:sp>
          <p:nvSpPr>
            <p:cNvPr id="287776" name="Text Box 32"/>
            <p:cNvSpPr txBox="1">
              <a:spLocks noChangeArrowheads="1"/>
            </p:cNvSpPr>
            <p:nvPr/>
          </p:nvSpPr>
          <p:spPr bwMode="white">
            <a:xfrm>
              <a:off x="2048492" y="2755794"/>
              <a:ext cx="381000" cy="454563"/>
            </a:xfrm>
            <a:prstGeom prst="rect">
              <a:avLst/>
            </a:prstGeom>
            <a:noFill/>
            <a:ln w="9525">
              <a:noFill/>
              <a:miter lim="800000"/>
              <a:headEnd/>
              <a:tailEnd/>
            </a:ln>
            <a:effectLst/>
          </p:spPr>
          <p:txBody>
            <a:bodyPr>
              <a:spAutoFit/>
            </a:bodyPr>
            <a:lstStyle/>
            <a:p>
              <a:pPr algn="ctr">
                <a:spcBef>
                  <a:spcPct val="50000"/>
                </a:spcBef>
              </a:pPr>
              <a:r>
                <a:rPr lang="zh-TW" altLang="en-US" sz="2600" b="1" dirty="0">
                  <a:solidFill>
                    <a:schemeClr val="bg1"/>
                  </a:solidFill>
                  <a:latin typeface="標楷體" pitchFamily="65" charset="-120"/>
                  <a:ea typeface="標楷體" pitchFamily="65" charset="-120"/>
                  <a:cs typeface="Arial" charset="0"/>
                </a:rPr>
                <a:t>貳</a:t>
              </a:r>
              <a:endParaRPr lang="en-US" altLang="zh-TW" sz="2600" b="1" dirty="0">
                <a:solidFill>
                  <a:schemeClr val="bg1"/>
                </a:solidFill>
                <a:latin typeface="標楷體" pitchFamily="65" charset="-120"/>
                <a:ea typeface="標楷體" pitchFamily="65" charset="-120"/>
                <a:cs typeface="Arial" charset="0"/>
              </a:endParaRPr>
            </a:p>
          </p:txBody>
        </p:sp>
      </p:grpSp>
      <p:sp>
        <p:nvSpPr>
          <p:cNvPr id="287746" name="Rectangle 2"/>
          <p:cNvSpPr>
            <a:spLocks noGrp="1" noChangeArrowheads="1"/>
          </p:cNvSpPr>
          <p:nvPr>
            <p:ph type="title"/>
          </p:nvPr>
        </p:nvSpPr>
        <p:spPr/>
        <p:txBody>
          <a:bodyPr/>
          <a:lstStyle/>
          <a:p>
            <a:r>
              <a:rPr lang="zh-TW" altLang="en-US" dirty="0">
                <a:solidFill>
                  <a:schemeClr val="tx1"/>
                </a:solidFill>
                <a:latin typeface="標楷體" pitchFamily="65" charset="-120"/>
                <a:ea typeface="標楷體" pitchFamily="65" charset="-120"/>
              </a:rPr>
              <a:t>簡報內容</a:t>
            </a:r>
            <a:endParaRPr lang="en-US" altLang="zh-TW" dirty="0">
              <a:solidFill>
                <a:schemeClr val="tx1"/>
              </a:solidFill>
              <a:latin typeface="標楷體" pitchFamily="65" charset="-120"/>
              <a:ea typeface="標楷體" pitchFamily="65" charset="-120"/>
            </a:endParaRPr>
          </a:p>
        </p:txBody>
      </p:sp>
      <p:sp>
        <p:nvSpPr>
          <p:cNvPr id="71" name="投影片編號版面配置區 70"/>
          <p:cNvSpPr>
            <a:spLocks noGrp="1"/>
          </p:cNvSpPr>
          <p:nvPr>
            <p:ph type="sldNum" sz="quarter" idx="12"/>
          </p:nvPr>
        </p:nvSpPr>
        <p:spPr>
          <a:xfrm>
            <a:off x="9129464" y="6421728"/>
            <a:ext cx="555358" cy="395552"/>
          </a:xfrm>
        </p:spPr>
        <p:txBody>
          <a:bodyPr/>
          <a:lstStyle/>
          <a:p>
            <a:fld id="{E7B12B5A-12EF-4BC0-96FC-60E9D66AEFFB}" type="slidenum">
              <a:rPr lang="en-US" altLang="zh-TW" smtClean="0">
                <a:solidFill>
                  <a:schemeClr val="tx1"/>
                </a:solidFill>
              </a:rPr>
              <a:pPr/>
              <a:t>2</a:t>
            </a:fld>
            <a:endParaRPr lang="en-US" altLang="zh-TW" dirty="0">
              <a:solidFill>
                <a:schemeClr val="tx1"/>
              </a:solidFill>
            </a:endParaRPr>
          </a:p>
        </p:txBody>
      </p:sp>
      <p:grpSp>
        <p:nvGrpSpPr>
          <p:cNvPr id="287747" name="Group 3"/>
          <p:cNvGrpSpPr>
            <a:grpSpLocks/>
          </p:cNvGrpSpPr>
          <p:nvPr/>
        </p:nvGrpSpPr>
        <p:grpSpPr bwMode="auto">
          <a:xfrm>
            <a:off x="2087830" y="3526415"/>
            <a:ext cx="5754423" cy="746390"/>
            <a:chOff x="720" y="1392"/>
            <a:chExt cx="4058" cy="480"/>
          </a:xfrm>
        </p:grpSpPr>
        <p:sp>
          <p:nvSpPr>
            <p:cNvPr id="287748"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zh-TW" altLang="en-US"/>
            </a:p>
          </p:txBody>
        </p:sp>
        <p:grpSp>
          <p:nvGrpSpPr>
            <p:cNvPr id="287749" name="Group 5"/>
            <p:cNvGrpSpPr>
              <a:grpSpLocks/>
            </p:cNvGrpSpPr>
            <p:nvPr/>
          </p:nvGrpSpPr>
          <p:grpSpPr bwMode="auto">
            <a:xfrm>
              <a:off x="730" y="1407"/>
              <a:ext cx="4043" cy="444"/>
              <a:chOff x="744" y="1407"/>
              <a:chExt cx="3988" cy="444"/>
            </a:xfrm>
          </p:grpSpPr>
          <p:sp>
            <p:nvSpPr>
              <p:cNvPr id="287750"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zh-TW" altLang="en-US"/>
              </a:p>
            </p:txBody>
          </p:sp>
          <p:sp>
            <p:nvSpPr>
              <p:cNvPr id="287751"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zh-TW" altLang="en-US"/>
              </a:p>
            </p:txBody>
          </p:sp>
        </p:grpSp>
      </p:grpSp>
      <p:grpSp>
        <p:nvGrpSpPr>
          <p:cNvPr id="287752" name="Group 8"/>
          <p:cNvGrpSpPr>
            <a:grpSpLocks/>
          </p:cNvGrpSpPr>
          <p:nvPr/>
        </p:nvGrpSpPr>
        <p:grpSpPr bwMode="auto">
          <a:xfrm>
            <a:off x="2087830" y="4443853"/>
            <a:ext cx="5754423" cy="746390"/>
            <a:chOff x="720" y="1392"/>
            <a:chExt cx="4058" cy="480"/>
          </a:xfrm>
        </p:grpSpPr>
        <p:sp>
          <p:nvSpPr>
            <p:cNvPr id="287753"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zh-TW" altLang="en-US"/>
            </a:p>
          </p:txBody>
        </p:sp>
        <p:grpSp>
          <p:nvGrpSpPr>
            <p:cNvPr id="287754" name="Group 10"/>
            <p:cNvGrpSpPr>
              <a:grpSpLocks/>
            </p:cNvGrpSpPr>
            <p:nvPr/>
          </p:nvGrpSpPr>
          <p:grpSpPr bwMode="auto">
            <a:xfrm>
              <a:off x="730" y="1407"/>
              <a:ext cx="4043" cy="444"/>
              <a:chOff x="744" y="1407"/>
              <a:chExt cx="3988" cy="444"/>
            </a:xfrm>
          </p:grpSpPr>
          <p:sp>
            <p:nvSpPr>
              <p:cNvPr id="28775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zh-TW" altLang="en-US"/>
              </a:p>
            </p:txBody>
          </p:sp>
          <p:sp>
            <p:nvSpPr>
              <p:cNvPr id="28775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zh-TW" altLang="en-US"/>
              </a:p>
            </p:txBody>
          </p:sp>
        </p:grpSp>
      </p:grpSp>
      <p:sp>
        <p:nvSpPr>
          <p:cNvPr id="287768" name="Text Box 24"/>
          <p:cNvSpPr txBox="1">
            <a:spLocks noChangeArrowheads="1"/>
          </p:cNvSpPr>
          <p:nvPr/>
        </p:nvSpPr>
        <p:spPr bwMode="white">
          <a:xfrm>
            <a:off x="2690751" y="3657119"/>
            <a:ext cx="4999810" cy="492443"/>
          </a:xfrm>
          <a:prstGeom prst="rect">
            <a:avLst/>
          </a:prstGeom>
          <a:noFill/>
          <a:ln w="9525">
            <a:noFill/>
            <a:miter lim="800000"/>
            <a:headEnd/>
            <a:tailEnd/>
          </a:ln>
          <a:effectLst/>
        </p:spPr>
        <p:txBody>
          <a:bodyPr wrap="square">
            <a:spAutoFit/>
          </a:bodyPr>
          <a:lstStyle/>
          <a:p>
            <a:pPr marL="495285" indent="-495285" algn="ctr">
              <a:spcBef>
                <a:spcPct val="50000"/>
              </a:spcBef>
              <a:buClr>
                <a:schemeClr val="tx1"/>
              </a:buClr>
            </a:pPr>
            <a:r>
              <a:rPr lang="zh-TW" altLang="en-US" sz="2600" b="1" dirty="0">
                <a:solidFill>
                  <a:schemeClr val="bg1"/>
                </a:solidFill>
                <a:latin typeface="標楷體" pitchFamily="65" charset="-120"/>
                <a:ea typeface="標楷體" pitchFamily="65" charset="-120"/>
                <a:cs typeface="Arial" charset="0"/>
              </a:rPr>
              <a:t>採購流廢標督導</a:t>
            </a:r>
            <a:r>
              <a:rPr lang="en-US" altLang="zh-TW" sz="2600" b="1" dirty="0">
                <a:solidFill>
                  <a:schemeClr val="bg1"/>
                </a:solidFill>
                <a:ea typeface="新細明體" charset="-120"/>
                <a:cs typeface="Arial" charset="0"/>
              </a:rPr>
              <a:t>    </a:t>
            </a:r>
          </a:p>
        </p:txBody>
      </p:sp>
      <p:sp>
        <p:nvSpPr>
          <p:cNvPr id="287769" name="Text Box 25"/>
          <p:cNvSpPr txBox="1">
            <a:spLocks noChangeArrowheads="1"/>
          </p:cNvSpPr>
          <p:nvPr/>
        </p:nvSpPr>
        <p:spPr bwMode="white">
          <a:xfrm>
            <a:off x="2600742" y="4553606"/>
            <a:ext cx="5077818" cy="492443"/>
          </a:xfrm>
          <a:prstGeom prst="rect">
            <a:avLst/>
          </a:prstGeom>
          <a:noFill/>
          <a:ln w="9525">
            <a:noFill/>
            <a:miter lim="800000"/>
            <a:headEnd/>
            <a:tailEnd/>
          </a:ln>
          <a:effectLst/>
        </p:spPr>
        <p:txBody>
          <a:bodyPr wrap="square">
            <a:spAutoFit/>
          </a:bodyPr>
          <a:lstStyle/>
          <a:p>
            <a:pPr marL="495285" indent="-495285" algn="ctr">
              <a:spcBef>
                <a:spcPct val="50000"/>
              </a:spcBef>
              <a:buClr>
                <a:schemeClr val="tx1"/>
              </a:buClr>
            </a:pPr>
            <a:r>
              <a:rPr lang="zh-TW" altLang="en-US" sz="2600" b="1" dirty="0">
                <a:solidFill>
                  <a:schemeClr val="bg1"/>
                </a:solidFill>
                <a:latin typeface="標楷體" pitchFamily="65" charset="-120"/>
                <a:ea typeface="標楷體" pitchFamily="65" charset="-120"/>
                <a:cs typeface="Arial" charset="0"/>
              </a:rPr>
              <a:t>道路工程查驗小組成果報告</a:t>
            </a:r>
            <a:r>
              <a:rPr lang="en-US" altLang="zh-TW" sz="2600" b="1" dirty="0">
                <a:solidFill>
                  <a:schemeClr val="bg1"/>
                </a:solidFill>
                <a:latin typeface="標楷體" pitchFamily="65" charset="-120"/>
                <a:ea typeface="標楷體" pitchFamily="65" charset="-120"/>
                <a:cs typeface="Arial" charset="0"/>
              </a:rPr>
              <a:t>    </a:t>
            </a:r>
          </a:p>
        </p:txBody>
      </p:sp>
      <p:pic>
        <p:nvPicPr>
          <p:cNvPr id="287772" name="Picture 28" descr="1"/>
          <p:cNvPicPr>
            <a:picLocks noChangeAspect="1" noChangeArrowheads="1"/>
          </p:cNvPicPr>
          <p:nvPr/>
        </p:nvPicPr>
        <p:blipFill>
          <a:blip r:embed="rId3" cstate="print">
            <a:lum bright="-6000" contrast="24000"/>
          </a:blip>
          <a:srcRect l="42606" t="64474" r="19473"/>
          <a:stretch>
            <a:fillRect/>
          </a:stretch>
        </p:blipFill>
        <p:spPr bwMode="auto">
          <a:xfrm>
            <a:off x="1846072" y="4436441"/>
            <a:ext cx="858177" cy="1028435"/>
          </a:xfrm>
          <a:prstGeom prst="rect">
            <a:avLst/>
          </a:prstGeom>
          <a:noFill/>
        </p:spPr>
      </p:pic>
      <p:pic>
        <p:nvPicPr>
          <p:cNvPr id="287773" name="Picture 29" descr="1"/>
          <p:cNvPicPr>
            <a:picLocks noChangeAspect="1" noChangeArrowheads="1"/>
          </p:cNvPicPr>
          <p:nvPr/>
        </p:nvPicPr>
        <p:blipFill>
          <a:blip r:embed="rId3" cstate="print">
            <a:lum bright="-6000" contrast="24000"/>
          </a:blip>
          <a:srcRect l="42606" t="64474" r="19473"/>
          <a:stretch>
            <a:fillRect/>
          </a:stretch>
        </p:blipFill>
        <p:spPr bwMode="auto">
          <a:xfrm>
            <a:off x="1888334" y="3514377"/>
            <a:ext cx="858177" cy="1028435"/>
          </a:xfrm>
          <a:prstGeom prst="rect">
            <a:avLst/>
          </a:prstGeom>
          <a:noFill/>
        </p:spPr>
      </p:pic>
      <p:sp>
        <p:nvSpPr>
          <p:cNvPr id="287777" name="Text Box 33"/>
          <p:cNvSpPr txBox="1">
            <a:spLocks noChangeArrowheads="1"/>
          </p:cNvSpPr>
          <p:nvPr/>
        </p:nvSpPr>
        <p:spPr bwMode="white">
          <a:xfrm>
            <a:off x="2237450" y="3621002"/>
            <a:ext cx="412750" cy="492443"/>
          </a:xfrm>
          <a:prstGeom prst="rect">
            <a:avLst/>
          </a:prstGeom>
          <a:noFill/>
          <a:ln w="9525">
            <a:noFill/>
            <a:miter lim="800000"/>
            <a:headEnd/>
            <a:tailEnd/>
          </a:ln>
          <a:effectLst/>
        </p:spPr>
        <p:txBody>
          <a:bodyPr>
            <a:spAutoFit/>
          </a:bodyPr>
          <a:lstStyle/>
          <a:p>
            <a:pPr algn="ctr">
              <a:spcBef>
                <a:spcPct val="50000"/>
              </a:spcBef>
            </a:pPr>
            <a:r>
              <a:rPr lang="zh-TW" altLang="en-US" sz="2600" b="1" dirty="0">
                <a:solidFill>
                  <a:schemeClr val="bg1"/>
                </a:solidFill>
                <a:latin typeface="標楷體" pitchFamily="65" charset="-120"/>
                <a:ea typeface="標楷體" pitchFamily="65" charset="-120"/>
                <a:cs typeface="Arial" charset="0"/>
              </a:rPr>
              <a:t>參</a:t>
            </a:r>
            <a:endParaRPr lang="en-US" altLang="zh-TW" sz="2600" b="1" dirty="0">
              <a:solidFill>
                <a:schemeClr val="bg1"/>
              </a:solidFill>
              <a:latin typeface="標楷體" pitchFamily="65" charset="-120"/>
              <a:ea typeface="標楷體" pitchFamily="65" charset="-120"/>
              <a:cs typeface="Arial" charset="0"/>
            </a:endParaRPr>
          </a:p>
        </p:txBody>
      </p:sp>
      <p:sp>
        <p:nvSpPr>
          <p:cNvPr id="287778" name="Text Box 34"/>
          <p:cNvSpPr txBox="1">
            <a:spLocks noChangeArrowheads="1"/>
          </p:cNvSpPr>
          <p:nvPr/>
        </p:nvSpPr>
        <p:spPr bwMode="white">
          <a:xfrm>
            <a:off x="2207728" y="4543455"/>
            <a:ext cx="412750" cy="492443"/>
          </a:xfrm>
          <a:prstGeom prst="rect">
            <a:avLst/>
          </a:prstGeom>
          <a:noFill/>
          <a:ln w="9525">
            <a:noFill/>
            <a:miter lim="800000"/>
            <a:headEnd/>
            <a:tailEnd/>
          </a:ln>
          <a:effectLst/>
        </p:spPr>
        <p:txBody>
          <a:bodyPr>
            <a:spAutoFit/>
          </a:bodyPr>
          <a:lstStyle/>
          <a:p>
            <a:pPr algn="ctr">
              <a:spcBef>
                <a:spcPct val="50000"/>
              </a:spcBef>
            </a:pPr>
            <a:r>
              <a:rPr lang="zh-TW" altLang="en-US" sz="2600" b="1" dirty="0">
                <a:solidFill>
                  <a:schemeClr val="bg1"/>
                </a:solidFill>
                <a:latin typeface="標楷體" pitchFamily="65" charset="-120"/>
                <a:ea typeface="標楷體" pitchFamily="65" charset="-120"/>
                <a:cs typeface="Arial" charset="0"/>
              </a:rPr>
              <a:t>肆</a:t>
            </a:r>
            <a:endParaRPr lang="en-US" altLang="zh-TW" sz="2600" b="1" dirty="0">
              <a:solidFill>
                <a:schemeClr val="bg1"/>
              </a:solidFill>
              <a:latin typeface="標楷體" pitchFamily="65" charset="-120"/>
              <a:ea typeface="標楷體" pitchFamily="65" charset="-120"/>
              <a:cs typeface="Arial" charset="0"/>
            </a:endParaRPr>
          </a:p>
        </p:txBody>
      </p:sp>
      <p:grpSp>
        <p:nvGrpSpPr>
          <p:cNvPr id="51" name="群組 50"/>
          <p:cNvGrpSpPr/>
          <p:nvPr/>
        </p:nvGrpSpPr>
        <p:grpSpPr>
          <a:xfrm>
            <a:off x="1890787" y="1702359"/>
            <a:ext cx="5967375" cy="1474302"/>
            <a:chOff x="1763688" y="1556792"/>
            <a:chExt cx="5508346" cy="1360894"/>
          </a:xfrm>
        </p:grpSpPr>
        <p:grpSp>
          <p:nvGrpSpPr>
            <p:cNvPr id="52" name="Group 18"/>
            <p:cNvGrpSpPr>
              <a:grpSpLocks/>
            </p:cNvGrpSpPr>
            <p:nvPr/>
          </p:nvGrpSpPr>
          <p:grpSpPr bwMode="auto">
            <a:xfrm>
              <a:off x="1958950" y="1561554"/>
              <a:ext cx="5313084" cy="736342"/>
              <a:chOff x="720" y="1392"/>
              <a:chExt cx="4059" cy="513"/>
            </a:xfrm>
          </p:grpSpPr>
          <p:sp>
            <p:nvSpPr>
              <p:cNvPr id="57" name="AutoShape 19"/>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headEnd/>
                <a:tailEnd/>
              </a:ln>
              <a:effectLst/>
            </p:spPr>
            <p:txBody>
              <a:bodyPr wrap="none" anchor="ctr"/>
              <a:lstStyle/>
              <a:p>
                <a:endParaRPr lang="zh-TW" altLang="en-US"/>
              </a:p>
            </p:txBody>
          </p:sp>
          <p:grpSp>
            <p:nvGrpSpPr>
              <p:cNvPr id="58" name="Group 20"/>
              <p:cNvGrpSpPr>
                <a:grpSpLocks/>
              </p:cNvGrpSpPr>
              <p:nvPr/>
            </p:nvGrpSpPr>
            <p:grpSpPr bwMode="auto">
              <a:xfrm>
                <a:off x="730" y="1407"/>
                <a:ext cx="4049" cy="498"/>
                <a:chOff x="744" y="1407"/>
                <a:chExt cx="3994" cy="498"/>
              </a:xfrm>
            </p:grpSpPr>
            <p:sp>
              <p:nvSpPr>
                <p:cNvPr id="59" name="AutoShape 21"/>
                <p:cNvSpPr>
                  <a:spLocks noChangeArrowheads="1"/>
                </p:cNvSpPr>
                <p:nvPr/>
              </p:nvSpPr>
              <p:spPr bwMode="gray">
                <a:xfrm>
                  <a:off x="750" y="1790"/>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zh-TW" altLang="en-US"/>
                </a:p>
              </p:txBody>
            </p:sp>
            <p:sp>
              <p:nvSpPr>
                <p:cNvPr id="6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zh-TW" altLang="en-US"/>
                </a:p>
              </p:txBody>
            </p:sp>
          </p:grpSp>
        </p:grpSp>
        <p:pic>
          <p:nvPicPr>
            <p:cNvPr id="53" name="Picture 30" descr="1"/>
            <p:cNvPicPr>
              <a:picLocks noChangeAspect="1" noChangeArrowheads="1"/>
            </p:cNvPicPr>
            <p:nvPr/>
          </p:nvPicPr>
          <p:blipFill>
            <a:blip r:embed="rId3" cstate="print">
              <a:lum bright="-6000" contrast="24000"/>
            </a:blip>
            <a:srcRect l="42606" t="64474" r="19473"/>
            <a:stretch>
              <a:fillRect/>
            </a:stretch>
          </p:blipFill>
          <p:spPr bwMode="auto">
            <a:xfrm>
              <a:off x="1763688" y="1556792"/>
              <a:ext cx="792162" cy="949325"/>
            </a:xfrm>
            <a:prstGeom prst="rect">
              <a:avLst/>
            </a:prstGeom>
            <a:noFill/>
          </p:spPr>
        </p:pic>
        <p:grpSp>
          <p:nvGrpSpPr>
            <p:cNvPr id="54" name="群組 53"/>
            <p:cNvGrpSpPr/>
            <p:nvPr/>
          </p:nvGrpSpPr>
          <p:grpSpPr>
            <a:xfrm>
              <a:off x="2084363" y="1637876"/>
              <a:ext cx="4764995" cy="1279810"/>
              <a:chOff x="2084363" y="1637876"/>
              <a:chExt cx="4764995" cy="1279810"/>
            </a:xfrm>
          </p:grpSpPr>
          <p:sp>
            <p:nvSpPr>
              <p:cNvPr id="55" name="Text Box 23"/>
              <p:cNvSpPr txBox="1">
                <a:spLocks noChangeArrowheads="1"/>
              </p:cNvSpPr>
              <p:nvPr/>
            </p:nvSpPr>
            <p:spPr bwMode="white">
              <a:xfrm>
                <a:off x="2347854" y="1637876"/>
                <a:ext cx="4495800" cy="454563"/>
              </a:xfrm>
              <a:prstGeom prst="rect">
                <a:avLst/>
              </a:prstGeom>
              <a:noFill/>
              <a:ln w="9525">
                <a:noFill/>
                <a:miter lim="800000"/>
                <a:headEnd/>
                <a:tailEnd/>
              </a:ln>
              <a:effectLst/>
            </p:spPr>
            <p:txBody>
              <a:bodyPr>
                <a:spAutoFit/>
              </a:bodyPr>
              <a:lstStyle/>
              <a:p>
                <a:pPr marL="495285" indent="-495285" algn="ctr">
                  <a:spcBef>
                    <a:spcPct val="50000"/>
                  </a:spcBef>
                  <a:buClr>
                    <a:schemeClr val="tx1"/>
                  </a:buClr>
                </a:pPr>
                <a:r>
                  <a:rPr lang="zh-TW" altLang="en-US" sz="2600" b="1" dirty="0">
                    <a:solidFill>
                      <a:schemeClr val="bg1"/>
                    </a:solidFill>
                    <a:latin typeface="標楷體" pitchFamily="65" charset="-120"/>
                    <a:ea typeface="標楷體" pitchFamily="65" charset="-120"/>
                    <a:cs typeface="Arial" charset="0"/>
                  </a:rPr>
                  <a:t>標案進度管制</a:t>
                </a:r>
                <a:endParaRPr lang="en-US" altLang="zh-TW" sz="2600" b="1" dirty="0">
                  <a:solidFill>
                    <a:schemeClr val="bg1"/>
                  </a:solidFill>
                  <a:latin typeface="標楷體" pitchFamily="65" charset="-120"/>
                  <a:ea typeface="標楷體" pitchFamily="65" charset="-120"/>
                  <a:cs typeface="Arial" charset="0"/>
                </a:endParaRPr>
              </a:p>
            </p:txBody>
          </p:sp>
          <p:sp>
            <p:nvSpPr>
              <p:cNvPr id="56" name="Text Box 32"/>
              <p:cNvSpPr txBox="1">
                <a:spLocks noChangeArrowheads="1"/>
              </p:cNvSpPr>
              <p:nvPr/>
            </p:nvSpPr>
            <p:spPr bwMode="white">
              <a:xfrm>
                <a:off x="2084363" y="1653629"/>
                <a:ext cx="381000" cy="454563"/>
              </a:xfrm>
              <a:prstGeom prst="rect">
                <a:avLst/>
              </a:prstGeom>
              <a:noFill/>
              <a:ln w="9525">
                <a:noFill/>
                <a:miter lim="800000"/>
                <a:headEnd/>
                <a:tailEnd/>
              </a:ln>
              <a:effectLst/>
            </p:spPr>
            <p:txBody>
              <a:bodyPr>
                <a:spAutoFit/>
              </a:bodyPr>
              <a:lstStyle/>
              <a:p>
                <a:pPr algn="ctr">
                  <a:spcBef>
                    <a:spcPct val="50000"/>
                  </a:spcBef>
                </a:pPr>
                <a:r>
                  <a:rPr lang="zh-TW" altLang="en-US" sz="2600" b="1" dirty="0">
                    <a:solidFill>
                      <a:schemeClr val="bg1"/>
                    </a:solidFill>
                    <a:latin typeface="標楷體" pitchFamily="65" charset="-120"/>
                    <a:ea typeface="標楷體" pitchFamily="65" charset="-120"/>
                    <a:cs typeface="Arial" charset="0"/>
                  </a:rPr>
                  <a:t>壹</a:t>
                </a:r>
                <a:endParaRPr lang="en-US" altLang="zh-TW" sz="2600" b="1" dirty="0">
                  <a:solidFill>
                    <a:schemeClr val="bg1"/>
                  </a:solidFill>
                  <a:latin typeface="標楷體" pitchFamily="65" charset="-120"/>
                  <a:ea typeface="標楷體" pitchFamily="65" charset="-120"/>
                  <a:cs typeface="Arial" charset="0"/>
                </a:endParaRPr>
              </a:p>
            </p:txBody>
          </p:sp>
          <p:sp>
            <p:nvSpPr>
              <p:cNvPr id="76" name="Text Box 23"/>
              <p:cNvSpPr txBox="1">
                <a:spLocks noChangeArrowheads="1"/>
              </p:cNvSpPr>
              <p:nvPr/>
            </p:nvSpPr>
            <p:spPr bwMode="white">
              <a:xfrm>
                <a:off x="2353558" y="2463123"/>
                <a:ext cx="4495800" cy="454563"/>
              </a:xfrm>
              <a:prstGeom prst="rect">
                <a:avLst/>
              </a:prstGeom>
              <a:noFill/>
              <a:ln w="9525">
                <a:noFill/>
                <a:miter lim="800000"/>
                <a:headEnd/>
                <a:tailEnd/>
              </a:ln>
              <a:effectLst/>
            </p:spPr>
            <p:txBody>
              <a:bodyPr>
                <a:spAutoFit/>
              </a:bodyPr>
              <a:lstStyle/>
              <a:p>
                <a:pPr marL="495285" indent="-495285" algn="ctr">
                  <a:spcBef>
                    <a:spcPct val="50000"/>
                  </a:spcBef>
                  <a:buClr>
                    <a:schemeClr val="tx1"/>
                  </a:buClr>
                </a:pPr>
                <a:r>
                  <a:rPr lang="zh-TW" altLang="en-US" sz="2600" b="1" dirty="0">
                    <a:solidFill>
                      <a:schemeClr val="bg1"/>
                    </a:solidFill>
                    <a:latin typeface="標楷體" pitchFamily="65" charset="-120"/>
                    <a:ea typeface="標楷體" pitchFamily="65" charset="-120"/>
                    <a:cs typeface="Arial" charset="0"/>
                  </a:rPr>
                  <a:t>工程施工查核</a:t>
                </a:r>
                <a:endParaRPr lang="en-US" altLang="zh-TW" sz="2600" b="1" dirty="0">
                  <a:solidFill>
                    <a:schemeClr val="bg1"/>
                  </a:solidFill>
                  <a:latin typeface="標楷體" pitchFamily="65" charset="-120"/>
                  <a:ea typeface="標楷體" pitchFamily="65" charset="-120"/>
                  <a:cs typeface="Arial" charset="0"/>
                </a:endParaRPr>
              </a:p>
            </p:txBody>
          </p:sp>
        </p:grpSp>
      </p:grpSp>
      <p:grpSp>
        <p:nvGrpSpPr>
          <p:cNvPr id="61" name="群組 60"/>
          <p:cNvGrpSpPr/>
          <p:nvPr/>
        </p:nvGrpSpPr>
        <p:grpSpPr>
          <a:xfrm>
            <a:off x="1846069" y="5311538"/>
            <a:ext cx="6027684" cy="1476639"/>
            <a:chOff x="1693754" y="968749"/>
            <a:chExt cx="5578280" cy="1329148"/>
          </a:xfrm>
        </p:grpSpPr>
        <p:grpSp>
          <p:nvGrpSpPr>
            <p:cNvPr id="62" name="Group 18"/>
            <p:cNvGrpSpPr>
              <a:grpSpLocks/>
            </p:cNvGrpSpPr>
            <p:nvPr/>
          </p:nvGrpSpPr>
          <p:grpSpPr bwMode="auto">
            <a:xfrm>
              <a:off x="1927535" y="968749"/>
              <a:ext cx="5344499" cy="1329148"/>
              <a:chOff x="696" y="979"/>
              <a:chExt cx="4083" cy="926"/>
            </a:xfrm>
          </p:grpSpPr>
          <p:sp>
            <p:nvSpPr>
              <p:cNvPr id="67" name="AutoShape 19"/>
              <p:cNvSpPr>
                <a:spLocks noChangeArrowheads="1"/>
              </p:cNvSpPr>
              <p:nvPr/>
            </p:nvSpPr>
            <p:spPr bwMode="gray">
              <a:xfrm>
                <a:off x="696" y="1022"/>
                <a:ext cx="4058" cy="480"/>
              </a:xfrm>
              <a:prstGeom prst="roundRect">
                <a:avLst>
                  <a:gd name="adj" fmla="val 17509"/>
                </a:avLst>
              </a:prstGeom>
              <a:solidFill>
                <a:schemeClr val="accent6">
                  <a:lumMod val="50000"/>
                </a:schemeClr>
              </a:solidFill>
              <a:ln w="9525">
                <a:noFill/>
                <a:round/>
                <a:headEnd/>
                <a:tailEnd/>
              </a:ln>
              <a:effectLst/>
            </p:spPr>
            <p:txBody>
              <a:bodyPr wrap="none" anchor="ctr"/>
              <a:lstStyle/>
              <a:p>
                <a:endParaRPr lang="zh-TW" altLang="en-US"/>
              </a:p>
            </p:txBody>
          </p:sp>
          <p:grpSp>
            <p:nvGrpSpPr>
              <p:cNvPr id="68" name="Group 20"/>
              <p:cNvGrpSpPr>
                <a:grpSpLocks/>
              </p:cNvGrpSpPr>
              <p:nvPr/>
            </p:nvGrpSpPr>
            <p:grpSpPr bwMode="auto">
              <a:xfrm>
                <a:off x="711" y="979"/>
                <a:ext cx="4068" cy="926"/>
                <a:chOff x="725" y="979"/>
                <a:chExt cx="4013" cy="926"/>
              </a:xfrm>
            </p:grpSpPr>
            <p:sp>
              <p:nvSpPr>
                <p:cNvPr id="69" name="AutoShape 21"/>
                <p:cNvSpPr>
                  <a:spLocks noChangeArrowheads="1"/>
                </p:cNvSpPr>
                <p:nvPr/>
              </p:nvSpPr>
              <p:spPr bwMode="gray">
                <a:xfrm>
                  <a:off x="750" y="1790"/>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zh-TW" altLang="en-US"/>
                </a:p>
              </p:txBody>
            </p:sp>
            <p:sp>
              <p:nvSpPr>
                <p:cNvPr id="70" name="AutoShape 22"/>
                <p:cNvSpPr>
                  <a:spLocks noChangeArrowheads="1"/>
                </p:cNvSpPr>
                <p:nvPr/>
              </p:nvSpPr>
              <p:spPr bwMode="gray">
                <a:xfrm>
                  <a:off x="725" y="979"/>
                  <a:ext cx="3988" cy="217"/>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zh-TW" altLang="en-US"/>
                </a:p>
              </p:txBody>
            </p:sp>
          </p:grpSp>
        </p:grpSp>
        <p:pic>
          <p:nvPicPr>
            <p:cNvPr id="63" name="Picture 30" descr="1"/>
            <p:cNvPicPr>
              <a:picLocks noChangeAspect="1" noChangeArrowheads="1"/>
            </p:cNvPicPr>
            <p:nvPr/>
          </p:nvPicPr>
          <p:blipFill>
            <a:blip r:embed="rId3" cstate="print">
              <a:lum bright="-6000" contrast="24000"/>
            </a:blip>
            <a:srcRect l="42606" t="64474" r="19473"/>
            <a:stretch>
              <a:fillRect/>
            </a:stretch>
          </p:blipFill>
          <p:spPr bwMode="auto">
            <a:xfrm>
              <a:off x="1693754" y="1018725"/>
              <a:ext cx="792162" cy="949325"/>
            </a:xfrm>
            <a:prstGeom prst="rect">
              <a:avLst/>
            </a:prstGeom>
            <a:noFill/>
          </p:spPr>
        </p:pic>
        <p:grpSp>
          <p:nvGrpSpPr>
            <p:cNvPr id="64" name="群組 63"/>
            <p:cNvGrpSpPr/>
            <p:nvPr/>
          </p:nvGrpSpPr>
          <p:grpSpPr>
            <a:xfrm>
              <a:off x="2008847" y="1078954"/>
              <a:ext cx="5015175" cy="516952"/>
              <a:chOff x="2008847" y="1078954"/>
              <a:chExt cx="5015175" cy="516952"/>
            </a:xfrm>
          </p:grpSpPr>
          <p:sp>
            <p:nvSpPr>
              <p:cNvPr id="65" name="Text Box 23"/>
              <p:cNvSpPr txBox="1">
                <a:spLocks noChangeArrowheads="1"/>
              </p:cNvSpPr>
              <p:nvPr/>
            </p:nvSpPr>
            <p:spPr bwMode="white">
              <a:xfrm>
                <a:off x="2389847" y="1235760"/>
                <a:ext cx="4634175" cy="360146"/>
              </a:xfrm>
              <a:prstGeom prst="rect">
                <a:avLst/>
              </a:prstGeom>
              <a:noFill/>
              <a:ln w="9525">
                <a:noFill/>
                <a:miter lim="800000"/>
                <a:headEnd/>
                <a:tailEnd/>
              </a:ln>
              <a:effectLst/>
            </p:spPr>
            <p:txBody>
              <a:bodyPr wrap="square">
                <a:spAutoFit/>
              </a:bodyPr>
              <a:lstStyle/>
              <a:p>
                <a:pPr marL="495285" indent="-495285" algn="ctr">
                  <a:lnSpc>
                    <a:spcPts val="2383"/>
                  </a:lnSpc>
                  <a:spcBef>
                    <a:spcPts val="0"/>
                  </a:spcBef>
                  <a:buClr>
                    <a:schemeClr val="tx1"/>
                  </a:buClr>
                </a:pPr>
                <a:r>
                  <a:rPr lang="zh-TW" altLang="en-US" sz="2600" b="1" dirty="0">
                    <a:solidFill>
                      <a:schemeClr val="bg1"/>
                    </a:solidFill>
                    <a:latin typeface="標楷體" panose="03000509000000000000" pitchFamily="65" charset="-120"/>
                    <a:ea typeface="標楷體" panose="03000509000000000000" pitchFamily="65" charset="-120"/>
                    <a:cs typeface="Arial" charset="0"/>
                  </a:rPr>
                  <a:t>精進作為</a:t>
                </a:r>
                <a:r>
                  <a:rPr lang="en-US" altLang="zh-TW" sz="2600" b="1" dirty="0">
                    <a:solidFill>
                      <a:schemeClr val="bg1"/>
                    </a:solidFill>
                    <a:latin typeface="標楷體" panose="03000509000000000000" pitchFamily="65" charset="-120"/>
                    <a:ea typeface="標楷體" panose="03000509000000000000" pitchFamily="65" charset="-120"/>
                    <a:cs typeface="Arial" charset="0"/>
                  </a:rPr>
                  <a:t>    </a:t>
                </a:r>
              </a:p>
            </p:txBody>
          </p:sp>
          <p:sp>
            <p:nvSpPr>
              <p:cNvPr id="66" name="Text Box 32"/>
              <p:cNvSpPr txBox="1">
                <a:spLocks noChangeArrowheads="1"/>
              </p:cNvSpPr>
              <p:nvPr/>
            </p:nvSpPr>
            <p:spPr bwMode="white">
              <a:xfrm>
                <a:off x="2008847" y="1078954"/>
                <a:ext cx="381000" cy="443257"/>
              </a:xfrm>
              <a:prstGeom prst="rect">
                <a:avLst/>
              </a:prstGeom>
              <a:noFill/>
              <a:ln w="9525">
                <a:noFill/>
                <a:miter lim="800000"/>
                <a:headEnd/>
                <a:tailEnd/>
              </a:ln>
              <a:effectLst/>
            </p:spPr>
            <p:txBody>
              <a:bodyPr>
                <a:spAutoFit/>
              </a:bodyPr>
              <a:lstStyle/>
              <a:p>
                <a:pPr algn="ctr">
                  <a:spcBef>
                    <a:spcPct val="50000"/>
                  </a:spcBef>
                </a:pPr>
                <a:r>
                  <a:rPr lang="zh-TW" altLang="en-US" sz="2600" b="1" dirty="0">
                    <a:solidFill>
                      <a:schemeClr val="bg1"/>
                    </a:solidFill>
                    <a:latin typeface="標楷體" pitchFamily="65" charset="-120"/>
                    <a:ea typeface="標楷體" pitchFamily="65" charset="-120"/>
                    <a:cs typeface="Arial" charset="0"/>
                  </a:rPr>
                  <a:t>伍</a:t>
                </a:r>
                <a:endParaRPr lang="en-US" altLang="zh-TW" sz="2600" b="1" dirty="0">
                  <a:solidFill>
                    <a:schemeClr val="bg1"/>
                  </a:solidFill>
                  <a:latin typeface="標楷體" pitchFamily="65" charset="-120"/>
                  <a:ea typeface="標楷體" pitchFamily="65" charset="-120"/>
                  <a:cs typeface="Arial"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2480" y="139280"/>
            <a:ext cx="6876689" cy="1430867"/>
          </a:xfrm>
        </p:spPr>
        <p:txBody>
          <a:bodyPr/>
          <a:lstStyle/>
          <a:p>
            <a:r>
              <a:rPr lang="zh-TW" altLang="en-US" dirty="0" smtClean="0">
                <a:solidFill>
                  <a:schemeClr val="tx1"/>
                </a:solidFill>
                <a:latin typeface="標楷體" pitchFamily="65" charset="-120"/>
                <a:ea typeface="標楷體" pitchFamily="65" charset="-120"/>
              </a:rPr>
              <a:t>貳、工程施工查核  </a:t>
            </a:r>
            <a:r>
              <a:rPr lang="en-US" altLang="zh-TW" sz="1950" dirty="0" smtClean="0">
                <a:solidFill>
                  <a:schemeClr val="tx1"/>
                </a:solidFill>
                <a:latin typeface="標楷體" pitchFamily="65" charset="-120"/>
                <a:ea typeface="標楷體" pitchFamily="65" charset="-120"/>
              </a:rPr>
              <a:t>(5/9)</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428497" y="854714"/>
            <a:ext cx="8970997" cy="5226581"/>
          </a:xfrm>
        </p:spPr>
        <p:txBody>
          <a:bodyPr anchor="t"/>
          <a:lstStyle/>
          <a:p>
            <a:r>
              <a:rPr lang="en-US" altLang="zh-TW" sz="2600" dirty="0" smtClean="0">
                <a:latin typeface="標楷體" pitchFamily="65" charset="-120"/>
                <a:ea typeface="標楷體" pitchFamily="65" charset="-120"/>
              </a:rPr>
              <a:t>105</a:t>
            </a:r>
            <a:r>
              <a:rPr lang="zh-TW" altLang="en-US" sz="2600" dirty="0" smtClean="0">
                <a:latin typeface="標楷體" pitchFamily="65" charset="-120"/>
                <a:ea typeface="標楷體" pitchFamily="65" charset="-120"/>
              </a:rPr>
              <a:t>年度輔導參加</a:t>
            </a:r>
            <a:r>
              <a:rPr lang="zh-TW" altLang="en-US" sz="2600" dirty="0">
                <a:latin typeface="標楷體" pitchFamily="65" charset="-120"/>
                <a:ea typeface="標楷體" pitchFamily="65" charset="-120"/>
              </a:rPr>
              <a:t>公共工程金質獎之標案：</a:t>
            </a:r>
            <a:endParaRPr lang="en-US" altLang="zh-TW" sz="2600" dirty="0">
              <a:solidFill>
                <a:srgbClr val="000000"/>
              </a:solidFill>
              <a:latin typeface="標楷體" pitchFamily="65" charset="-120"/>
              <a:ea typeface="標楷體" pitchFamily="65" charset="-120"/>
            </a:endParaRPr>
          </a:p>
          <a:p>
            <a:pPr lvl="1"/>
            <a:r>
              <a:rPr lang="en-US" altLang="zh-TW" sz="2000" b="1" dirty="0" smtClean="0">
                <a:latin typeface="標楷體" pitchFamily="65" charset="-120"/>
                <a:ea typeface="標楷體" pitchFamily="65" charset="-120"/>
              </a:rPr>
              <a:t>105</a:t>
            </a:r>
            <a:r>
              <a:rPr lang="zh-TW" altLang="en-US" sz="2000" b="1" dirty="0" smtClean="0">
                <a:latin typeface="標楷體" pitchFamily="65" charset="-120"/>
                <a:ea typeface="標楷體" pitchFamily="65" charset="-120"/>
              </a:rPr>
              <a:t>年度預</a:t>
            </a:r>
            <a:r>
              <a:rPr lang="zh-TW" altLang="en-US" sz="2000" b="1" dirty="0">
                <a:latin typeface="標楷體" pitchFamily="65" charset="-120"/>
                <a:ea typeface="標楷體" pitchFamily="65" charset="-120"/>
              </a:rPr>
              <a:t>計</a:t>
            </a:r>
            <a:r>
              <a:rPr lang="zh-TW" altLang="en-US" sz="2000" b="1" dirty="0" smtClean="0">
                <a:latin typeface="標楷體" pitchFamily="65" charset="-120"/>
                <a:ea typeface="標楷體" pitchFamily="65" charset="-120"/>
              </a:rPr>
              <a:t>輔導</a:t>
            </a:r>
            <a:r>
              <a:rPr lang="zh-TW" altLang="en-US" sz="2000" b="1" dirty="0">
                <a:latin typeface="標楷體" pitchFamily="65" charset="-120"/>
                <a:ea typeface="標楷體" pitchFamily="65" charset="-120"/>
              </a:rPr>
              <a:t>參加公共工程金質</a:t>
            </a:r>
            <a:r>
              <a:rPr lang="zh-TW" altLang="en-US" sz="2000" b="1" dirty="0" smtClean="0">
                <a:latin typeface="標楷體" pitchFamily="65" charset="-120"/>
                <a:ea typeface="標楷體" pitchFamily="65" charset="-120"/>
              </a:rPr>
              <a:t>獎標</a:t>
            </a:r>
            <a:r>
              <a:rPr lang="zh-TW" altLang="en-US" sz="2000" b="1" dirty="0">
                <a:latin typeface="標楷體" pitchFamily="65" charset="-120"/>
                <a:ea typeface="標楷體" pitchFamily="65" charset="-120"/>
              </a:rPr>
              <a:t>案計</a:t>
            </a:r>
            <a:r>
              <a:rPr lang="zh-TW" altLang="en-US" sz="2000" b="1" dirty="0" smtClean="0">
                <a:latin typeface="標楷體" pitchFamily="65" charset="-120"/>
                <a:ea typeface="標楷體" pitchFamily="65" charset="-120"/>
              </a:rPr>
              <a:t>有</a:t>
            </a:r>
            <a:r>
              <a:rPr lang="en-US" altLang="zh-TW" sz="2000" b="1" dirty="0">
                <a:latin typeface="標楷體" pitchFamily="65" charset="-120"/>
                <a:ea typeface="標楷體" pitchFamily="65" charset="-120"/>
              </a:rPr>
              <a:t>9</a:t>
            </a:r>
            <a:r>
              <a:rPr lang="zh-TW" altLang="en-US" sz="2000" b="1" dirty="0" smtClean="0">
                <a:latin typeface="標楷體" pitchFamily="65" charset="-120"/>
                <a:ea typeface="標楷體" pitchFamily="65" charset="-120"/>
              </a:rPr>
              <a:t>件，分別為建設局</a:t>
            </a:r>
            <a:r>
              <a:rPr lang="en-US" altLang="zh-TW" sz="2000" b="1" dirty="0">
                <a:latin typeface="標楷體" pitchFamily="65" charset="-120"/>
                <a:ea typeface="標楷體" pitchFamily="65" charset="-120"/>
              </a:rPr>
              <a:t>4</a:t>
            </a:r>
            <a:r>
              <a:rPr lang="zh-TW" altLang="en-US" sz="2000" b="1" dirty="0" smtClean="0">
                <a:latin typeface="標楷體" pitchFamily="65" charset="-120"/>
                <a:ea typeface="標楷體" pitchFamily="65" charset="-120"/>
              </a:rPr>
              <a:t>件、水利局</a:t>
            </a:r>
            <a:r>
              <a:rPr lang="en-US" altLang="zh-TW" sz="2000" b="1" dirty="0" smtClean="0">
                <a:latin typeface="標楷體" pitchFamily="65" charset="-120"/>
                <a:ea typeface="標楷體" pitchFamily="65" charset="-120"/>
              </a:rPr>
              <a:t>3</a:t>
            </a:r>
            <a:r>
              <a:rPr lang="zh-TW" altLang="en-US" sz="2000" b="1" dirty="0" smtClean="0">
                <a:latin typeface="標楷體" pitchFamily="65" charset="-120"/>
                <a:ea typeface="標楷體" pitchFamily="65" charset="-120"/>
              </a:rPr>
              <a:t>件、教育局及觀光旅遊局各</a:t>
            </a:r>
            <a:r>
              <a:rPr lang="en-US" altLang="zh-TW" sz="2000" b="1" dirty="0" smtClean="0">
                <a:latin typeface="標楷體" pitchFamily="65" charset="-120"/>
                <a:ea typeface="標楷體" pitchFamily="65" charset="-120"/>
              </a:rPr>
              <a:t>1</a:t>
            </a:r>
            <a:r>
              <a:rPr lang="zh-TW" altLang="en-US" sz="2000" b="1" dirty="0" smtClean="0">
                <a:latin typeface="標楷體" pitchFamily="65" charset="-120"/>
                <a:ea typeface="標楷體" pitchFamily="65" charset="-120"/>
              </a:rPr>
              <a:t>件。</a:t>
            </a:r>
            <a:endParaRPr lang="en-US" altLang="zh-TW" sz="2000" b="1" dirty="0">
              <a:latin typeface="標楷體" pitchFamily="65" charset="-120"/>
              <a:ea typeface="標楷體" pitchFamily="65" charset="-120"/>
            </a:endParaRPr>
          </a:p>
          <a:p>
            <a:pPr lvl="1"/>
            <a:endParaRPr lang="en-US" altLang="zh-TW" sz="2167"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6" name="投影片編號版面配置區 5"/>
          <p:cNvSpPr>
            <a:spLocks noGrp="1"/>
          </p:cNvSpPr>
          <p:nvPr>
            <p:ph type="sldNum" sz="quarter" idx="12"/>
          </p:nvPr>
        </p:nvSpPr>
        <p:spPr>
          <a:xfrm>
            <a:off x="9201472" y="6462448"/>
            <a:ext cx="555358" cy="395552"/>
          </a:xfrm>
        </p:spPr>
        <p:txBody>
          <a:bodyPr/>
          <a:lstStyle/>
          <a:p>
            <a:fld id="{E7B12B5A-12EF-4BC0-96FC-60E9D66AEFFB}" type="slidenum">
              <a:rPr lang="en-US" altLang="zh-TW" smtClean="0">
                <a:solidFill>
                  <a:schemeClr val="tx1"/>
                </a:solidFill>
              </a:rPr>
              <a:pPr/>
              <a:t>20</a:t>
            </a:fld>
            <a:endParaRPr lang="en-US" altLang="zh-TW" dirty="0">
              <a:solidFill>
                <a:schemeClr val="tx1"/>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736470889"/>
              </p:ext>
            </p:extLst>
          </p:nvPr>
        </p:nvGraphicFramePr>
        <p:xfrm>
          <a:off x="428496" y="2204865"/>
          <a:ext cx="9127016" cy="3898166"/>
        </p:xfrm>
        <a:graphic>
          <a:graphicData uri="http://schemas.openxmlformats.org/drawingml/2006/table">
            <a:tbl>
              <a:tblPr firstRow="1" firstCol="1" bandRow="1">
                <a:tableStyleId>{00A15C55-8517-42AA-B614-E9B94910E393}</a:tableStyleId>
              </a:tblPr>
              <a:tblGrid>
                <a:gridCol w="478516"/>
                <a:gridCol w="656249"/>
                <a:gridCol w="1693911"/>
                <a:gridCol w="725537"/>
                <a:gridCol w="891649"/>
                <a:gridCol w="772819"/>
                <a:gridCol w="960539"/>
                <a:gridCol w="1015892"/>
                <a:gridCol w="1931904"/>
              </a:tblGrid>
              <a:tr h="677942">
                <a:tc>
                  <a:txBody>
                    <a:bodyPr/>
                    <a:lstStyle/>
                    <a:p>
                      <a:pPr marL="306070" indent="-306070" algn="ctr">
                        <a:lnSpc>
                          <a:spcPts val="1400"/>
                        </a:lnSpc>
                        <a:spcAft>
                          <a:spcPts val="0"/>
                        </a:spcAft>
                      </a:pPr>
                      <a:r>
                        <a:rPr lang="zh-TW" sz="1200" dirty="0"/>
                        <a:t>項次</a:t>
                      </a:r>
                      <a:endParaRPr lang="zh-TW" sz="1200" dirty="0">
                        <a:latin typeface="+mn-ea"/>
                        <a:ea typeface="+mn-ea"/>
                      </a:endParaRPr>
                    </a:p>
                  </a:txBody>
                  <a:tcPr marL="16876" marR="16876" marT="0" marB="0" anchor="ctr"/>
                </a:tc>
                <a:tc>
                  <a:txBody>
                    <a:bodyPr/>
                    <a:lstStyle/>
                    <a:p>
                      <a:pPr marL="306070" indent="-306070" algn="ctr">
                        <a:lnSpc>
                          <a:spcPts val="1400"/>
                        </a:lnSpc>
                        <a:spcAft>
                          <a:spcPts val="0"/>
                        </a:spcAft>
                      </a:pPr>
                      <a:r>
                        <a:rPr lang="zh-TW" sz="1200" dirty="0"/>
                        <a:t>主辦</a:t>
                      </a:r>
                    </a:p>
                    <a:p>
                      <a:pPr marL="306070" indent="-306070" algn="ctr">
                        <a:lnSpc>
                          <a:spcPts val="1400"/>
                        </a:lnSpc>
                        <a:spcAft>
                          <a:spcPts val="0"/>
                        </a:spcAft>
                      </a:pPr>
                      <a:r>
                        <a:rPr lang="zh-TW" altLang="en-US" sz="1200" dirty="0" smtClean="0"/>
                        <a:t>機關</a:t>
                      </a:r>
                      <a:endParaRPr lang="zh-TW" sz="1200" dirty="0">
                        <a:latin typeface="+mn-ea"/>
                        <a:ea typeface="+mn-ea"/>
                      </a:endParaRPr>
                    </a:p>
                  </a:txBody>
                  <a:tcPr marL="16876" marR="16876" marT="0" marB="0" anchor="ctr"/>
                </a:tc>
                <a:tc>
                  <a:txBody>
                    <a:bodyPr/>
                    <a:lstStyle/>
                    <a:p>
                      <a:pPr marL="306070" indent="-306070" algn="ctr">
                        <a:lnSpc>
                          <a:spcPts val="1400"/>
                        </a:lnSpc>
                        <a:spcAft>
                          <a:spcPts val="0"/>
                        </a:spcAft>
                      </a:pPr>
                      <a:r>
                        <a:rPr lang="zh-TW" sz="1200"/>
                        <a:t>工程標案名稱</a:t>
                      </a:r>
                      <a:endParaRPr lang="zh-TW" sz="1200">
                        <a:latin typeface="+mn-ea"/>
                        <a:ea typeface="+mn-ea"/>
                      </a:endParaRPr>
                    </a:p>
                  </a:txBody>
                  <a:tcPr marL="16876" marR="16876" marT="0" marB="0" anchor="ctr"/>
                </a:tc>
                <a:tc>
                  <a:txBody>
                    <a:bodyPr/>
                    <a:lstStyle/>
                    <a:p>
                      <a:pPr marL="306070" indent="-306070" algn="ctr">
                        <a:lnSpc>
                          <a:spcPts val="1400"/>
                        </a:lnSpc>
                        <a:spcAft>
                          <a:spcPts val="0"/>
                        </a:spcAft>
                      </a:pPr>
                      <a:r>
                        <a:rPr lang="zh-TW" sz="1200"/>
                        <a:t>參加</a:t>
                      </a:r>
                    </a:p>
                    <a:p>
                      <a:pPr marL="306070" indent="-306070" algn="ctr">
                        <a:lnSpc>
                          <a:spcPts val="1400"/>
                        </a:lnSpc>
                        <a:spcAft>
                          <a:spcPts val="0"/>
                        </a:spcAft>
                      </a:pPr>
                      <a:r>
                        <a:rPr lang="zh-TW" sz="1200"/>
                        <a:t>類別</a:t>
                      </a:r>
                      <a:endParaRPr lang="zh-TW" sz="1200">
                        <a:latin typeface="+mn-ea"/>
                        <a:ea typeface="+mn-ea"/>
                      </a:endParaRPr>
                    </a:p>
                  </a:txBody>
                  <a:tcPr marL="16876" marR="16876" marT="0" marB="0" anchor="ctr"/>
                </a:tc>
                <a:tc>
                  <a:txBody>
                    <a:bodyPr/>
                    <a:lstStyle/>
                    <a:p>
                      <a:pPr marL="306070" indent="-306070" algn="ctr">
                        <a:lnSpc>
                          <a:spcPts val="1400"/>
                        </a:lnSpc>
                        <a:spcAft>
                          <a:spcPts val="0"/>
                        </a:spcAft>
                      </a:pPr>
                      <a:r>
                        <a:rPr lang="zh-TW" sz="1200"/>
                        <a:t>工程</a:t>
                      </a:r>
                    </a:p>
                    <a:p>
                      <a:pPr marL="306070" indent="-306070" algn="ctr">
                        <a:lnSpc>
                          <a:spcPts val="1400"/>
                        </a:lnSpc>
                        <a:spcAft>
                          <a:spcPts val="0"/>
                        </a:spcAft>
                      </a:pPr>
                      <a:r>
                        <a:rPr lang="zh-TW" sz="1200"/>
                        <a:t>規模</a:t>
                      </a:r>
                      <a:endParaRPr lang="zh-TW" sz="1200">
                        <a:latin typeface="+mn-ea"/>
                        <a:ea typeface="+mn-ea"/>
                      </a:endParaRPr>
                    </a:p>
                  </a:txBody>
                  <a:tcPr marL="16876" marR="16876" marT="0" marB="0" anchor="ctr"/>
                </a:tc>
                <a:tc>
                  <a:txBody>
                    <a:bodyPr/>
                    <a:lstStyle/>
                    <a:p>
                      <a:pPr marL="0" indent="-306070" algn="ctr">
                        <a:lnSpc>
                          <a:spcPts val="1400"/>
                        </a:lnSpc>
                        <a:spcAft>
                          <a:spcPts val="0"/>
                        </a:spcAft>
                      </a:pPr>
                      <a:r>
                        <a:rPr lang="zh-TW" sz="1200" dirty="0"/>
                        <a:t>決標</a:t>
                      </a:r>
                    </a:p>
                    <a:p>
                      <a:pPr marL="0" indent="-306070" algn="ctr">
                        <a:lnSpc>
                          <a:spcPts val="1400"/>
                        </a:lnSpc>
                        <a:spcAft>
                          <a:spcPts val="0"/>
                        </a:spcAft>
                      </a:pPr>
                      <a:r>
                        <a:rPr lang="zh-TW" sz="1200" dirty="0"/>
                        <a:t>金額</a:t>
                      </a:r>
                      <a:r>
                        <a:rPr lang="en-US" sz="1200" dirty="0"/>
                        <a:t/>
                      </a:r>
                      <a:br>
                        <a:rPr lang="en-US" sz="1200" dirty="0"/>
                      </a:br>
                      <a:r>
                        <a:rPr lang="en-US" sz="1200" dirty="0"/>
                        <a:t>(</a:t>
                      </a:r>
                      <a:r>
                        <a:rPr lang="zh-TW" sz="1200" dirty="0"/>
                        <a:t>千元</a:t>
                      </a:r>
                      <a:r>
                        <a:rPr lang="en-US" sz="1200" dirty="0"/>
                        <a:t>)</a:t>
                      </a:r>
                      <a:endParaRPr lang="zh-TW" sz="1200" dirty="0">
                        <a:latin typeface="+mn-ea"/>
                        <a:ea typeface="+mn-ea"/>
                      </a:endParaRPr>
                    </a:p>
                  </a:txBody>
                  <a:tcPr marL="16876" marR="16876" marT="0" marB="0" anchor="ctr"/>
                </a:tc>
                <a:tc>
                  <a:txBody>
                    <a:bodyPr/>
                    <a:lstStyle/>
                    <a:p>
                      <a:pPr marL="0" indent="-306070" algn="ctr">
                        <a:lnSpc>
                          <a:spcPts val="1400"/>
                        </a:lnSpc>
                        <a:spcAft>
                          <a:spcPts val="0"/>
                        </a:spcAft>
                      </a:pPr>
                      <a:r>
                        <a:rPr lang="zh-TW" sz="1200" dirty="0"/>
                        <a:t>預定完工</a:t>
                      </a:r>
                      <a:r>
                        <a:rPr lang="en-US" sz="1200" dirty="0"/>
                        <a:t/>
                      </a:r>
                      <a:br>
                        <a:rPr lang="en-US" sz="1200" dirty="0"/>
                      </a:br>
                      <a:r>
                        <a:rPr lang="zh-TW" sz="1200" dirty="0"/>
                        <a:t>日期</a:t>
                      </a:r>
                      <a:endParaRPr lang="zh-TW" sz="1200" dirty="0">
                        <a:latin typeface="+mn-ea"/>
                        <a:ea typeface="+mn-ea"/>
                      </a:endParaRPr>
                    </a:p>
                  </a:txBody>
                  <a:tcPr marL="16876" marR="16876" marT="0" marB="0" anchor="ctr"/>
                </a:tc>
                <a:tc>
                  <a:txBody>
                    <a:bodyPr/>
                    <a:lstStyle/>
                    <a:p>
                      <a:pPr marL="0" indent="-306070" algn="ctr">
                        <a:lnSpc>
                          <a:spcPts val="1400"/>
                        </a:lnSpc>
                        <a:spcAft>
                          <a:spcPts val="0"/>
                        </a:spcAft>
                      </a:pPr>
                      <a:r>
                        <a:rPr lang="zh-TW" sz="1200" dirty="0"/>
                        <a:t>實際</a:t>
                      </a:r>
                    </a:p>
                    <a:p>
                      <a:pPr marL="0" indent="-306070" algn="ctr">
                        <a:lnSpc>
                          <a:spcPts val="1400"/>
                        </a:lnSpc>
                        <a:spcAft>
                          <a:spcPts val="0"/>
                        </a:spcAft>
                      </a:pPr>
                      <a:r>
                        <a:rPr lang="zh-TW" sz="1200" dirty="0"/>
                        <a:t>進度</a:t>
                      </a:r>
                      <a:r>
                        <a:rPr lang="en-US" sz="1200" dirty="0"/>
                        <a:t/>
                      </a:r>
                      <a:br>
                        <a:rPr lang="en-US" sz="1200" dirty="0"/>
                      </a:br>
                      <a:r>
                        <a:rPr lang="en-US" sz="1200" dirty="0"/>
                        <a:t>(104.12)</a:t>
                      </a:r>
                      <a:endParaRPr lang="zh-TW" sz="1200" dirty="0">
                        <a:latin typeface="+mn-ea"/>
                        <a:ea typeface="+mn-ea"/>
                      </a:endParaRPr>
                    </a:p>
                  </a:txBody>
                  <a:tcPr marL="16876" marR="16876" marT="0" marB="0" anchor="ctr"/>
                </a:tc>
                <a:tc>
                  <a:txBody>
                    <a:bodyPr/>
                    <a:lstStyle/>
                    <a:p>
                      <a:pPr marL="306070" indent="-306070" algn="ctr">
                        <a:lnSpc>
                          <a:spcPts val="1400"/>
                        </a:lnSpc>
                        <a:spcAft>
                          <a:spcPts val="0"/>
                        </a:spcAft>
                      </a:pPr>
                      <a:r>
                        <a:rPr lang="zh-TW" sz="1200"/>
                        <a:t>歷次查核成績</a:t>
                      </a:r>
                      <a:endParaRPr lang="zh-TW" sz="1200">
                        <a:latin typeface="+mn-ea"/>
                        <a:ea typeface="+mn-ea"/>
                      </a:endParaRPr>
                    </a:p>
                  </a:txBody>
                  <a:tcPr marL="16876" marR="16876" marT="0" marB="0" anchor="ctr"/>
                </a:tc>
              </a:tr>
              <a:tr h="508456">
                <a:tc>
                  <a:txBody>
                    <a:bodyPr/>
                    <a:lstStyle/>
                    <a:p>
                      <a:pPr marL="306070" indent="-306070" algn="ctr">
                        <a:lnSpc>
                          <a:spcPts val="1400"/>
                        </a:lnSpc>
                        <a:spcAft>
                          <a:spcPts val="0"/>
                        </a:spcAft>
                      </a:pPr>
                      <a:r>
                        <a:rPr lang="en-US" sz="1200"/>
                        <a:t>1</a:t>
                      </a:r>
                      <a:endParaRPr lang="zh-TW" sz="1200">
                        <a:latin typeface="+mn-ea"/>
                        <a:ea typeface="+mn-ea"/>
                      </a:endParaRPr>
                    </a:p>
                  </a:txBody>
                  <a:tcPr marL="16876" marR="16876" marT="0" marB="0" anchor="ctr"/>
                </a:tc>
                <a:tc>
                  <a:txBody>
                    <a:bodyPr/>
                    <a:lstStyle/>
                    <a:p>
                      <a:pPr marL="306070" indent="-306070" algn="ctr">
                        <a:lnSpc>
                          <a:spcPts val="1400"/>
                        </a:lnSpc>
                        <a:spcAft>
                          <a:spcPts val="0"/>
                        </a:spcAft>
                      </a:pPr>
                      <a:r>
                        <a:rPr lang="zh-TW" sz="1200"/>
                        <a:t>建設局</a:t>
                      </a:r>
                      <a:endParaRPr lang="zh-TW" sz="1200">
                        <a:latin typeface="+mn-ea"/>
                        <a:ea typeface="+mn-ea"/>
                      </a:endParaRPr>
                    </a:p>
                  </a:txBody>
                  <a:tcPr marL="16876" marR="16876" marT="0" marB="0" anchor="ctr"/>
                </a:tc>
                <a:tc>
                  <a:txBody>
                    <a:bodyPr/>
                    <a:lstStyle/>
                    <a:p>
                      <a:pPr marL="306070" indent="-306070" algn="l">
                        <a:lnSpc>
                          <a:spcPts val="1400"/>
                        </a:lnSpc>
                        <a:spcAft>
                          <a:spcPts val="0"/>
                        </a:spcAft>
                      </a:pPr>
                      <a:r>
                        <a:rPr lang="zh-TW" sz="1200"/>
                        <a:t>國軍新田營區新建工程</a:t>
                      </a:r>
                      <a:endParaRPr lang="zh-TW" sz="1200">
                        <a:latin typeface="+mn-ea"/>
                        <a:ea typeface="+mn-ea"/>
                      </a:endParaRPr>
                    </a:p>
                  </a:txBody>
                  <a:tcPr marL="16876" marR="16876" marT="0" marB="0" anchor="ctr"/>
                </a:tc>
                <a:tc>
                  <a:txBody>
                    <a:bodyPr/>
                    <a:lstStyle/>
                    <a:p>
                      <a:pPr marL="306070" indent="-306070" algn="ctr">
                        <a:lnSpc>
                          <a:spcPts val="1400"/>
                        </a:lnSpc>
                        <a:spcAft>
                          <a:spcPts val="0"/>
                        </a:spcAft>
                      </a:pPr>
                      <a:r>
                        <a:rPr lang="zh-TW" sz="1200"/>
                        <a:t>建築工程</a:t>
                      </a:r>
                      <a:endParaRPr lang="zh-TW" sz="1200">
                        <a:latin typeface="+mn-ea"/>
                        <a:ea typeface="+mn-ea"/>
                      </a:endParaRPr>
                    </a:p>
                  </a:txBody>
                  <a:tcPr marL="16876" marR="16876" marT="0" marB="0" anchor="ctr"/>
                </a:tc>
                <a:tc>
                  <a:txBody>
                    <a:bodyPr/>
                    <a:lstStyle/>
                    <a:p>
                      <a:pPr marL="0" indent="-306070" algn="ctr">
                        <a:lnSpc>
                          <a:spcPts val="1400"/>
                        </a:lnSpc>
                        <a:spcAft>
                          <a:spcPts val="0"/>
                        </a:spcAft>
                      </a:pPr>
                      <a:r>
                        <a:rPr lang="zh-TW" sz="1200" dirty="0"/>
                        <a:t>第二級工程</a:t>
                      </a:r>
                      <a:endParaRPr lang="zh-TW" sz="1200" dirty="0">
                        <a:latin typeface="+mn-ea"/>
                        <a:ea typeface="+mn-ea"/>
                      </a:endParaRPr>
                    </a:p>
                  </a:txBody>
                  <a:tcPr marL="16876" marR="16876" marT="0" marB="0" anchor="ctr"/>
                </a:tc>
                <a:tc>
                  <a:txBody>
                    <a:bodyPr/>
                    <a:lstStyle/>
                    <a:p>
                      <a:pPr marL="306070" indent="-306070" algn="r">
                        <a:lnSpc>
                          <a:spcPts val="1400"/>
                        </a:lnSpc>
                        <a:spcAft>
                          <a:spcPts val="0"/>
                        </a:spcAft>
                      </a:pPr>
                      <a:r>
                        <a:rPr lang="en-US" sz="1200" dirty="0"/>
                        <a:t>868,000</a:t>
                      </a:r>
                      <a:endParaRPr lang="zh-TW" sz="1200" dirty="0">
                        <a:latin typeface="+mn-ea"/>
                        <a:ea typeface="+mn-ea"/>
                      </a:endParaRPr>
                    </a:p>
                  </a:txBody>
                  <a:tcPr marL="16876" marR="16876" marT="0" marB="0" anchor="ctr"/>
                </a:tc>
                <a:tc>
                  <a:txBody>
                    <a:bodyPr/>
                    <a:lstStyle/>
                    <a:p>
                      <a:pPr marL="306070" indent="-306070" algn="ctr">
                        <a:lnSpc>
                          <a:spcPts val="1400"/>
                        </a:lnSpc>
                        <a:spcAft>
                          <a:spcPts val="0"/>
                        </a:spcAft>
                      </a:pPr>
                      <a:r>
                        <a:rPr lang="en-US" sz="1200"/>
                        <a:t>105.02.28 </a:t>
                      </a:r>
                      <a:endParaRPr lang="zh-TW" sz="1200">
                        <a:latin typeface="+mn-ea"/>
                        <a:ea typeface="+mn-ea"/>
                      </a:endParaRPr>
                    </a:p>
                  </a:txBody>
                  <a:tcPr marL="16876" marR="16876" marT="0" marB="0" anchor="ctr"/>
                </a:tc>
                <a:tc>
                  <a:txBody>
                    <a:bodyPr/>
                    <a:lstStyle/>
                    <a:p>
                      <a:pPr marL="306070" indent="-306070" algn="r">
                        <a:lnSpc>
                          <a:spcPts val="1400"/>
                        </a:lnSpc>
                        <a:spcAft>
                          <a:spcPts val="0"/>
                        </a:spcAft>
                      </a:pPr>
                      <a:r>
                        <a:rPr lang="en-US" sz="1200"/>
                        <a:t>89.64%</a:t>
                      </a:r>
                      <a:endParaRPr lang="zh-TW" sz="1200">
                        <a:latin typeface="+mn-ea"/>
                        <a:ea typeface="+mn-ea"/>
                      </a:endParaRPr>
                    </a:p>
                  </a:txBody>
                  <a:tcPr marL="16876" marR="16876" marT="0" marB="0" anchor="ctr"/>
                </a:tc>
                <a:tc>
                  <a:txBody>
                    <a:bodyPr/>
                    <a:lstStyle/>
                    <a:p>
                      <a:pPr marL="0" indent="-306070" algn="l">
                        <a:lnSpc>
                          <a:spcPts val="1400"/>
                        </a:lnSpc>
                        <a:spcAft>
                          <a:spcPts val="0"/>
                        </a:spcAft>
                      </a:pPr>
                      <a:r>
                        <a:rPr lang="zh-TW" sz="1200" dirty="0"/>
                        <a:t>本府</a:t>
                      </a:r>
                      <a:r>
                        <a:rPr lang="en-US" sz="1200" dirty="0"/>
                        <a:t>/104.03.04/(78</a:t>
                      </a:r>
                      <a:r>
                        <a:rPr lang="zh-TW" sz="1200" dirty="0"/>
                        <a:t>分</a:t>
                      </a:r>
                      <a:r>
                        <a:rPr lang="en-US" sz="1200" dirty="0"/>
                        <a:t>)</a:t>
                      </a:r>
                      <a:br>
                        <a:rPr lang="en-US" sz="1200" dirty="0"/>
                      </a:br>
                      <a:r>
                        <a:rPr lang="zh-TW" sz="1200" dirty="0"/>
                        <a:t>本府</a:t>
                      </a:r>
                      <a:r>
                        <a:rPr lang="en-US" sz="1200" dirty="0"/>
                        <a:t>/104.11.20/(80</a:t>
                      </a:r>
                      <a:r>
                        <a:rPr lang="zh-TW" sz="1200" dirty="0"/>
                        <a:t>分</a:t>
                      </a:r>
                      <a:r>
                        <a:rPr lang="en-US" sz="1200" dirty="0"/>
                        <a:t>)</a:t>
                      </a:r>
                      <a:endParaRPr lang="zh-TW" sz="1200" dirty="0">
                        <a:latin typeface="+mn-ea"/>
                        <a:ea typeface="+mn-ea"/>
                      </a:endParaRPr>
                    </a:p>
                  </a:txBody>
                  <a:tcPr marL="16876" marR="16876" marT="0" marB="0" anchor="ctr"/>
                </a:tc>
              </a:tr>
              <a:tr h="677942">
                <a:tc>
                  <a:txBody>
                    <a:bodyPr/>
                    <a:lstStyle/>
                    <a:p>
                      <a:pPr marL="306070" indent="-306070" algn="ctr">
                        <a:lnSpc>
                          <a:spcPts val="1400"/>
                        </a:lnSpc>
                        <a:spcAft>
                          <a:spcPts val="0"/>
                        </a:spcAft>
                      </a:pPr>
                      <a:r>
                        <a:rPr lang="en-US" sz="1200"/>
                        <a:t>2</a:t>
                      </a:r>
                      <a:endParaRPr lang="zh-TW" sz="1200">
                        <a:latin typeface="+mn-ea"/>
                        <a:ea typeface="+mn-ea"/>
                      </a:endParaRPr>
                    </a:p>
                  </a:txBody>
                  <a:tcPr marL="16876" marR="16876" marT="0" marB="0" anchor="ctr"/>
                </a:tc>
                <a:tc>
                  <a:txBody>
                    <a:bodyPr/>
                    <a:lstStyle/>
                    <a:p>
                      <a:pPr marL="306070" indent="-306070" algn="ctr">
                        <a:lnSpc>
                          <a:spcPts val="1400"/>
                        </a:lnSpc>
                        <a:spcAft>
                          <a:spcPts val="0"/>
                        </a:spcAft>
                      </a:pPr>
                      <a:r>
                        <a:rPr lang="zh-TW" sz="1200"/>
                        <a:t>建設局</a:t>
                      </a:r>
                      <a:endParaRPr lang="zh-TW" sz="1200">
                        <a:latin typeface="+mn-ea"/>
                        <a:ea typeface="+mn-ea"/>
                      </a:endParaRPr>
                    </a:p>
                  </a:txBody>
                  <a:tcPr marL="16876" marR="16876" marT="0" marB="0" anchor="ctr"/>
                </a:tc>
                <a:tc>
                  <a:txBody>
                    <a:bodyPr/>
                    <a:lstStyle/>
                    <a:p>
                      <a:pPr marL="0" indent="-306070" algn="l">
                        <a:lnSpc>
                          <a:spcPts val="1400"/>
                        </a:lnSpc>
                        <a:spcAft>
                          <a:spcPts val="0"/>
                        </a:spcAft>
                      </a:pPr>
                      <a:r>
                        <a:rPr lang="zh-TW" sz="1200" dirty="0"/>
                        <a:t>國道三號烏日交流道</a:t>
                      </a:r>
                      <a:r>
                        <a:rPr lang="zh-TW" sz="1200" dirty="0" smtClean="0"/>
                        <a:t>聯絡道</a:t>
                      </a:r>
                      <a:r>
                        <a:rPr lang="zh-TW" sz="1200" dirty="0"/>
                        <a:t>延伸至芬園段新闢工程</a:t>
                      </a:r>
                      <a:endParaRPr lang="zh-TW" sz="1200" dirty="0">
                        <a:latin typeface="+mn-ea"/>
                        <a:ea typeface="+mn-ea"/>
                      </a:endParaRPr>
                    </a:p>
                  </a:txBody>
                  <a:tcPr marL="16876" marR="16876" marT="0" marB="0" anchor="ctr"/>
                </a:tc>
                <a:tc>
                  <a:txBody>
                    <a:bodyPr/>
                    <a:lstStyle/>
                    <a:p>
                      <a:pPr marL="306070" indent="-306070" algn="ctr">
                        <a:lnSpc>
                          <a:spcPts val="1400"/>
                        </a:lnSpc>
                        <a:spcAft>
                          <a:spcPts val="0"/>
                        </a:spcAft>
                      </a:pPr>
                      <a:r>
                        <a:rPr lang="zh-TW" sz="1200"/>
                        <a:t>土木工程</a:t>
                      </a:r>
                      <a:endParaRPr lang="zh-TW" sz="1200">
                        <a:latin typeface="+mn-ea"/>
                        <a:ea typeface="+mn-ea"/>
                      </a:endParaRPr>
                    </a:p>
                  </a:txBody>
                  <a:tcPr marL="16876" marR="16876" marT="0" marB="0" anchor="ctr"/>
                </a:tc>
                <a:tc>
                  <a:txBody>
                    <a:bodyPr/>
                    <a:lstStyle/>
                    <a:p>
                      <a:pPr marL="0" indent="-306070" algn="ctr">
                        <a:lnSpc>
                          <a:spcPts val="1400"/>
                        </a:lnSpc>
                        <a:spcAft>
                          <a:spcPts val="0"/>
                        </a:spcAft>
                      </a:pPr>
                      <a:r>
                        <a:rPr lang="zh-TW" sz="1200" dirty="0"/>
                        <a:t>第二級工程</a:t>
                      </a:r>
                      <a:endParaRPr lang="zh-TW" sz="1200" dirty="0">
                        <a:latin typeface="+mn-ea"/>
                        <a:ea typeface="+mn-ea"/>
                      </a:endParaRPr>
                    </a:p>
                  </a:txBody>
                  <a:tcPr marL="16876" marR="16876" marT="0" marB="0" anchor="ctr"/>
                </a:tc>
                <a:tc>
                  <a:txBody>
                    <a:bodyPr/>
                    <a:lstStyle/>
                    <a:p>
                      <a:pPr marL="306070" indent="-306070" algn="r">
                        <a:lnSpc>
                          <a:spcPts val="1400"/>
                        </a:lnSpc>
                        <a:spcAft>
                          <a:spcPts val="0"/>
                        </a:spcAft>
                      </a:pPr>
                      <a:r>
                        <a:rPr lang="en-US" sz="1200"/>
                        <a:t>777,660</a:t>
                      </a:r>
                      <a:endParaRPr lang="zh-TW" sz="1200">
                        <a:latin typeface="+mn-ea"/>
                        <a:ea typeface="+mn-ea"/>
                      </a:endParaRPr>
                    </a:p>
                  </a:txBody>
                  <a:tcPr marL="16876" marR="16876" marT="0" marB="0" anchor="ctr"/>
                </a:tc>
                <a:tc>
                  <a:txBody>
                    <a:bodyPr/>
                    <a:lstStyle/>
                    <a:p>
                      <a:pPr marL="306070" indent="-306070" algn="ctr">
                        <a:lnSpc>
                          <a:spcPts val="1400"/>
                        </a:lnSpc>
                        <a:spcAft>
                          <a:spcPts val="0"/>
                        </a:spcAft>
                      </a:pPr>
                      <a:r>
                        <a:rPr lang="en-US" sz="1200"/>
                        <a:t>105.06.30 </a:t>
                      </a:r>
                      <a:endParaRPr lang="zh-TW" sz="1200">
                        <a:latin typeface="+mn-ea"/>
                        <a:ea typeface="+mn-ea"/>
                      </a:endParaRPr>
                    </a:p>
                  </a:txBody>
                  <a:tcPr marL="16876" marR="16876" marT="0" marB="0" anchor="ctr"/>
                </a:tc>
                <a:tc>
                  <a:txBody>
                    <a:bodyPr/>
                    <a:lstStyle/>
                    <a:p>
                      <a:pPr marL="306070" indent="-306070" algn="r">
                        <a:lnSpc>
                          <a:spcPts val="1400"/>
                        </a:lnSpc>
                        <a:spcAft>
                          <a:spcPts val="0"/>
                        </a:spcAft>
                      </a:pPr>
                      <a:r>
                        <a:rPr lang="en-US" sz="1200"/>
                        <a:t>60.48%</a:t>
                      </a:r>
                      <a:endParaRPr lang="zh-TW" sz="1200">
                        <a:latin typeface="+mn-ea"/>
                        <a:ea typeface="+mn-ea"/>
                      </a:endParaRPr>
                    </a:p>
                  </a:txBody>
                  <a:tcPr marL="16876" marR="16876" marT="0" marB="0" anchor="ctr"/>
                </a:tc>
                <a:tc>
                  <a:txBody>
                    <a:bodyPr/>
                    <a:lstStyle/>
                    <a:p>
                      <a:pPr marL="0" indent="-306070" algn="l">
                        <a:lnSpc>
                          <a:spcPts val="1400"/>
                        </a:lnSpc>
                        <a:spcAft>
                          <a:spcPts val="0"/>
                        </a:spcAft>
                      </a:pPr>
                      <a:r>
                        <a:rPr lang="zh-TW" sz="1200" dirty="0"/>
                        <a:t>本府</a:t>
                      </a:r>
                      <a:r>
                        <a:rPr lang="en-US" sz="1200" dirty="0"/>
                        <a:t>/104.09.16/(86</a:t>
                      </a:r>
                      <a:r>
                        <a:rPr lang="zh-TW" sz="1200" dirty="0"/>
                        <a:t>分</a:t>
                      </a:r>
                      <a:r>
                        <a:rPr lang="en-US" sz="1200" dirty="0"/>
                        <a:t>)</a:t>
                      </a:r>
                      <a:endParaRPr lang="zh-TW" sz="1200" dirty="0">
                        <a:latin typeface="+mn-ea"/>
                        <a:ea typeface="+mn-ea"/>
                      </a:endParaRPr>
                    </a:p>
                  </a:txBody>
                  <a:tcPr marL="16876" marR="16876" marT="0" marB="0" anchor="ctr"/>
                </a:tc>
              </a:tr>
              <a:tr h="1186398">
                <a:tc>
                  <a:txBody>
                    <a:bodyPr/>
                    <a:lstStyle/>
                    <a:p>
                      <a:pPr marL="306070" indent="-306070" algn="ctr">
                        <a:lnSpc>
                          <a:spcPts val="1400"/>
                        </a:lnSpc>
                        <a:spcAft>
                          <a:spcPts val="0"/>
                        </a:spcAft>
                      </a:pPr>
                      <a:r>
                        <a:rPr lang="en-US" sz="1200"/>
                        <a:t>3</a:t>
                      </a:r>
                      <a:endParaRPr lang="zh-TW" sz="1200">
                        <a:latin typeface="+mn-ea"/>
                        <a:ea typeface="+mn-ea"/>
                      </a:endParaRPr>
                    </a:p>
                  </a:txBody>
                  <a:tcPr marL="16876" marR="16876" marT="0" marB="0" anchor="ctr"/>
                </a:tc>
                <a:tc>
                  <a:txBody>
                    <a:bodyPr/>
                    <a:lstStyle/>
                    <a:p>
                      <a:pPr marL="306070" indent="-306070" algn="ctr">
                        <a:lnSpc>
                          <a:spcPts val="1400"/>
                        </a:lnSpc>
                        <a:spcAft>
                          <a:spcPts val="0"/>
                        </a:spcAft>
                      </a:pPr>
                      <a:r>
                        <a:rPr lang="zh-TW" sz="1200"/>
                        <a:t>建設局</a:t>
                      </a:r>
                      <a:endParaRPr lang="zh-TW" sz="1200">
                        <a:latin typeface="+mn-ea"/>
                        <a:ea typeface="+mn-ea"/>
                      </a:endParaRPr>
                    </a:p>
                  </a:txBody>
                  <a:tcPr marL="16876" marR="16876" marT="0" marB="0" anchor="ctr"/>
                </a:tc>
                <a:tc>
                  <a:txBody>
                    <a:bodyPr/>
                    <a:lstStyle/>
                    <a:p>
                      <a:pPr marL="0" indent="-306070" algn="l">
                        <a:lnSpc>
                          <a:spcPts val="1400"/>
                        </a:lnSpc>
                        <a:spcAft>
                          <a:spcPts val="0"/>
                        </a:spcAft>
                      </a:pPr>
                      <a:r>
                        <a:rPr lang="zh-TW" sz="1200" dirty="0"/>
                        <a:t>臺中市北區</a:t>
                      </a:r>
                      <a:r>
                        <a:rPr lang="en-US" sz="1200" dirty="0"/>
                        <a:t>(</a:t>
                      </a:r>
                      <a:r>
                        <a:rPr lang="zh-TW" sz="1200" dirty="0"/>
                        <a:t>中正</a:t>
                      </a:r>
                      <a:r>
                        <a:rPr lang="en-US" sz="1200" dirty="0"/>
                        <a:t>)</a:t>
                      </a:r>
                      <a:r>
                        <a:rPr lang="zh-TW" sz="1200" dirty="0"/>
                        <a:t>國民運動中心新建工程</a:t>
                      </a:r>
                      <a:r>
                        <a:rPr lang="en-US" sz="1200" dirty="0"/>
                        <a:t>-</a:t>
                      </a:r>
                      <a:r>
                        <a:rPr lang="zh-TW" sz="1200" dirty="0"/>
                        <a:t>主體建築工程</a:t>
                      </a:r>
                      <a:endParaRPr lang="zh-TW" sz="1200" dirty="0">
                        <a:latin typeface="+mn-ea"/>
                        <a:ea typeface="+mn-ea"/>
                      </a:endParaRPr>
                    </a:p>
                  </a:txBody>
                  <a:tcPr marL="16876" marR="16876" marT="0" marB="0" anchor="ctr"/>
                </a:tc>
                <a:tc>
                  <a:txBody>
                    <a:bodyPr/>
                    <a:lstStyle/>
                    <a:p>
                      <a:pPr marL="306070" indent="-306070" algn="ctr">
                        <a:lnSpc>
                          <a:spcPts val="1400"/>
                        </a:lnSpc>
                        <a:spcAft>
                          <a:spcPts val="0"/>
                        </a:spcAft>
                      </a:pPr>
                      <a:r>
                        <a:rPr lang="zh-TW" sz="1200"/>
                        <a:t>建築工程</a:t>
                      </a:r>
                      <a:endParaRPr lang="zh-TW" sz="1200">
                        <a:latin typeface="+mn-ea"/>
                        <a:ea typeface="+mn-ea"/>
                      </a:endParaRPr>
                    </a:p>
                  </a:txBody>
                  <a:tcPr marL="16876" marR="16876" marT="0" marB="0" anchor="ctr"/>
                </a:tc>
                <a:tc>
                  <a:txBody>
                    <a:bodyPr/>
                    <a:lstStyle/>
                    <a:p>
                      <a:pPr marL="0" indent="-306070" algn="ctr">
                        <a:lnSpc>
                          <a:spcPts val="1400"/>
                        </a:lnSpc>
                        <a:spcAft>
                          <a:spcPts val="0"/>
                        </a:spcAft>
                      </a:pPr>
                      <a:r>
                        <a:rPr lang="zh-TW" sz="1200" dirty="0"/>
                        <a:t>第二級工程</a:t>
                      </a:r>
                      <a:endParaRPr lang="zh-TW" sz="1200" dirty="0">
                        <a:latin typeface="+mn-ea"/>
                        <a:ea typeface="+mn-ea"/>
                      </a:endParaRPr>
                    </a:p>
                  </a:txBody>
                  <a:tcPr marL="16876" marR="16876" marT="0" marB="0" anchor="ctr"/>
                </a:tc>
                <a:tc>
                  <a:txBody>
                    <a:bodyPr/>
                    <a:lstStyle/>
                    <a:p>
                      <a:pPr marL="306070" indent="-306070" algn="r">
                        <a:lnSpc>
                          <a:spcPts val="1400"/>
                        </a:lnSpc>
                        <a:spcAft>
                          <a:spcPts val="0"/>
                        </a:spcAft>
                      </a:pPr>
                      <a:r>
                        <a:rPr lang="en-US" sz="1200"/>
                        <a:t>826,616</a:t>
                      </a:r>
                      <a:endParaRPr lang="zh-TW" sz="1200">
                        <a:latin typeface="+mn-ea"/>
                        <a:ea typeface="+mn-ea"/>
                      </a:endParaRPr>
                    </a:p>
                  </a:txBody>
                  <a:tcPr marL="16876" marR="16876" marT="0" marB="0" anchor="ctr"/>
                </a:tc>
                <a:tc>
                  <a:txBody>
                    <a:bodyPr/>
                    <a:lstStyle/>
                    <a:p>
                      <a:pPr marL="306070" indent="-306070" algn="ctr">
                        <a:lnSpc>
                          <a:spcPts val="1400"/>
                        </a:lnSpc>
                        <a:spcAft>
                          <a:spcPts val="0"/>
                        </a:spcAft>
                      </a:pPr>
                      <a:r>
                        <a:rPr lang="en-US" sz="1200"/>
                        <a:t>105.08.31</a:t>
                      </a:r>
                      <a:endParaRPr lang="zh-TW" sz="1200">
                        <a:latin typeface="+mn-ea"/>
                        <a:ea typeface="+mn-ea"/>
                      </a:endParaRPr>
                    </a:p>
                  </a:txBody>
                  <a:tcPr marL="16876" marR="16876" marT="0" marB="0" anchor="ctr"/>
                </a:tc>
                <a:tc>
                  <a:txBody>
                    <a:bodyPr/>
                    <a:lstStyle/>
                    <a:p>
                      <a:pPr marL="306070" indent="-306070" algn="r">
                        <a:lnSpc>
                          <a:spcPts val="1400"/>
                        </a:lnSpc>
                        <a:spcAft>
                          <a:spcPts val="0"/>
                        </a:spcAft>
                      </a:pPr>
                      <a:r>
                        <a:rPr lang="en-US" sz="1200"/>
                        <a:t>60.91%</a:t>
                      </a:r>
                      <a:endParaRPr lang="zh-TW" sz="1200">
                        <a:latin typeface="+mn-ea"/>
                        <a:ea typeface="+mn-ea"/>
                      </a:endParaRPr>
                    </a:p>
                  </a:txBody>
                  <a:tcPr marL="16876" marR="16876" marT="0" marB="0" anchor="ctr"/>
                </a:tc>
                <a:tc>
                  <a:txBody>
                    <a:bodyPr/>
                    <a:lstStyle/>
                    <a:p>
                      <a:pPr marL="0" indent="-306070" algn="l">
                        <a:lnSpc>
                          <a:spcPts val="1400"/>
                        </a:lnSpc>
                        <a:spcAft>
                          <a:spcPts val="0"/>
                        </a:spcAft>
                      </a:pPr>
                      <a:r>
                        <a:rPr lang="zh-TW" sz="1200" dirty="0"/>
                        <a:t>教育部</a:t>
                      </a:r>
                      <a:r>
                        <a:rPr lang="en-US" sz="1200" dirty="0"/>
                        <a:t>/104.10.30/(81</a:t>
                      </a:r>
                      <a:r>
                        <a:rPr lang="zh-TW" sz="1200" dirty="0"/>
                        <a:t>分</a:t>
                      </a:r>
                      <a:r>
                        <a:rPr lang="en-US" sz="1200" dirty="0"/>
                        <a:t>)</a:t>
                      </a:r>
                      <a:br>
                        <a:rPr lang="en-US" sz="1200" dirty="0"/>
                      </a:br>
                      <a:r>
                        <a:rPr lang="zh-TW" sz="1200" dirty="0"/>
                        <a:t>本府</a:t>
                      </a:r>
                      <a:r>
                        <a:rPr lang="en-US" sz="1200" dirty="0"/>
                        <a:t>/104.02.04/(82</a:t>
                      </a:r>
                      <a:r>
                        <a:rPr lang="zh-TW" sz="1200" dirty="0"/>
                        <a:t>分</a:t>
                      </a:r>
                      <a:r>
                        <a:rPr lang="en-US" sz="1200" dirty="0"/>
                        <a:t>)      </a:t>
                      </a:r>
                      <a:br>
                        <a:rPr lang="en-US" sz="1200" dirty="0"/>
                      </a:br>
                      <a:r>
                        <a:rPr lang="zh-TW" sz="1200" dirty="0"/>
                        <a:t>教育部</a:t>
                      </a:r>
                      <a:r>
                        <a:rPr lang="en-US" sz="1200" dirty="0"/>
                        <a:t>/103.10.13/(78</a:t>
                      </a:r>
                      <a:r>
                        <a:rPr lang="zh-TW" sz="1200" dirty="0"/>
                        <a:t>分</a:t>
                      </a:r>
                      <a:r>
                        <a:rPr lang="en-US" sz="1200" dirty="0"/>
                        <a:t>)</a:t>
                      </a:r>
                      <a:br>
                        <a:rPr lang="en-US" sz="1200" dirty="0"/>
                      </a:br>
                      <a:r>
                        <a:rPr lang="zh-TW" sz="1200" dirty="0"/>
                        <a:t>教育部</a:t>
                      </a:r>
                      <a:r>
                        <a:rPr lang="en-US" sz="1200" dirty="0"/>
                        <a:t>/102.12.23/(81</a:t>
                      </a:r>
                      <a:r>
                        <a:rPr lang="zh-TW" sz="1200" dirty="0"/>
                        <a:t>分</a:t>
                      </a:r>
                      <a:r>
                        <a:rPr lang="en-US" sz="1200" dirty="0"/>
                        <a:t>)</a:t>
                      </a:r>
                      <a:endParaRPr lang="zh-TW" sz="1200" dirty="0">
                        <a:latin typeface="+mn-ea"/>
                        <a:ea typeface="+mn-ea"/>
                      </a:endParaRPr>
                    </a:p>
                  </a:txBody>
                  <a:tcPr marL="16876" marR="16876" marT="0" marB="0" anchor="ctr"/>
                </a:tc>
              </a:tr>
              <a:tr h="847428">
                <a:tc>
                  <a:txBody>
                    <a:bodyPr/>
                    <a:lstStyle/>
                    <a:p>
                      <a:pPr marL="306070" indent="-306070" algn="ctr">
                        <a:lnSpc>
                          <a:spcPts val="1400"/>
                        </a:lnSpc>
                        <a:spcAft>
                          <a:spcPts val="0"/>
                        </a:spcAft>
                      </a:pPr>
                      <a:r>
                        <a:rPr lang="en-US" sz="1200"/>
                        <a:t>4</a:t>
                      </a:r>
                      <a:endParaRPr lang="zh-TW" sz="1200">
                        <a:latin typeface="+mn-ea"/>
                        <a:ea typeface="+mn-ea"/>
                      </a:endParaRPr>
                    </a:p>
                  </a:txBody>
                  <a:tcPr marL="16876" marR="16876" marT="0" marB="0" anchor="ctr"/>
                </a:tc>
                <a:tc>
                  <a:txBody>
                    <a:bodyPr/>
                    <a:lstStyle/>
                    <a:p>
                      <a:pPr marL="306070" indent="-306070" algn="ctr">
                        <a:lnSpc>
                          <a:spcPts val="1400"/>
                        </a:lnSpc>
                        <a:spcAft>
                          <a:spcPts val="0"/>
                        </a:spcAft>
                      </a:pPr>
                      <a:r>
                        <a:rPr lang="zh-TW" sz="1200"/>
                        <a:t>建設局</a:t>
                      </a:r>
                      <a:endParaRPr lang="zh-TW" sz="1200">
                        <a:latin typeface="+mn-ea"/>
                        <a:ea typeface="+mn-ea"/>
                      </a:endParaRPr>
                    </a:p>
                  </a:txBody>
                  <a:tcPr marL="16876" marR="16876" marT="0" marB="0" anchor="ctr"/>
                </a:tc>
                <a:tc>
                  <a:txBody>
                    <a:bodyPr/>
                    <a:lstStyle/>
                    <a:p>
                      <a:pPr marL="0" indent="-306070" algn="l">
                        <a:lnSpc>
                          <a:spcPts val="1400"/>
                        </a:lnSpc>
                        <a:spcAft>
                          <a:spcPts val="0"/>
                        </a:spcAft>
                      </a:pPr>
                      <a:r>
                        <a:rPr lang="zh-TW" sz="1200" dirty="0"/>
                        <a:t>臺中市（西屯區）朝馬國民運動中心新建工程</a:t>
                      </a:r>
                      <a:endParaRPr lang="zh-TW" sz="1200" dirty="0">
                        <a:latin typeface="+mn-ea"/>
                        <a:ea typeface="+mn-ea"/>
                      </a:endParaRPr>
                    </a:p>
                  </a:txBody>
                  <a:tcPr marL="16876" marR="16876" marT="0" marB="0" anchor="ctr"/>
                </a:tc>
                <a:tc>
                  <a:txBody>
                    <a:bodyPr/>
                    <a:lstStyle/>
                    <a:p>
                      <a:pPr marL="306070" indent="-306070" algn="ctr">
                        <a:lnSpc>
                          <a:spcPts val="1400"/>
                        </a:lnSpc>
                        <a:spcAft>
                          <a:spcPts val="0"/>
                        </a:spcAft>
                      </a:pPr>
                      <a:r>
                        <a:rPr lang="zh-TW" sz="1200"/>
                        <a:t>建築工程</a:t>
                      </a:r>
                      <a:endParaRPr lang="zh-TW" sz="1200">
                        <a:latin typeface="+mn-ea"/>
                        <a:ea typeface="+mn-ea"/>
                      </a:endParaRPr>
                    </a:p>
                  </a:txBody>
                  <a:tcPr marL="16876" marR="16876" marT="0" marB="0" anchor="ctr"/>
                </a:tc>
                <a:tc>
                  <a:txBody>
                    <a:bodyPr/>
                    <a:lstStyle/>
                    <a:p>
                      <a:pPr marL="0" indent="-306070" algn="ctr">
                        <a:lnSpc>
                          <a:spcPts val="1400"/>
                        </a:lnSpc>
                        <a:spcAft>
                          <a:spcPts val="0"/>
                        </a:spcAft>
                      </a:pPr>
                      <a:r>
                        <a:rPr lang="zh-TW" sz="1200" dirty="0"/>
                        <a:t>第二級工程</a:t>
                      </a:r>
                      <a:endParaRPr lang="zh-TW" sz="1200" dirty="0">
                        <a:latin typeface="+mn-ea"/>
                        <a:ea typeface="+mn-ea"/>
                      </a:endParaRPr>
                    </a:p>
                  </a:txBody>
                  <a:tcPr marL="16876" marR="16876" marT="0" marB="0" anchor="ctr"/>
                </a:tc>
                <a:tc>
                  <a:txBody>
                    <a:bodyPr/>
                    <a:lstStyle/>
                    <a:p>
                      <a:pPr marL="306070" indent="-306070" algn="r">
                        <a:lnSpc>
                          <a:spcPts val="1400"/>
                        </a:lnSpc>
                        <a:spcAft>
                          <a:spcPts val="0"/>
                        </a:spcAft>
                      </a:pPr>
                      <a:r>
                        <a:rPr lang="en-US" sz="1200"/>
                        <a:t>365,614</a:t>
                      </a:r>
                      <a:endParaRPr lang="zh-TW" sz="1200">
                        <a:latin typeface="+mn-ea"/>
                        <a:ea typeface="+mn-ea"/>
                      </a:endParaRPr>
                    </a:p>
                  </a:txBody>
                  <a:tcPr marL="16876" marR="16876" marT="0" marB="0" anchor="ctr"/>
                </a:tc>
                <a:tc>
                  <a:txBody>
                    <a:bodyPr/>
                    <a:lstStyle/>
                    <a:p>
                      <a:pPr marL="306070" indent="-306070" algn="ctr">
                        <a:lnSpc>
                          <a:spcPts val="1400"/>
                        </a:lnSpc>
                        <a:spcAft>
                          <a:spcPts val="0"/>
                        </a:spcAft>
                      </a:pPr>
                      <a:r>
                        <a:rPr lang="en-US" sz="1200"/>
                        <a:t>105.02.28</a:t>
                      </a:r>
                      <a:endParaRPr lang="zh-TW" sz="1200">
                        <a:latin typeface="+mn-ea"/>
                        <a:ea typeface="+mn-ea"/>
                      </a:endParaRPr>
                    </a:p>
                  </a:txBody>
                  <a:tcPr marL="16876" marR="16876" marT="0" marB="0" anchor="ctr"/>
                </a:tc>
                <a:tc>
                  <a:txBody>
                    <a:bodyPr/>
                    <a:lstStyle/>
                    <a:p>
                      <a:pPr marL="306070" indent="-306070" algn="r">
                        <a:lnSpc>
                          <a:spcPts val="1400"/>
                        </a:lnSpc>
                        <a:spcAft>
                          <a:spcPts val="0"/>
                        </a:spcAft>
                      </a:pPr>
                      <a:r>
                        <a:rPr lang="en-US" sz="1200"/>
                        <a:t>85.02%</a:t>
                      </a:r>
                      <a:endParaRPr lang="zh-TW" sz="1200">
                        <a:latin typeface="+mn-ea"/>
                        <a:ea typeface="+mn-ea"/>
                      </a:endParaRPr>
                    </a:p>
                  </a:txBody>
                  <a:tcPr marL="16876" marR="16876" marT="0" marB="0" anchor="ctr"/>
                </a:tc>
                <a:tc>
                  <a:txBody>
                    <a:bodyPr/>
                    <a:lstStyle/>
                    <a:p>
                      <a:pPr marL="0" indent="-306070" algn="l">
                        <a:lnSpc>
                          <a:spcPts val="1400"/>
                        </a:lnSpc>
                        <a:spcAft>
                          <a:spcPts val="0"/>
                        </a:spcAft>
                      </a:pPr>
                      <a:r>
                        <a:rPr lang="zh-TW" sz="1200" dirty="0"/>
                        <a:t>教育部</a:t>
                      </a:r>
                      <a:r>
                        <a:rPr lang="en-US" sz="1200" dirty="0"/>
                        <a:t>/103.12.19/(78</a:t>
                      </a:r>
                      <a:r>
                        <a:rPr lang="zh-TW" sz="1200" dirty="0"/>
                        <a:t>分</a:t>
                      </a:r>
                      <a:r>
                        <a:rPr lang="en-US" sz="1200" dirty="0"/>
                        <a:t>)</a:t>
                      </a:r>
                      <a:br>
                        <a:rPr lang="en-US" sz="1200" dirty="0"/>
                      </a:br>
                      <a:r>
                        <a:rPr lang="zh-TW" sz="1200" dirty="0"/>
                        <a:t>本府</a:t>
                      </a:r>
                      <a:r>
                        <a:rPr lang="en-US" sz="1200" dirty="0"/>
                        <a:t>/104.03.04/(78</a:t>
                      </a:r>
                      <a:r>
                        <a:rPr lang="zh-TW" sz="1200" dirty="0"/>
                        <a:t>分</a:t>
                      </a:r>
                      <a:r>
                        <a:rPr lang="en-US" sz="1200" dirty="0"/>
                        <a:t>)      </a:t>
                      </a:r>
                      <a:br>
                        <a:rPr lang="en-US" sz="1200" dirty="0"/>
                      </a:br>
                      <a:r>
                        <a:rPr lang="zh-TW" sz="1200" dirty="0"/>
                        <a:t>教育部</a:t>
                      </a:r>
                      <a:r>
                        <a:rPr lang="en-US" sz="1200" dirty="0"/>
                        <a:t>/104.12.08/(78</a:t>
                      </a:r>
                      <a:r>
                        <a:rPr lang="zh-TW" sz="1200" dirty="0"/>
                        <a:t>分</a:t>
                      </a:r>
                      <a:r>
                        <a:rPr lang="en-US" sz="1200" dirty="0"/>
                        <a:t>)</a:t>
                      </a:r>
                      <a:endParaRPr lang="zh-TW" sz="1200" dirty="0">
                        <a:latin typeface="+mn-ea"/>
                        <a:ea typeface="+mn-ea"/>
                      </a:endParaRPr>
                    </a:p>
                  </a:txBody>
                  <a:tcPr marL="16876" marR="16876" marT="0"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2480" y="139280"/>
            <a:ext cx="6876689" cy="1430867"/>
          </a:xfrm>
        </p:spPr>
        <p:txBody>
          <a:bodyPr/>
          <a:lstStyle/>
          <a:p>
            <a:r>
              <a:rPr lang="zh-TW" altLang="en-US" dirty="0" smtClean="0">
                <a:solidFill>
                  <a:schemeClr val="tx1"/>
                </a:solidFill>
                <a:latin typeface="標楷體" pitchFamily="65" charset="-120"/>
                <a:ea typeface="標楷體" pitchFamily="65" charset="-120"/>
              </a:rPr>
              <a:t>貳、工程施工查核  </a:t>
            </a:r>
            <a:r>
              <a:rPr lang="en-US" altLang="zh-TW" sz="1950" dirty="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6/9)</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428497" y="854714"/>
            <a:ext cx="8970997" cy="5226581"/>
          </a:xfrm>
        </p:spPr>
        <p:txBody>
          <a:bodyPr anchor="t"/>
          <a:lstStyle/>
          <a:p>
            <a:r>
              <a:rPr lang="en-US" altLang="zh-TW" sz="2600" dirty="0" smtClean="0">
                <a:latin typeface="標楷體" pitchFamily="65" charset="-120"/>
                <a:ea typeface="標楷體" pitchFamily="65" charset="-120"/>
              </a:rPr>
              <a:t>105</a:t>
            </a:r>
            <a:r>
              <a:rPr lang="zh-TW" altLang="en-US" sz="2600" dirty="0" smtClean="0">
                <a:latin typeface="標楷體" pitchFamily="65" charset="-120"/>
                <a:ea typeface="標楷體" pitchFamily="65" charset="-120"/>
              </a:rPr>
              <a:t>年度輔導參加</a:t>
            </a:r>
            <a:r>
              <a:rPr lang="zh-TW" altLang="en-US" sz="2600" dirty="0">
                <a:latin typeface="標楷體" pitchFamily="65" charset="-120"/>
                <a:ea typeface="標楷體" pitchFamily="65" charset="-120"/>
              </a:rPr>
              <a:t>公共工程金質獎之標</a:t>
            </a:r>
            <a:r>
              <a:rPr lang="zh-TW" altLang="en-US" sz="2600" dirty="0" smtClean="0">
                <a:latin typeface="標楷體" pitchFamily="65" charset="-120"/>
                <a:ea typeface="標楷體" pitchFamily="65" charset="-120"/>
              </a:rPr>
              <a:t>案（續</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a:t>
            </a:r>
            <a:endParaRPr lang="en-US" altLang="zh-TW" sz="2600" dirty="0">
              <a:solidFill>
                <a:srgbClr val="000000"/>
              </a:solidFill>
              <a:latin typeface="標楷體" pitchFamily="65" charset="-120"/>
              <a:ea typeface="標楷體" pitchFamily="65" charset="-120"/>
            </a:endParaRPr>
          </a:p>
          <a:p>
            <a:pPr lvl="1"/>
            <a:endParaRPr lang="en-US" altLang="zh-TW" sz="2167"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6" name="投影片編號版面配置區 5"/>
          <p:cNvSpPr>
            <a:spLocks noGrp="1"/>
          </p:cNvSpPr>
          <p:nvPr>
            <p:ph type="sldNum" sz="quarter" idx="12"/>
          </p:nvPr>
        </p:nvSpPr>
        <p:spPr>
          <a:xfrm>
            <a:off x="9201472" y="6462448"/>
            <a:ext cx="555358" cy="395552"/>
          </a:xfrm>
        </p:spPr>
        <p:txBody>
          <a:bodyPr/>
          <a:lstStyle/>
          <a:p>
            <a:fld id="{E7B12B5A-12EF-4BC0-96FC-60E9D66AEFFB}" type="slidenum">
              <a:rPr lang="en-US" altLang="zh-TW" smtClean="0">
                <a:solidFill>
                  <a:schemeClr val="tx1"/>
                </a:solidFill>
              </a:rPr>
              <a:pPr/>
              <a:t>21</a:t>
            </a:fld>
            <a:endParaRPr lang="en-US" altLang="zh-TW" dirty="0">
              <a:solidFill>
                <a:schemeClr val="tx1"/>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085760189"/>
              </p:ext>
            </p:extLst>
          </p:nvPr>
        </p:nvGraphicFramePr>
        <p:xfrm>
          <a:off x="485501" y="1700807"/>
          <a:ext cx="9148019" cy="4248472"/>
        </p:xfrm>
        <a:graphic>
          <a:graphicData uri="http://schemas.openxmlformats.org/drawingml/2006/table">
            <a:tbl>
              <a:tblPr firstRow="1" firstCol="1" bandRow="1">
                <a:tableStyleId>{00A15C55-8517-42AA-B614-E9B94910E393}</a:tableStyleId>
              </a:tblPr>
              <a:tblGrid>
                <a:gridCol w="520618"/>
                <a:gridCol w="594994"/>
                <a:gridCol w="1710605"/>
                <a:gridCol w="743741"/>
                <a:gridCol w="892490"/>
                <a:gridCol w="821216"/>
                <a:gridCol w="889390"/>
                <a:gridCol w="1041238"/>
                <a:gridCol w="1933727"/>
              </a:tblGrid>
              <a:tr h="561975">
                <a:tc>
                  <a:txBody>
                    <a:bodyPr/>
                    <a:lstStyle/>
                    <a:p>
                      <a:pPr marL="306070" indent="-306070" algn="ctr" defTabSz="457200" rtl="0" eaLnBrk="1" latinLnBrk="0" hangingPunct="1">
                        <a:lnSpc>
                          <a:spcPts val="1400"/>
                        </a:lnSpc>
                        <a:spcAft>
                          <a:spcPts val="0"/>
                        </a:spcAft>
                      </a:pPr>
                      <a:r>
                        <a:rPr lang="zh-TW" sz="1200" kern="1200" dirty="0"/>
                        <a:t>項次</a:t>
                      </a:r>
                      <a:endParaRPr lang="zh-TW" sz="1200" b="1" kern="1200" dirty="0">
                        <a:solidFill>
                          <a:schemeClr val="lt1"/>
                        </a:solidFill>
                        <a:latin typeface="+mn-lt"/>
                        <a:ea typeface="+mn-ea"/>
                        <a:cs typeface="+mn-cs"/>
                      </a:endParaRPr>
                    </a:p>
                  </a:txBody>
                  <a:tcPr marL="8438" marR="8438" marT="0" marB="0" anchor="ctr"/>
                </a:tc>
                <a:tc>
                  <a:txBody>
                    <a:bodyPr/>
                    <a:lstStyle/>
                    <a:p>
                      <a:pPr marL="306070" indent="-306070" algn="ctr" defTabSz="457200" rtl="0" eaLnBrk="1" latinLnBrk="0" hangingPunct="1">
                        <a:lnSpc>
                          <a:spcPts val="1400"/>
                        </a:lnSpc>
                        <a:spcAft>
                          <a:spcPts val="0"/>
                        </a:spcAft>
                      </a:pPr>
                      <a:r>
                        <a:rPr lang="zh-TW" sz="1200" kern="1200"/>
                        <a:t>主辦</a:t>
                      </a:r>
                    </a:p>
                    <a:p>
                      <a:pPr marL="306070" indent="-306070" algn="ctr" defTabSz="457200" rtl="0" eaLnBrk="1" latinLnBrk="0" hangingPunct="1">
                        <a:lnSpc>
                          <a:spcPts val="1400"/>
                        </a:lnSpc>
                        <a:spcAft>
                          <a:spcPts val="0"/>
                        </a:spcAft>
                      </a:pPr>
                      <a:r>
                        <a:rPr lang="zh-TW" sz="1200" kern="1200"/>
                        <a:t>單位</a:t>
                      </a:r>
                      <a:endParaRPr lang="zh-TW" sz="1200" b="1" kern="1200">
                        <a:solidFill>
                          <a:schemeClr val="lt1"/>
                        </a:solidFill>
                        <a:latin typeface="+mn-lt"/>
                        <a:ea typeface="+mn-ea"/>
                        <a:cs typeface="+mn-cs"/>
                      </a:endParaRPr>
                    </a:p>
                  </a:txBody>
                  <a:tcPr marL="8438" marR="8438" marT="0" marB="0" anchor="ctr"/>
                </a:tc>
                <a:tc>
                  <a:txBody>
                    <a:bodyPr/>
                    <a:lstStyle/>
                    <a:p>
                      <a:pPr marL="306070" indent="-306070" algn="ctr" defTabSz="457200" rtl="0" eaLnBrk="1" latinLnBrk="0" hangingPunct="1">
                        <a:lnSpc>
                          <a:spcPts val="1400"/>
                        </a:lnSpc>
                        <a:spcAft>
                          <a:spcPts val="0"/>
                        </a:spcAft>
                      </a:pPr>
                      <a:r>
                        <a:rPr lang="zh-TW" sz="1200" kern="1200" dirty="0"/>
                        <a:t>工程標案名稱</a:t>
                      </a:r>
                      <a:endParaRPr lang="zh-TW" sz="1200" b="1" kern="1200" dirty="0">
                        <a:solidFill>
                          <a:schemeClr val="lt1"/>
                        </a:solidFill>
                        <a:latin typeface="+mn-lt"/>
                        <a:ea typeface="+mn-ea"/>
                        <a:cs typeface="+mn-cs"/>
                      </a:endParaRPr>
                    </a:p>
                  </a:txBody>
                  <a:tcPr marL="8438" marR="8438" marT="0" marB="0" anchor="ctr"/>
                </a:tc>
                <a:tc>
                  <a:txBody>
                    <a:bodyPr/>
                    <a:lstStyle/>
                    <a:p>
                      <a:pPr marL="306070" indent="-306070" algn="ctr" defTabSz="457200" rtl="0" eaLnBrk="1" latinLnBrk="0" hangingPunct="1">
                        <a:lnSpc>
                          <a:spcPts val="1400"/>
                        </a:lnSpc>
                        <a:spcAft>
                          <a:spcPts val="0"/>
                        </a:spcAft>
                      </a:pPr>
                      <a:r>
                        <a:rPr lang="zh-TW" sz="1200" kern="1200"/>
                        <a:t>參加</a:t>
                      </a:r>
                    </a:p>
                    <a:p>
                      <a:pPr marL="306070" indent="-306070" algn="ctr" defTabSz="457200" rtl="0" eaLnBrk="1" latinLnBrk="0" hangingPunct="1">
                        <a:lnSpc>
                          <a:spcPts val="1400"/>
                        </a:lnSpc>
                        <a:spcAft>
                          <a:spcPts val="0"/>
                        </a:spcAft>
                      </a:pPr>
                      <a:r>
                        <a:rPr lang="zh-TW" sz="1200" kern="1200"/>
                        <a:t>類別</a:t>
                      </a:r>
                      <a:endParaRPr lang="zh-TW" sz="1200" b="1" kern="1200">
                        <a:solidFill>
                          <a:schemeClr val="lt1"/>
                        </a:solidFill>
                        <a:latin typeface="+mn-lt"/>
                        <a:ea typeface="+mn-ea"/>
                        <a:cs typeface="+mn-cs"/>
                      </a:endParaRPr>
                    </a:p>
                  </a:txBody>
                  <a:tcPr marL="8438" marR="8438" marT="0" marB="0" anchor="ctr"/>
                </a:tc>
                <a:tc>
                  <a:txBody>
                    <a:bodyPr/>
                    <a:lstStyle/>
                    <a:p>
                      <a:pPr marL="306070" indent="-306070" algn="ctr" defTabSz="457200" rtl="0" eaLnBrk="1" latinLnBrk="0" hangingPunct="1">
                        <a:lnSpc>
                          <a:spcPts val="1400"/>
                        </a:lnSpc>
                        <a:spcAft>
                          <a:spcPts val="0"/>
                        </a:spcAft>
                      </a:pPr>
                      <a:r>
                        <a:rPr lang="zh-TW" sz="1200" kern="1200"/>
                        <a:t>工程</a:t>
                      </a:r>
                    </a:p>
                    <a:p>
                      <a:pPr marL="306070" indent="-306070" algn="ctr" defTabSz="457200" rtl="0" eaLnBrk="1" latinLnBrk="0" hangingPunct="1">
                        <a:lnSpc>
                          <a:spcPts val="1400"/>
                        </a:lnSpc>
                        <a:spcAft>
                          <a:spcPts val="0"/>
                        </a:spcAft>
                      </a:pPr>
                      <a:r>
                        <a:rPr lang="zh-TW" sz="1200" kern="1200"/>
                        <a:t>規模</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決標</a:t>
                      </a:r>
                    </a:p>
                    <a:p>
                      <a:pPr marL="0" indent="-306070" algn="ctr" defTabSz="457200" rtl="0" eaLnBrk="1" latinLnBrk="0" hangingPunct="1">
                        <a:lnSpc>
                          <a:spcPts val="1400"/>
                        </a:lnSpc>
                        <a:spcAft>
                          <a:spcPts val="0"/>
                        </a:spcAft>
                      </a:pPr>
                      <a:r>
                        <a:rPr lang="zh-TW" sz="1200" kern="1200" dirty="0"/>
                        <a:t>金額</a:t>
                      </a:r>
                      <a:r>
                        <a:rPr lang="en-US" sz="1200" kern="1200" dirty="0"/>
                        <a:t/>
                      </a:r>
                      <a:br>
                        <a:rPr lang="en-US" sz="1200" kern="1200" dirty="0"/>
                      </a:br>
                      <a:r>
                        <a:rPr lang="en-US" sz="1200" kern="1200" dirty="0"/>
                        <a:t>(</a:t>
                      </a:r>
                      <a:r>
                        <a:rPr lang="zh-TW" sz="1200" kern="1200" dirty="0"/>
                        <a:t>千元</a:t>
                      </a:r>
                      <a:r>
                        <a:rPr lang="en-US" sz="1200" kern="1200" dirty="0"/>
                        <a:t>)</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預定完工</a:t>
                      </a:r>
                      <a:r>
                        <a:rPr lang="en-US" sz="1200" kern="1200" dirty="0"/>
                        <a:t/>
                      </a:r>
                      <a:br>
                        <a:rPr lang="en-US" sz="1200" kern="1200" dirty="0"/>
                      </a:br>
                      <a:r>
                        <a:rPr lang="zh-TW" sz="1200" kern="1200" dirty="0"/>
                        <a:t>日期</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實際</a:t>
                      </a:r>
                    </a:p>
                    <a:p>
                      <a:pPr marL="0" indent="-306070" algn="ctr" defTabSz="457200" rtl="0" eaLnBrk="1" latinLnBrk="0" hangingPunct="1">
                        <a:lnSpc>
                          <a:spcPts val="1400"/>
                        </a:lnSpc>
                        <a:spcAft>
                          <a:spcPts val="0"/>
                        </a:spcAft>
                      </a:pPr>
                      <a:r>
                        <a:rPr lang="zh-TW" sz="1200" kern="1200" dirty="0"/>
                        <a:t>進度</a:t>
                      </a:r>
                      <a:r>
                        <a:rPr lang="en-US" sz="1200" kern="1200" dirty="0"/>
                        <a:t/>
                      </a:r>
                      <a:br>
                        <a:rPr lang="en-US" sz="1200" kern="1200" dirty="0"/>
                      </a:br>
                      <a:r>
                        <a:rPr lang="en-US" sz="1200" kern="1200" dirty="0"/>
                        <a:t>(104.12)</a:t>
                      </a:r>
                      <a:endParaRPr lang="zh-TW" sz="1200" b="1" kern="1200" dirty="0">
                        <a:solidFill>
                          <a:schemeClr val="lt1"/>
                        </a:solidFill>
                        <a:latin typeface="+mn-lt"/>
                        <a:ea typeface="+mn-ea"/>
                        <a:cs typeface="+mn-cs"/>
                      </a:endParaRPr>
                    </a:p>
                  </a:txBody>
                  <a:tcPr marL="8438" marR="8438" marT="0" marB="0" anchor="ctr"/>
                </a:tc>
                <a:tc>
                  <a:txBody>
                    <a:bodyPr/>
                    <a:lstStyle/>
                    <a:p>
                      <a:pPr marL="306070" indent="-306070" algn="ctr" defTabSz="457200" rtl="0" eaLnBrk="1" latinLnBrk="0" hangingPunct="1">
                        <a:lnSpc>
                          <a:spcPts val="1400"/>
                        </a:lnSpc>
                        <a:spcAft>
                          <a:spcPts val="0"/>
                        </a:spcAft>
                      </a:pPr>
                      <a:r>
                        <a:rPr lang="zh-TW" sz="1200" kern="1200" dirty="0"/>
                        <a:t>歷次查核成績</a:t>
                      </a:r>
                      <a:endParaRPr lang="zh-TW" sz="1200" b="1" kern="1200" dirty="0">
                        <a:solidFill>
                          <a:schemeClr val="lt1"/>
                        </a:solidFill>
                        <a:latin typeface="+mn-lt"/>
                        <a:ea typeface="+mn-ea"/>
                        <a:cs typeface="+mn-cs"/>
                      </a:endParaRPr>
                    </a:p>
                  </a:txBody>
                  <a:tcPr marL="8438" marR="8438" marT="0" marB="0" anchor="ctr"/>
                </a:tc>
              </a:tr>
              <a:tr h="727741">
                <a:tc>
                  <a:txBody>
                    <a:bodyPr/>
                    <a:lstStyle/>
                    <a:p>
                      <a:pPr marL="306070" indent="-306070" algn="ctr" defTabSz="457200" rtl="0" eaLnBrk="1" latinLnBrk="0" hangingPunct="1">
                        <a:lnSpc>
                          <a:spcPts val="1400"/>
                        </a:lnSpc>
                        <a:spcAft>
                          <a:spcPts val="0"/>
                        </a:spcAft>
                      </a:pPr>
                      <a:r>
                        <a:rPr lang="en-US" sz="1200" kern="1200" dirty="0"/>
                        <a:t>5</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水利局</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l" defTabSz="457200" rtl="0" eaLnBrk="1" latinLnBrk="0" hangingPunct="1">
                        <a:lnSpc>
                          <a:spcPts val="1400"/>
                        </a:lnSpc>
                        <a:spcAft>
                          <a:spcPts val="0"/>
                        </a:spcAft>
                      </a:pPr>
                      <a:r>
                        <a:rPr lang="zh-TW" sz="1200" kern="1200" dirty="0"/>
                        <a:t>水湳經貿園區水資源回收中心新建工程</a:t>
                      </a:r>
                      <a:r>
                        <a:rPr lang="en-US" sz="1200" kern="1200" dirty="0"/>
                        <a:t>(</a:t>
                      </a:r>
                      <a:r>
                        <a:rPr lang="zh-TW" sz="1200" kern="1200" dirty="0"/>
                        <a:t>含工程完工後三年試運轉</a:t>
                      </a:r>
                      <a:r>
                        <a:rPr lang="en-US" sz="1200" kern="1200" dirty="0"/>
                        <a:t>)</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a:t>設備工程</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a:t>第二級工程</a:t>
                      </a:r>
                      <a:endParaRPr lang="zh-TW" sz="1200" b="1" kern="1200">
                        <a:solidFill>
                          <a:schemeClr val="lt1"/>
                        </a:solidFill>
                        <a:latin typeface="+mn-lt"/>
                        <a:ea typeface="+mn-ea"/>
                        <a:cs typeface="+mn-cs"/>
                      </a:endParaRPr>
                    </a:p>
                  </a:txBody>
                  <a:tcPr marL="8438" marR="8438" marT="0" marB="0" anchor="ctr"/>
                </a:tc>
                <a:tc>
                  <a:txBody>
                    <a:bodyPr/>
                    <a:lstStyle/>
                    <a:p>
                      <a:pPr marL="0" indent="-306070" algn="r" defTabSz="457200" rtl="0" eaLnBrk="1" latinLnBrk="0" hangingPunct="1">
                        <a:lnSpc>
                          <a:spcPts val="1400"/>
                        </a:lnSpc>
                        <a:spcAft>
                          <a:spcPts val="0"/>
                        </a:spcAft>
                      </a:pPr>
                      <a:r>
                        <a:rPr lang="en-US" sz="1200" kern="1200" dirty="0"/>
                        <a:t>708,880</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en-US" sz="1200" kern="1200" dirty="0" smtClean="0"/>
                        <a:t>105.</a:t>
                      </a:r>
                      <a:r>
                        <a:rPr lang="en-US" altLang="zh-TW" sz="1200" kern="1200" dirty="0" smtClean="0"/>
                        <a:t>0</a:t>
                      </a:r>
                      <a:r>
                        <a:rPr lang="en-US" sz="1200" kern="1200" dirty="0" smtClean="0"/>
                        <a:t>8.13</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en-US" sz="1200" kern="1200"/>
                        <a:t>31.60%</a:t>
                      </a:r>
                      <a:endParaRPr lang="zh-TW" sz="1200" b="1" kern="1200">
                        <a:solidFill>
                          <a:schemeClr val="lt1"/>
                        </a:solidFill>
                        <a:latin typeface="+mn-lt"/>
                        <a:ea typeface="+mn-ea"/>
                        <a:cs typeface="+mn-cs"/>
                      </a:endParaRPr>
                    </a:p>
                  </a:txBody>
                  <a:tcPr marL="8438" marR="8438" marT="0" marB="0" anchor="ctr"/>
                </a:tc>
                <a:tc>
                  <a:txBody>
                    <a:bodyPr/>
                    <a:lstStyle/>
                    <a:p>
                      <a:pPr marL="0" indent="-306070" algn="l" defTabSz="457200" rtl="0" eaLnBrk="1" latinLnBrk="0" hangingPunct="1">
                        <a:lnSpc>
                          <a:spcPts val="1400"/>
                        </a:lnSpc>
                        <a:spcAft>
                          <a:spcPts val="0"/>
                        </a:spcAft>
                      </a:pPr>
                      <a:r>
                        <a:rPr lang="zh-TW" sz="1200" kern="1200" dirty="0"/>
                        <a:t>本府</a:t>
                      </a:r>
                      <a:r>
                        <a:rPr lang="en-US" sz="1200" kern="1200" dirty="0"/>
                        <a:t>/104.09.30/(80</a:t>
                      </a:r>
                      <a:r>
                        <a:rPr lang="zh-TW" sz="1200" kern="1200" dirty="0"/>
                        <a:t>分</a:t>
                      </a:r>
                      <a:r>
                        <a:rPr lang="en-US" sz="1200" kern="1200" dirty="0"/>
                        <a:t>)</a:t>
                      </a:r>
                      <a:endParaRPr lang="zh-TW" sz="1200" b="1" kern="1200" dirty="0">
                        <a:solidFill>
                          <a:schemeClr val="lt1"/>
                        </a:solidFill>
                        <a:latin typeface="+mn-lt"/>
                        <a:ea typeface="+mn-ea"/>
                        <a:cs typeface="+mn-cs"/>
                      </a:endParaRPr>
                    </a:p>
                  </a:txBody>
                  <a:tcPr marL="8438" marR="8438" marT="0" marB="0" anchor="ctr"/>
                </a:tc>
              </a:tr>
              <a:tr h="682790">
                <a:tc>
                  <a:txBody>
                    <a:bodyPr/>
                    <a:lstStyle/>
                    <a:p>
                      <a:pPr marL="306070" indent="-306070" algn="ctr" defTabSz="457200" rtl="0" eaLnBrk="1" latinLnBrk="0" hangingPunct="1">
                        <a:lnSpc>
                          <a:spcPts val="1400"/>
                        </a:lnSpc>
                        <a:spcAft>
                          <a:spcPts val="0"/>
                        </a:spcAft>
                      </a:pPr>
                      <a:r>
                        <a:rPr lang="en-US" sz="1200" kern="1200"/>
                        <a:t>6</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a:t>水利局</a:t>
                      </a:r>
                      <a:endParaRPr lang="zh-TW" sz="1200" b="1" kern="1200">
                        <a:solidFill>
                          <a:schemeClr val="lt1"/>
                        </a:solidFill>
                        <a:latin typeface="+mn-lt"/>
                        <a:ea typeface="+mn-ea"/>
                        <a:cs typeface="+mn-cs"/>
                      </a:endParaRPr>
                    </a:p>
                  </a:txBody>
                  <a:tcPr marL="8438" marR="8438" marT="0" marB="0" anchor="ctr"/>
                </a:tc>
                <a:tc>
                  <a:txBody>
                    <a:bodyPr/>
                    <a:lstStyle/>
                    <a:p>
                      <a:pPr marL="0" indent="-306070" algn="l" defTabSz="457200" rtl="0" eaLnBrk="1" latinLnBrk="0" hangingPunct="1">
                        <a:lnSpc>
                          <a:spcPts val="1400"/>
                        </a:lnSpc>
                        <a:spcAft>
                          <a:spcPts val="0"/>
                        </a:spcAft>
                      </a:pPr>
                      <a:r>
                        <a:rPr lang="zh-TW" sz="1200" kern="1200" dirty="0"/>
                        <a:t>臺中市柳川污染整治及環境改善工程（中正柳橋</a:t>
                      </a:r>
                      <a:r>
                        <a:rPr lang="en-US" sz="1200" kern="1200" dirty="0"/>
                        <a:t>-</a:t>
                      </a:r>
                      <a:r>
                        <a:rPr lang="zh-TW" sz="1200" kern="1200" dirty="0"/>
                        <a:t>南屯柳橋段）</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a:t>水利工程</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a:t>第三級工程</a:t>
                      </a:r>
                      <a:endParaRPr lang="zh-TW" sz="1200" b="1" kern="1200">
                        <a:solidFill>
                          <a:schemeClr val="lt1"/>
                        </a:solidFill>
                        <a:latin typeface="+mn-lt"/>
                        <a:ea typeface="+mn-ea"/>
                        <a:cs typeface="+mn-cs"/>
                      </a:endParaRPr>
                    </a:p>
                  </a:txBody>
                  <a:tcPr marL="8438" marR="8438" marT="0" marB="0" anchor="ctr"/>
                </a:tc>
                <a:tc>
                  <a:txBody>
                    <a:bodyPr/>
                    <a:lstStyle/>
                    <a:p>
                      <a:pPr marL="0" indent="-306070" algn="r" defTabSz="457200" rtl="0" eaLnBrk="1" latinLnBrk="0" hangingPunct="1">
                        <a:lnSpc>
                          <a:spcPts val="1400"/>
                        </a:lnSpc>
                        <a:spcAft>
                          <a:spcPts val="0"/>
                        </a:spcAft>
                      </a:pPr>
                      <a:r>
                        <a:rPr lang="en-US" sz="1200" kern="1200" dirty="0"/>
                        <a:t>192,600</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en-US" sz="1200" kern="1200"/>
                        <a:t>105.09.15 </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en-US" sz="1200" kern="1200"/>
                        <a:t>27.93%</a:t>
                      </a:r>
                      <a:endParaRPr lang="zh-TW" sz="1200" b="1" kern="1200">
                        <a:solidFill>
                          <a:schemeClr val="lt1"/>
                        </a:solidFill>
                        <a:latin typeface="+mn-lt"/>
                        <a:ea typeface="+mn-ea"/>
                        <a:cs typeface="+mn-cs"/>
                      </a:endParaRPr>
                    </a:p>
                  </a:txBody>
                  <a:tcPr marL="8438" marR="8438" marT="0" marB="0" anchor="ctr"/>
                </a:tc>
                <a:tc>
                  <a:txBody>
                    <a:bodyPr/>
                    <a:lstStyle/>
                    <a:p>
                      <a:pPr marL="0" indent="-306070" algn="l" defTabSz="457200" rtl="0" eaLnBrk="1" latinLnBrk="0" hangingPunct="1">
                        <a:lnSpc>
                          <a:spcPts val="1400"/>
                        </a:lnSpc>
                        <a:spcAft>
                          <a:spcPts val="0"/>
                        </a:spcAft>
                      </a:pPr>
                      <a:r>
                        <a:rPr lang="zh-TW" sz="1200" kern="1200" dirty="0"/>
                        <a:t>環保署</a:t>
                      </a:r>
                      <a:r>
                        <a:rPr lang="en-US" sz="1200" kern="1200" dirty="0"/>
                        <a:t>/104.12.09/(82</a:t>
                      </a:r>
                      <a:r>
                        <a:rPr lang="zh-TW" sz="1200" kern="1200" dirty="0"/>
                        <a:t>分</a:t>
                      </a:r>
                      <a:r>
                        <a:rPr lang="en-US" sz="1200" kern="1200" dirty="0"/>
                        <a:t>)</a:t>
                      </a:r>
                      <a:endParaRPr lang="zh-TW" sz="1200" b="1" kern="1200" dirty="0">
                        <a:solidFill>
                          <a:schemeClr val="lt1"/>
                        </a:solidFill>
                        <a:latin typeface="+mn-lt"/>
                        <a:ea typeface="+mn-ea"/>
                        <a:cs typeface="+mn-cs"/>
                      </a:endParaRPr>
                    </a:p>
                  </a:txBody>
                  <a:tcPr marL="8438" marR="8438" marT="0" marB="0" anchor="ctr"/>
                </a:tc>
              </a:tr>
              <a:tr h="682790">
                <a:tc>
                  <a:txBody>
                    <a:bodyPr/>
                    <a:lstStyle/>
                    <a:p>
                      <a:pPr marL="306070" indent="-306070" algn="ctr" defTabSz="457200" rtl="0" eaLnBrk="1" latinLnBrk="0" hangingPunct="1">
                        <a:lnSpc>
                          <a:spcPts val="1400"/>
                        </a:lnSpc>
                        <a:spcAft>
                          <a:spcPts val="0"/>
                        </a:spcAft>
                      </a:pPr>
                      <a:r>
                        <a:rPr lang="en-US" sz="1200" kern="1200"/>
                        <a:t>7</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a:t>水利局</a:t>
                      </a:r>
                      <a:endParaRPr lang="zh-TW" sz="1200" b="1" kern="1200">
                        <a:solidFill>
                          <a:schemeClr val="lt1"/>
                        </a:solidFill>
                        <a:latin typeface="+mn-lt"/>
                        <a:ea typeface="+mn-ea"/>
                        <a:cs typeface="+mn-cs"/>
                      </a:endParaRPr>
                    </a:p>
                  </a:txBody>
                  <a:tcPr marL="8438" marR="8438" marT="0" marB="0" anchor="ctr"/>
                </a:tc>
                <a:tc>
                  <a:txBody>
                    <a:bodyPr/>
                    <a:lstStyle/>
                    <a:p>
                      <a:pPr marL="0" indent="-306070" algn="l" defTabSz="457200" rtl="0" eaLnBrk="1" latinLnBrk="0" hangingPunct="1">
                        <a:lnSpc>
                          <a:spcPts val="1400"/>
                        </a:lnSpc>
                        <a:spcAft>
                          <a:spcPts val="0"/>
                        </a:spcAft>
                      </a:pPr>
                      <a:r>
                        <a:rPr lang="zh-TW" sz="1200" kern="1200" dirty="0"/>
                        <a:t>新社區大南里番社嶺橋上游護岸整治工程</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水利工程</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第五級工程</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r" defTabSz="457200" rtl="0" eaLnBrk="1" latinLnBrk="0" hangingPunct="1">
                        <a:lnSpc>
                          <a:spcPts val="1400"/>
                        </a:lnSpc>
                        <a:spcAft>
                          <a:spcPts val="0"/>
                        </a:spcAft>
                      </a:pPr>
                      <a:r>
                        <a:rPr lang="en-US" sz="1200" kern="1200" dirty="0"/>
                        <a:t>8,500</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en-US" sz="1200" kern="1200"/>
                        <a:t>105.04.05</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en-US" sz="1200" kern="1200"/>
                        <a:t>36.00%</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　</a:t>
                      </a:r>
                      <a:r>
                        <a:rPr lang="zh-TW" altLang="en-US" sz="1200" kern="1200" dirty="0" smtClean="0"/>
                        <a:t>－</a:t>
                      </a:r>
                      <a:endParaRPr lang="zh-TW" sz="1200" b="1" kern="1200" dirty="0">
                        <a:solidFill>
                          <a:schemeClr val="lt1"/>
                        </a:solidFill>
                        <a:latin typeface="+mn-lt"/>
                        <a:ea typeface="+mn-ea"/>
                        <a:cs typeface="+mn-cs"/>
                      </a:endParaRPr>
                    </a:p>
                  </a:txBody>
                  <a:tcPr marL="8438" marR="8438" marT="0" marB="0" anchor="ctr"/>
                </a:tc>
              </a:tr>
              <a:tr h="682790">
                <a:tc>
                  <a:txBody>
                    <a:bodyPr/>
                    <a:lstStyle/>
                    <a:p>
                      <a:pPr marL="306070" indent="-306070" algn="ctr" defTabSz="457200" rtl="0" eaLnBrk="1" latinLnBrk="0" hangingPunct="1">
                        <a:lnSpc>
                          <a:spcPts val="1400"/>
                        </a:lnSpc>
                        <a:spcAft>
                          <a:spcPts val="0"/>
                        </a:spcAft>
                      </a:pPr>
                      <a:r>
                        <a:rPr lang="en-US" sz="1200" kern="1200"/>
                        <a:t>8</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a:t>教育局</a:t>
                      </a:r>
                      <a:endParaRPr lang="zh-TW" sz="1200" b="1" kern="1200">
                        <a:solidFill>
                          <a:schemeClr val="lt1"/>
                        </a:solidFill>
                        <a:latin typeface="+mn-lt"/>
                        <a:ea typeface="+mn-ea"/>
                        <a:cs typeface="+mn-cs"/>
                      </a:endParaRPr>
                    </a:p>
                  </a:txBody>
                  <a:tcPr marL="8438" marR="8438" marT="0" marB="0" anchor="ctr"/>
                </a:tc>
                <a:tc>
                  <a:txBody>
                    <a:bodyPr/>
                    <a:lstStyle/>
                    <a:p>
                      <a:pPr marL="0" indent="-306070" algn="l" defTabSz="457200" rtl="0" eaLnBrk="1" latinLnBrk="0" hangingPunct="1">
                        <a:lnSpc>
                          <a:spcPts val="1400"/>
                        </a:lnSpc>
                        <a:spcAft>
                          <a:spcPts val="0"/>
                        </a:spcAft>
                      </a:pPr>
                      <a:r>
                        <a:rPr lang="zh-TW" sz="1200" kern="1200" dirty="0"/>
                        <a:t>臺中市網球中心新建第一期工程</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建築工程</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a:t>第三級工程</a:t>
                      </a:r>
                      <a:endParaRPr lang="zh-TW" sz="1200" b="1" kern="1200">
                        <a:solidFill>
                          <a:schemeClr val="lt1"/>
                        </a:solidFill>
                        <a:latin typeface="+mn-lt"/>
                        <a:ea typeface="+mn-ea"/>
                        <a:cs typeface="+mn-cs"/>
                      </a:endParaRPr>
                    </a:p>
                  </a:txBody>
                  <a:tcPr marL="8438" marR="8438" marT="0" marB="0" anchor="ctr"/>
                </a:tc>
                <a:tc>
                  <a:txBody>
                    <a:bodyPr/>
                    <a:lstStyle/>
                    <a:p>
                      <a:pPr marL="0" indent="-306070" algn="r" defTabSz="457200" rtl="0" eaLnBrk="1" latinLnBrk="0" hangingPunct="1">
                        <a:lnSpc>
                          <a:spcPts val="1400"/>
                        </a:lnSpc>
                        <a:spcAft>
                          <a:spcPts val="0"/>
                        </a:spcAft>
                      </a:pPr>
                      <a:r>
                        <a:rPr lang="en-US" sz="1200" kern="1200" dirty="0"/>
                        <a:t>174,074</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en-US" sz="1200" kern="1200" dirty="0" smtClean="0"/>
                        <a:t>105.</a:t>
                      </a:r>
                      <a:r>
                        <a:rPr lang="en-US" altLang="zh-TW" sz="1200" kern="1200" dirty="0" smtClean="0"/>
                        <a:t>0</a:t>
                      </a:r>
                      <a:r>
                        <a:rPr lang="en-US" sz="1200" kern="1200" dirty="0" smtClean="0"/>
                        <a:t>7.15</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en-US" sz="1200" kern="1200" dirty="0"/>
                        <a:t>72.59%</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l" defTabSz="457200" rtl="0" eaLnBrk="1" latinLnBrk="0" hangingPunct="1">
                        <a:lnSpc>
                          <a:spcPts val="1400"/>
                        </a:lnSpc>
                        <a:spcAft>
                          <a:spcPts val="0"/>
                        </a:spcAft>
                      </a:pPr>
                      <a:r>
                        <a:rPr lang="zh-TW" sz="1200" kern="1200" dirty="0"/>
                        <a:t>本府</a:t>
                      </a:r>
                      <a:r>
                        <a:rPr lang="en-US" sz="1200" kern="1200" dirty="0"/>
                        <a:t>/104.02.10/(76</a:t>
                      </a:r>
                      <a:r>
                        <a:rPr lang="zh-TW" sz="1200" kern="1200" dirty="0"/>
                        <a:t>分</a:t>
                      </a:r>
                      <a:r>
                        <a:rPr lang="en-US" sz="1200" kern="1200" dirty="0"/>
                        <a:t>)</a:t>
                      </a:r>
                      <a:br>
                        <a:rPr lang="en-US" sz="1200" kern="1200" dirty="0"/>
                      </a:br>
                      <a:r>
                        <a:rPr lang="zh-TW" sz="1200" kern="1200" dirty="0"/>
                        <a:t>本府</a:t>
                      </a:r>
                      <a:r>
                        <a:rPr lang="en-US" sz="1200" kern="1200" dirty="0"/>
                        <a:t>/104.08.26/(83</a:t>
                      </a:r>
                      <a:r>
                        <a:rPr lang="zh-TW" sz="1200" kern="1200" dirty="0"/>
                        <a:t>分</a:t>
                      </a:r>
                      <a:r>
                        <a:rPr lang="en-US" sz="1200" kern="1200" dirty="0"/>
                        <a:t>)</a:t>
                      </a:r>
                      <a:endParaRPr lang="zh-TW" sz="1200" b="1" kern="1200" dirty="0">
                        <a:solidFill>
                          <a:schemeClr val="lt1"/>
                        </a:solidFill>
                        <a:latin typeface="+mn-lt"/>
                        <a:ea typeface="+mn-ea"/>
                        <a:cs typeface="+mn-cs"/>
                      </a:endParaRPr>
                    </a:p>
                  </a:txBody>
                  <a:tcPr marL="8438" marR="8438" marT="0" marB="0" anchor="ctr"/>
                </a:tc>
              </a:tr>
              <a:tr h="910386">
                <a:tc>
                  <a:txBody>
                    <a:bodyPr/>
                    <a:lstStyle/>
                    <a:p>
                      <a:pPr marL="306070" indent="-306070" algn="ctr" defTabSz="457200" rtl="0" eaLnBrk="1" latinLnBrk="0" hangingPunct="1">
                        <a:lnSpc>
                          <a:spcPts val="1400"/>
                        </a:lnSpc>
                        <a:spcAft>
                          <a:spcPts val="0"/>
                        </a:spcAft>
                      </a:pPr>
                      <a:r>
                        <a:rPr lang="en-US" sz="1200" kern="1200"/>
                        <a:t>9</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觀光旅遊局</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l" defTabSz="457200" rtl="0" eaLnBrk="1" latinLnBrk="0" hangingPunct="1">
                        <a:lnSpc>
                          <a:spcPts val="1400"/>
                        </a:lnSpc>
                        <a:spcAft>
                          <a:spcPts val="0"/>
                        </a:spcAft>
                      </a:pPr>
                      <a:r>
                        <a:rPr lang="en-US" sz="1200" kern="1200" dirty="0"/>
                        <a:t>104</a:t>
                      </a:r>
                      <a:r>
                        <a:rPr lang="zh-TW" sz="1200" kern="1200" dirty="0"/>
                        <a:t>年度后豐鐵馬道花梁鋼橋基礎加固工程（第二期）</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土木工程</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a:t>第四級工程</a:t>
                      </a:r>
                      <a:endParaRPr lang="zh-TW" sz="1200" b="1" kern="1200">
                        <a:solidFill>
                          <a:schemeClr val="lt1"/>
                        </a:solidFill>
                        <a:latin typeface="+mn-lt"/>
                        <a:ea typeface="+mn-ea"/>
                        <a:cs typeface="+mn-cs"/>
                      </a:endParaRPr>
                    </a:p>
                  </a:txBody>
                  <a:tcPr marL="8438" marR="8438" marT="0" marB="0" anchor="ctr"/>
                </a:tc>
                <a:tc>
                  <a:txBody>
                    <a:bodyPr/>
                    <a:lstStyle/>
                    <a:p>
                      <a:pPr marL="0" indent="-306070" algn="r" defTabSz="457200" rtl="0" eaLnBrk="1" latinLnBrk="0" hangingPunct="1">
                        <a:lnSpc>
                          <a:spcPts val="1400"/>
                        </a:lnSpc>
                        <a:spcAft>
                          <a:spcPts val="0"/>
                        </a:spcAft>
                      </a:pPr>
                      <a:r>
                        <a:rPr lang="en-US" sz="1200" kern="1200" dirty="0"/>
                        <a:t>22,558</a:t>
                      </a:r>
                      <a:endParaRPr lang="zh-TW" sz="1200" b="1" kern="1200" dirty="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en-US" sz="1200" kern="1200"/>
                        <a:t>105.05.09</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en-US" sz="1200" kern="1200"/>
                        <a:t>8.00%</a:t>
                      </a:r>
                      <a:endParaRPr lang="zh-TW" sz="1200" b="1" kern="1200">
                        <a:solidFill>
                          <a:schemeClr val="lt1"/>
                        </a:solidFill>
                        <a:latin typeface="+mn-lt"/>
                        <a:ea typeface="+mn-ea"/>
                        <a:cs typeface="+mn-cs"/>
                      </a:endParaRPr>
                    </a:p>
                  </a:txBody>
                  <a:tcPr marL="8438" marR="8438" marT="0" marB="0" anchor="ctr"/>
                </a:tc>
                <a:tc>
                  <a:txBody>
                    <a:bodyPr/>
                    <a:lstStyle/>
                    <a:p>
                      <a:pPr marL="0" indent="-306070" algn="ctr" defTabSz="457200" rtl="0" eaLnBrk="1" latinLnBrk="0" hangingPunct="1">
                        <a:lnSpc>
                          <a:spcPts val="1400"/>
                        </a:lnSpc>
                        <a:spcAft>
                          <a:spcPts val="0"/>
                        </a:spcAft>
                      </a:pPr>
                      <a:r>
                        <a:rPr lang="zh-TW" sz="1200" kern="1200" dirty="0"/>
                        <a:t>　</a:t>
                      </a:r>
                      <a:r>
                        <a:rPr lang="zh-TW" altLang="en-US" sz="1200" kern="1200" dirty="0" smtClean="0"/>
                        <a:t>－</a:t>
                      </a:r>
                      <a:endParaRPr lang="zh-TW" sz="1200" b="1" kern="1200" dirty="0">
                        <a:solidFill>
                          <a:schemeClr val="lt1"/>
                        </a:solidFill>
                        <a:latin typeface="+mn-lt"/>
                        <a:ea typeface="+mn-ea"/>
                        <a:cs typeface="+mn-cs"/>
                      </a:endParaRPr>
                    </a:p>
                  </a:txBody>
                  <a:tcPr marL="8438" marR="8438" marT="0" marB="0" anchor="ctr"/>
                </a:tc>
              </a:tr>
            </a:tbl>
          </a:graphicData>
        </a:graphic>
      </p:graphicFrame>
      <p:sp>
        <p:nvSpPr>
          <p:cNvPr id="2" name="文字方塊 1"/>
          <p:cNvSpPr txBox="1"/>
          <p:nvPr/>
        </p:nvSpPr>
        <p:spPr>
          <a:xfrm>
            <a:off x="485933" y="6000210"/>
            <a:ext cx="3528392" cy="369332"/>
          </a:xfrm>
          <a:prstGeom prst="rect">
            <a:avLst/>
          </a:prstGeom>
          <a:noFill/>
        </p:spPr>
        <p:txBody>
          <a:bodyPr wrap="square" rtlCol="0">
            <a:spAutoFit/>
          </a:bodyPr>
          <a:lstStyle/>
          <a:p>
            <a:pPr algn="l"/>
            <a:r>
              <a:rPr lang="zh-TW" altLang="en-US" dirty="0" smtClean="0">
                <a:latin typeface="標楷體" panose="03000509000000000000" pitchFamily="65" charset="-120"/>
                <a:ea typeface="標楷體" panose="03000509000000000000" pitchFamily="65" charset="-120"/>
              </a:rPr>
              <a:t>備註：－表示尚無查核成績</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6308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2480" y="139280"/>
            <a:ext cx="6876689" cy="1430867"/>
          </a:xfrm>
        </p:spPr>
        <p:txBody>
          <a:bodyPr/>
          <a:lstStyle/>
          <a:p>
            <a:r>
              <a:rPr lang="zh-TW" altLang="en-US" dirty="0" smtClean="0">
                <a:solidFill>
                  <a:schemeClr val="tx1"/>
                </a:solidFill>
                <a:latin typeface="標楷體" pitchFamily="65" charset="-120"/>
                <a:ea typeface="標楷體" pitchFamily="65" charset="-120"/>
              </a:rPr>
              <a:t>貳、工程施工查核  </a:t>
            </a:r>
            <a:r>
              <a:rPr lang="en-US" altLang="zh-TW" sz="1950" dirty="0" smtClean="0">
                <a:solidFill>
                  <a:schemeClr val="tx1"/>
                </a:solidFill>
                <a:latin typeface="標楷體" pitchFamily="65" charset="-120"/>
                <a:ea typeface="標楷體" pitchFamily="65" charset="-120"/>
              </a:rPr>
              <a:t>(7/9)</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428497" y="854714"/>
            <a:ext cx="8970997" cy="5226581"/>
          </a:xfrm>
        </p:spPr>
        <p:txBody>
          <a:bodyPr anchor="t"/>
          <a:lstStyle/>
          <a:p>
            <a:r>
              <a:rPr lang="en-US" altLang="zh-TW" sz="2600" dirty="0" smtClean="0">
                <a:latin typeface="標楷體" pitchFamily="65" charset="-120"/>
                <a:ea typeface="標楷體" pitchFamily="65" charset="-120"/>
              </a:rPr>
              <a:t>7-12</a:t>
            </a:r>
            <a:r>
              <a:rPr lang="zh-TW" altLang="en-US" sz="2600" dirty="0" smtClean="0">
                <a:latin typeface="標楷體" pitchFamily="65" charset="-120"/>
                <a:ea typeface="標楷體" pitchFamily="65" charset="-120"/>
              </a:rPr>
              <a:t>月異常廠商查核檢討分析：</a:t>
            </a:r>
            <a:endParaRPr lang="en-US" altLang="zh-TW" sz="2600" dirty="0">
              <a:solidFill>
                <a:srgbClr val="000000"/>
              </a:solidFill>
              <a:latin typeface="標楷體" pitchFamily="65" charset="-120"/>
              <a:ea typeface="標楷體" pitchFamily="65" charset="-120"/>
            </a:endParaRPr>
          </a:p>
          <a:p>
            <a:pPr lvl="1"/>
            <a:r>
              <a:rPr lang="zh-TW" altLang="en-US" sz="2000" b="1" dirty="0" smtClean="0">
                <a:latin typeface="標楷體" pitchFamily="65" charset="-120"/>
                <a:ea typeface="標楷體" pitchFamily="65" charset="-120"/>
              </a:rPr>
              <a:t>為杜絕採最低標採購，造成素質不佳之廠商進行低價搶標，影響本府工程施作品質，特針對工程會篩選出之異常廠商進行專案查核。</a:t>
            </a:r>
            <a:endParaRPr lang="en-US" altLang="zh-TW" sz="2000" b="1" dirty="0" smtClean="0">
              <a:latin typeface="標楷體" pitchFamily="65" charset="-120"/>
              <a:ea typeface="標楷體" pitchFamily="65" charset="-120"/>
            </a:endParaRPr>
          </a:p>
          <a:p>
            <a:pPr lvl="1"/>
            <a:r>
              <a:rPr lang="en-US" altLang="zh-TW" sz="2000" b="1" dirty="0" smtClean="0">
                <a:latin typeface="標楷體" pitchFamily="65" charset="-120"/>
                <a:ea typeface="標楷體" pitchFamily="65" charset="-120"/>
              </a:rPr>
              <a:t>104</a:t>
            </a:r>
            <a:r>
              <a:rPr lang="zh-TW" altLang="en-US" sz="2000" b="1" dirty="0" smtClean="0">
                <a:latin typeface="標楷體" pitchFamily="65" charset="-120"/>
                <a:ea typeface="標楷體" pitchFamily="65" charset="-120"/>
              </a:rPr>
              <a:t>年</a:t>
            </a:r>
            <a:r>
              <a:rPr lang="en-US" altLang="zh-TW" sz="2000" b="1" dirty="0" smtClean="0">
                <a:latin typeface="標楷體" pitchFamily="65" charset="-120"/>
                <a:ea typeface="標楷體" pitchFamily="65" charset="-120"/>
              </a:rPr>
              <a:t>7-12</a:t>
            </a:r>
            <a:r>
              <a:rPr lang="zh-TW" altLang="en-US" sz="2000" b="1" dirty="0" smtClean="0">
                <a:latin typeface="標楷體" pitchFamily="65" charset="-120"/>
                <a:ea typeface="標楷體" pitchFamily="65" charset="-120"/>
              </a:rPr>
              <a:t>月總計查核</a:t>
            </a:r>
            <a:r>
              <a:rPr lang="en-US" altLang="zh-TW" sz="2000" b="1" dirty="0" smtClean="0">
                <a:latin typeface="標楷體" pitchFamily="65" charset="-120"/>
                <a:ea typeface="標楷體" pitchFamily="65" charset="-120"/>
              </a:rPr>
              <a:t>70</a:t>
            </a:r>
            <a:r>
              <a:rPr lang="zh-TW" altLang="en-US" sz="2000" b="1" dirty="0" smtClean="0">
                <a:latin typeface="標楷體" pitchFamily="65" charset="-120"/>
                <a:ea typeface="標楷體" pitchFamily="65" charset="-120"/>
              </a:rPr>
              <a:t>件工程，包括異常廠商</a:t>
            </a:r>
            <a:r>
              <a:rPr lang="en-US" altLang="zh-TW" sz="2000" b="1" dirty="0" smtClean="0">
                <a:latin typeface="標楷體" pitchFamily="65" charset="-120"/>
                <a:ea typeface="標楷體" pitchFamily="65" charset="-120"/>
              </a:rPr>
              <a:t>14</a:t>
            </a:r>
            <a:r>
              <a:rPr lang="zh-TW" altLang="en-US" sz="2000" b="1" dirty="0" smtClean="0">
                <a:latin typeface="標楷體" pitchFamily="65" charset="-120"/>
                <a:ea typeface="標楷體" pitchFamily="65" charset="-120"/>
              </a:rPr>
              <a:t>件，非異常廠商</a:t>
            </a:r>
            <a:r>
              <a:rPr lang="en-US" altLang="zh-TW" sz="2000" b="1" dirty="0" smtClean="0">
                <a:latin typeface="標楷體" pitchFamily="65" charset="-120"/>
                <a:ea typeface="標楷體" pitchFamily="65" charset="-120"/>
              </a:rPr>
              <a:t>56</a:t>
            </a:r>
            <a:r>
              <a:rPr lang="zh-TW" altLang="en-US" sz="2000" b="1" dirty="0" smtClean="0">
                <a:latin typeface="標楷體" pitchFamily="65" charset="-120"/>
                <a:ea typeface="標楷體" pitchFamily="65" charset="-120"/>
              </a:rPr>
              <a:t>件，其中異常廠商甲等比例為</a:t>
            </a:r>
            <a:r>
              <a:rPr lang="en-US" altLang="zh-TW" sz="2000" b="1" dirty="0" smtClean="0">
                <a:latin typeface="標楷體" pitchFamily="65" charset="-120"/>
                <a:ea typeface="標楷體" pitchFamily="65" charset="-120"/>
              </a:rPr>
              <a:t>21.4%</a:t>
            </a:r>
            <a:r>
              <a:rPr lang="zh-TW" altLang="en-US" sz="2000" b="1" dirty="0" smtClean="0">
                <a:latin typeface="標楷體" pitchFamily="65" charset="-120"/>
                <a:ea typeface="標楷體" pitchFamily="65" charset="-120"/>
              </a:rPr>
              <a:t>，非異常廠商甲等比例為</a:t>
            </a:r>
            <a:r>
              <a:rPr lang="en-US" altLang="zh-TW" sz="2000" b="1" dirty="0" smtClean="0">
                <a:latin typeface="標楷體" pitchFamily="65" charset="-120"/>
                <a:ea typeface="標楷體" pitchFamily="65" charset="-120"/>
              </a:rPr>
              <a:t>32.1%</a:t>
            </a:r>
            <a:r>
              <a:rPr lang="zh-TW" altLang="en-US" sz="2000" b="1" dirty="0" smtClean="0">
                <a:latin typeface="標楷體" pitchFamily="65" charset="-120"/>
                <a:ea typeface="標楷體" pitchFamily="65" charset="-120"/>
              </a:rPr>
              <a:t>，相差約</a:t>
            </a:r>
            <a:r>
              <a:rPr lang="en-US" altLang="zh-TW" sz="2000" b="1" dirty="0" smtClean="0">
                <a:latin typeface="標楷體" pitchFamily="65" charset="-120"/>
                <a:ea typeface="標楷體" pitchFamily="65" charset="-120"/>
              </a:rPr>
              <a:t>10.7%</a:t>
            </a:r>
            <a:r>
              <a:rPr lang="zh-TW" altLang="en-US" sz="2000" b="1" dirty="0" smtClean="0">
                <a:latin typeface="標楷體" pitchFamily="65" charset="-120"/>
                <a:ea typeface="標楷體" pitchFamily="65" charset="-120"/>
              </a:rPr>
              <a:t>。</a:t>
            </a:r>
            <a:endParaRPr lang="en-US" altLang="zh-TW" sz="2000" b="1" dirty="0">
              <a:latin typeface="標楷體" pitchFamily="65" charset="-120"/>
              <a:ea typeface="標楷體" pitchFamily="65" charset="-120"/>
            </a:endParaRPr>
          </a:p>
          <a:p>
            <a:pPr lvl="1"/>
            <a:endParaRPr lang="en-US" altLang="zh-TW" sz="2167"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6" name="投影片編號版面配置區 5"/>
          <p:cNvSpPr>
            <a:spLocks noGrp="1"/>
          </p:cNvSpPr>
          <p:nvPr>
            <p:ph type="sldNum" sz="quarter" idx="12"/>
          </p:nvPr>
        </p:nvSpPr>
        <p:spPr>
          <a:xfrm>
            <a:off x="9201472" y="6462448"/>
            <a:ext cx="555358" cy="395552"/>
          </a:xfrm>
        </p:spPr>
        <p:txBody>
          <a:bodyPr/>
          <a:lstStyle/>
          <a:p>
            <a:fld id="{E7B12B5A-12EF-4BC0-96FC-60E9D66AEFFB}" type="slidenum">
              <a:rPr lang="en-US" altLang="zh-TW" smtClean="0">
                <a:solidFill>
                  <a:schemeClr val="tx1"/>
                </a:solidFill>
              </a:rPr>
              <a:pPr/>
              <a:t>22</a:t>
            </a:fld>
            <a:endParaRPr lang="en-US" altLang="zh-TW" dirty="0">
              <a:solidFill>
                <a:schemeClr val="tx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173013560"/>
              </p:ext>
            </p:extLst>
          </p:nvPr>
        </p:nvGraphicFramePr>
        <p:xfrm>
          <a:off x="300312" y="3296416"/>
          <a:ext cx="4814705" cy="3012905"/>
        </p:xfrm>
        <a:graphic>
          <a:graphicData uri="http://schemas.openxmlformats.org/drawingml/2006/table">
            <a:tbl>
              <a:tblPr firstRow="1" firstCol="1" bandRow="1">
                <a:tableStyleId>{00A15C55-8517-42AA-B614-E9B94910E393}</a:tableStyleId>
              </a:tblPr>
              <a:tblGrid>
                <a:gridCol w="636358"/>
                <a:gridCol w="432242"/>
                <a:gridCol w="432242"/>
                <a:gridCol w="504283"/>
                <a:gridCol w="432242"/>
                <a:gridCol w="504283"/>
                <a:gridCol w="574011"/>
                <a:gridCol w="618592"/>
                <a:gridCol w="680452"/>
              </a:tblGrid>
              <a:tr h="502151">
                <a:tc rowSpan="2">
                  <a:txBody>
                    <a:bodyPr/>
                    <a:lstStyle/>
                    <a:p>
                      <a:pPr algn="ctr" fontAlgn="ctr"/>
                      <a:r>
                        <a:rPr lang="zh-TW" altLang="en-US" sz="1400" u="none" strike="noStrike" dirty="0" smtClean="0">
                          <a:effectLst/>
                        </a:rPr>
                        <a:t>廠商</a:t>
                      </a:r>
                      <a:endParaRPr lang="en-US" altLang="zh-TW" sz="1400" u="none" strike="noStrike" dirty="0" smtClean="0">
                        <a:effectLst/>
                      </a:endParaRPr>
                    </a:p>
                    <a:p>
                      <a:pPr algn="ctr" fontAlgn="ctr"/>
                      <a:r>
                        <a:rPr lang="zh-TW" altLang="en-US" sz="1400" u="none" strike="noStrike" dirty="0" smtClean="0">
                          <a:effectLst/>
                        </a:rPr>
                        <a:t>類別</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rowSpan="2">
                  <a:txBody>
                    <a:bodyPr/>
                    <a:lstStyle/>
                    <a:p>
                      <a:pPr algn="ctr" fontAlgn="ctr"/>
                      <a:r>
                        <a:rPr lang="zh-TW" altLang="en-US" sz="1400" u="none" strike="noStrike" dirty="0" smtClean="0">
                          <a:effectLst/>
                        </a:rPr>
                        <a:t>查核</a:t>
                      </a:r>
                      <a:endParaRPr lang="en-US" altLang="zh-TW" sz="1400" u="none" strike="noStrike" dirty="0" smtClean="0">
                        <a:effectLst/>
                      </a:endParaRPr>
                    </a:p>
                    <a:p>
                      <a:pPr algn="ctr" fontAlgn="ctr"/>
                      <a:r>
                        <a:rPr lang="zh-TW" altLang="en-US" sz="1400" u="none" strike="noStrike" dirty="0" smtClean="0">
                          <a:effectLst/>
                        </a:rPr>
                        <a:t>件</a:t>
                      </a:r>
                      <a:r>
                        <a:rPr lang="zh-TW" altLang="en-US" sz="1400" u="none" strike="noStrike" dirty="0">
                          <a:effectLst/>
                        </a:rPr>
                        <a:t>數</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gridSpan="2">
                  <a:txBody>
                    <a:bodyPr/>
                    <a:lstStyle/>
                    <a:p>
                      <a:pPr algn="ctr" fontAlgn="ctr"/>
                      <a:r>
                        <a:rPr lang="zh-TW" altLang="en-US" sz="1400" u="none" strike="noStrike" dirty="0" smtClean="0">
                          <a:effectLst/>
                        </a:rPr>
                        <a:t>甲等</a:t>
                      </a:r>
                      <a:endParaRPr lang="en-US" altLang="zh-TW" sz="1400" u="none" strike="noStrike" dirty="0" smtClean="0">
                        <a:effectLst/>
                      </a:endParaRPr>
                    </a:p>
                    <a:p>
                      <a:pPr algn="ctr" fontAlgn="ctr"/>
                      <a:r>
                        <a:rPr lang="en-US" altLang="zh-TW" sz="1400" u="none" strike="noStrike" dirty="0" smtClean="0">
                          <a:effectLst/>
                        </a:rPr>
                        <a:t>89~80</a:t>
                      </a:r>
                      <a:r>
                        <a:rPr lang="zh-TW" altLang="en-US" sz="1400" u="none" strike="noStrike" dirty="0">
                          <a:effectLst/>
                        </a:rPr>
                        <a:t>分</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hMerge="1">
                  <a:txBody>
                    <a:bodyPr/>
                    <a:lstStyle/>
                    <a:p>
                      <a:endParaRPr lang="zh-TW" altLang="en-US"/>
                    </a:p>
                  </a:txBody>
                  <a:tcPr/>
                </a:tc>
                <a:tc gridSpan="2">
                  <a:txBody>
                    <a:bodyPr/>
                    <a:lstStyle/>
                    <a:p>
                      <a:pPr algn="ctr" fontAlgn="ctr"/>
                      <a:r>
                        <a:rPr lang="zh-TW" altLang="en-US" sz="1400" u="none" strike="noStrike" dirty="0" smtClean="0">
                          <a:effectLst/>
                        </a:rPr>
                        <a:t>乙等</a:t>
                      </a:r>
                      <a:endParaRPr lang="en-US" altLang="zh-TW" sz="1400" u="none" strike="noStrike" dirty="0" smtClean="0">
                        <a:effectLst/>
                      </a:endParaRPr>
                    </a:p>
                    <a:p>
                      <a:pPr algn="ctr" fontAlgn="ctr"/>
                      <a:r>
                        <a:rPr lang="en-US" altLang="zh-TW" sz="1400" u="none" strike="noStrike" dirty="0" smtClean="0">
                          <a:effectLst/>
                        </a:rPr>
                        <a:t>79~70</a:t>
                      </a:r>
                      <a:r>
                        <a:rPr lang="zh-TW" altLang="en-US" sz="1400" u="none" strike="noStrike" dirty="0">
                          <a:effectLst/>
                        </a:rPr>
                        <a:t>分</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hMerge="1">
                  <a:txBody>
                    <a:bodyPr/>
                    <a:lstStyle/>
                    <a:p>
                      <a:endParaRPr lang="zh-TW" altLang="en-US"/>
                    </a:p>
                  </a:txBody>
                  <a:tcPr/>
                </a:tc>
                <a:tc gridSpan="2">
                  <a:txBody>
                    <a:bodyPr/>
                    <a:lstStyle/>
                    <a:p>
                      <a:pPr algn="ctr" fontAlgn="ctr"/>
                      <a:r>
                        <a:rPr lang="zh-TW" altLang="en-US" sz="1400" u="none" strike="noStrike" dirty="0" smtClean="0">
                          <a:effectLst/>
                        </a:rPr>
                        <a:t>丙等</a:t>
                      </a:r>
                      <a:endParaRPr lang="en-US" altLang="zh-TW" sz="1400" u="none" strike="noStrike" dirty="0" smtClean="0">
                        <a:effectLst/>
                      </a:endParaRPr>
                    </a:p>
                    <a:p>
                      <a:pPr algn="ctr" fontAlgn="ctr"/>
                      <a:r>
                        <a:rPr lang="en-US" altLang="zh-TW" sz="1400" u="none" strike="noStrike" dirty="0" smtClean="0">
                          <a:effectLst/>
                        </a:rPr>
                        <a:t>69</a:t>
                      </a:r>
                      <a:r>
                        <a:rPr lang="zh-TW" altLang="en-US" sz="1400" u="none" strike="noStrike" dirty="0">
                          <a:effectLst/>
                        </a:rPr>
                        <a:t>分</a:t>
                      </a:r>
                      <a:r>
                        <a:rPr lang="en-US" altLang="zh-TW" sz="1400" u="none" strike="noStrike" dirty="0">
                          <a:effectLst/>
                        </a:rPr>
                        <a:t>(</a:t>
                      </a:r>
                      <a:r>
                        <a:rPr lang="zh-TW" altLang="en-US" sz="1400" u="none" strike="noStrike" dirty="0">
                          <a:effectLst/>
                        </a:rPr>
                        <a:t>含</a:t>
                      </a:r>
                      <a:r>
                        <a:rPr lang="en-US" altLang="zh-TW" sz="1400" u="none" strike="noStrike" dirty="0">
                          <a:effectLst/>
                        </a:rPr>
                        <a:t>)</a:t>
                      </a:r>
                      <a:r>
                        <a:rPr lang="zh-TW" altLang="en-US" sz="1400" u="none" strike="noStrike" dirty="0">
                          <a:effectLst/>
                        </a:rPr>
                        <a:t>以下</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hMerge="1">
                  <a:txBody>
                    <a:bodyPr/>
                    <a:lstStyle/>
                    <a:p>
                      <a:endParaRPr lang="zh-TW" altLang="en-US"/>
                    </a:p>
                  </a:txBody>
                  <a:tcPr/>
                </a:tc>
                <a:tc rowSpan="2">
                  <a:txBody>
                    <a:bodyPr/>
                    <a:lstStyle/>
                    <a:p>
                      <a:pPr algn="ctr" fontAlgn="ctr"/>
                      <a:r>
                        <a:rPr lang="zh-TW" altLang="en-US" sz="1400" u="none" strike="noStrike" dirty="0" smtClean="0">
                          <a:effectLst/>
                        </a:rPr>
                        <a:t>平均</a:t>
                      </a:r>
                      <a:endParaRPr lang="en-US" altLang="zh-TW" sz="1400" u="none" strike="noStrike" dirty="0" smtClean="0">
                        <a:effectLst/>
                      </a:endParaRPr>
                    </a:p>
                    <a:p>
                      <a:pPr algn="ctr" fontAlgn="ctr"/>
                      <a:r>
                        <a:rPr lang="zh-TW" altLang="en-US" sz="1400" u="none" strike="noStrike" dirty="0" smtClean="0">
                          <a:effectLst/>
                        </a:rPr>
                        <a:t>查核</a:t>
                      </a:r>
                      <a:r>
                        <a:rPr lang="zh-TW" altLang="en-US" sz="1400" u="none" strike="noStrike" dirty="0">
                          <a:effectLst/>
                        </a:rPr>
                        <a:t/>
                      </a:r>
                      <a:br>
                        <a:rPr lang="zh-TW" altLang="en-US" sz="1400" u="none" strike="noStrike" dirty="0">
                          <a:effectLst/>
                        </a:rPr>
                      </a:br>
                      <a:r>
                        <a:rPr lang="zh-TW" altLang="en-US" sz="1400" u="none" strike="noStrike" dirty="0">
                          <a:effectLst/>
                        </a:rPr>
                        <a:t>分數</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r>
              <a:tr h="555009">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a:txBody>
                    <a:bodyPr/>
                    <a:lstStyle/>
                    <a:p>
                      <a:pPr algn="ctr" fontAlgn="ctr"/>
                      <a:r>
                        <a:rPr lang="zh-TW" altLang="en-US" sz="1400" b="0" i="0" u="none" strike="noStrike" dirty="0" smtClean="0">
                          <a:solidFill>
                            <a:schemeClr val="dk1"/>
                          </a:solidFill>
                          <a:effectLst/>
                          <a:latin typeface="+mn-lt"/>
                          <a:ea typeface="+mn-ea"/>
                        </a:rPr>
                        <a:t>比率</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a:txBody>
                    <a:bodyPr/>
                    <a:lstStyle/>
                    <a:p>
                      <a:pPr algn="ctr" fontAlgn="ctr"/>
                      <a:r>
                        <a:rPr lang="zh-TW" altLang="en-US" sz="1400" u="none" strike="noStrike" dirty="0" smtClean="0">
                          <a:effectLst/>
                        </a:rPr>
                        <a:t>比率</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a:txBody>
                    <a:bodyPr/>
                    <a:lstStyle/>
                    <a:p>
                      <a:pPr algn="ctr" fontAlgn="ctr"/>
                      <a:r>
                        <a:rPr lang="zh-TW" altLang="en-US" sz="1400" u="none" strike="noStrike" dirty="0" smtClean="0">
                          <a:effectLst/>
                        </a:rPr>
                        <a:t>比率</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E76618"/>
                    </a:solidFill>
                  </a:tcPr>
                </a:tc>
                <a:tc vMerge="1">
                  <a:txBody>
                    <a:bodyPr/>
                    <a:lstStyle/>
                    <a:p>
                      <a:endParaRPr lang="zh-TW" altLang="en-US"/>
                    </a:p>
                  </a:txBody>
                  <a:tcPr/>
                </a:tc>
              </a:tr>
              <a:tr h="651915">
                <a:tc>
                  <a:txBody>
                    <a:bodyPr/>
                    <a:lstStyle/>
                    <a:p>
                      <a:pPr algn="ctr" fontAlgn="ctr"/>
                      <a:r>
                        <a:rPr lang="zh-TW" altLang="en-US" sz="1400" u="none" strike="noStrike" dirty="0" smtClean="0">
                          <a:effectLst/>
                        </a:rPr>
                        <a:t>異常</a:t>
                      </a:r>
                      <a:endParaRPr lang="en-US" altLang="zh-TW" sz="1400" u="none" strike="noStrike" dirty="0" smtClean="0">
                        <a:effectLst/>
                      </a:endParaRPr>
                    </a:p>
                    <a:p>
                      <a:pPr algn="ctr" fontAlgn="ctr"/>
                      <a:r>
                        <a:rPr lang="zh-TW" altLang="en-US" sz="1400" u="none" strike="noStrike" dirty="0" smtClean="0">
                          <a:effectLst/>
                        </a:rPr>
                        <a:t>廠商</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1400" u="none" strike="noStrike">
                          <a:effectLst/>
                        </a:rPr>
                        <a:t>14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smtClean="0">
                          <a:effectLst/>
                        </a:rPr>
                        <a:t>21.4</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11</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smtClean="0">
                          <a:effectLst/>
                        </a:rPr>
                        <a:t>78.6</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smtClean="0">
                          <a:effectLst/>
                        </a:rPr>
                        <a:t>0.0</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a:effectLst/>
                        </a:rPr>
                        <a:t>78.1</a:t>
                      </a:r>
                      <a:endParaRPr lang="en-US" altLang="zh-TW" sz="14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r h="651915">
                <a:tc>
                  <a:txBody>
                    <a:bodyPr/>
                    <a:lstStyle/>
                    <a:p>
                      <a:pPr algn="ctr" fontAlgn="ctr"/>
                      <a:r>
                        <a:rPr lang="zh-TW" altLang="en-US" sz="1400" u="none" strike="noStrike" dirty="0">
                          <a:effectLst/>
                        </a:rPr>
                        <a:t>非異常廠商</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1400" u="none" strike="noStrike">
                          <a:effectLst/>
                        </a:rPr>
                        <a:t>56</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18</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smtClean="0">
                          <a:effectLst/>
                        </a:rPr>
                        <a:t>32.1</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38</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smtClean="0">
                          <a:effectLst/>
                        </a:rPr>
                        <a:t>67.9</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smtClean="0">
                          <a:effectLst/>
                        </a:rPr>
                        <a:t>0.0</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78.4</a:t>
                      </a:r>
                      <a:endParaRPr lang="en-US" altLang="zh-TW" sz="1400" b="1"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r h="651915">
                <a:tc>
                  <a:txBody>
                    <a:bodyPr/>
                    <a:lstStyle/>
                    <a:p>
                      <a:pPr algn="ctr" fontAlgn="ctr"/>
                      <a:r>
                        <a:rPr lang="zh-TW" altLang="en-US" sz="1400" u="none" strike="noStrike" dirty="0">
                          <a:effectLst/>
                        </a:rPr>
                        <a:t>合   計</a:t>
                      </a:r>
                      <a:endParaRPr lang="zh-TW" alt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70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a:effectLst/>
                        </a:rPr>
                        <a:t>21</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smtClean="0">
                          <a:effectLst/>
                        </a:rPr>
                        <a:t>30.0</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a:effectLst/>
                        </a:rPr>
                        <a:t>49</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smtClean="0">
                          <a:effectLst/>
                        </a:rPr>
                        <a:t>70.0</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smtClean="0">
                          <a:effectLst/>
                        </a:rPr>
                        <a:t>0.0</a:t>
                      </a:r>
                      <a:endParaRPr lang="en-US" altLang="zh-TW"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dirty="0">
                          <a:effectLst/>
                        </a:rPr>
                        <a:t>78.2</a:t>
                      </a:r>
                      <a:endParaRPr lang="en-US" altLang="zh-TW" sz="14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bl>
          </a:graphicData>
        </a:graphic>
      </p:graphicFrame>
      <p:graphicFrame>
        <p:nvGraphicFramePr>
          <p:cNvPr id="7" name="圖表 6"/>
          <p:cNvGraphicFramePr>
            <a:graphicFrameLocks/>
          </p:cNvGraphicFramePr>
          <p:nvPr>
            <p:extLst>
              <p:ext uri="{D42A27DB-BD31-4B8C-83A1-F6EECF244321}">
                <p14:modId xmlns:p14="http://schemas.microsoft.com/office/powerpoint/2010/main" val="660194956"/>
              </p:ext>
            </p:extLst>
          </p:nvPr>
        </p:nvGraphicFramePr>
        <p:xfrm>
          <a:off x="5457056" y="3296415"/>
          <a:ext cx="3942438" cy="3012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0039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2480" y="139280"/>
            <a:ext cx="6876689" cy="1430867"/>
          </a:xfrm>
        </p:spPr>
        <p:txBody>
          <a:bodyPr/>
          <a:lstStyle/>
          <a:p>
            <a:r>
              <a:rPr lang="zh-TW" altLang="en-US" dirty="0" smtClean="0">
                <a:solidFill>
                  <a:schemeClr val="tx1"/>
                </a:solidFill>
                <a:latin typeface="標楷體" pitchFamily="65" charset="-120"/>
                <a:ea typeface="標楷體" pitchFamily="65" charset="-120"/>
              </a:rPr>
              <a:t>貳、工程施工查核  </a:t>
            </a:r>
            <a:r>
              <a:rPr lang="en-US" altLang="zh-TW" sz="1950" dirty="0" smtClean="0">
                <a:solidFill>
                  <a:schemeClr val="tx1"/>
                </a:solidFill>
                <a:latin typeface="標楷體" pitchFamily="65" charset="-120"/>
                <a:ea typeface="標楷體" pitchFamily="65" charset="-120"/>
              </a:rPr>
              <a:t>(8/9)</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428497" y="854714"/>
            <a:ext cx="8970997" cy="5226581"/>
          </a:xfrm>
        </p:spPr>
        <p:txBody>
          <a:bodyPr anchor="t"/>
          <a:lstStyle/>
          <a:p>
            <a:r>
              <a:rPr lang="en-US" altLang="zh-TW" sz="2600" dirty="0" smtClean="0">
                <a:latin typeface="標楷體" pitchFamily="65" charset="-120"/>
                <a:ea typeface="標楷體" pitchFamily="65" charset="-120"/>
              </a:rPr>
              <a:t>104</a:t>
            </a:r>
            <a:r>
              <a:rPr lang="zh-TW" altLang="en-US" sz="2600" dirty="0" smtClean="0">
                <a:latin typeface="標楷體" pitchFamily="65" charset="-120"/>
                <a:ea typeface="標楷體" pitchFamily="65" charset="-120"/>
              </a:rPr>
              <a:t>年度全民督工執行情形：</a:t>
            </a:r>
            <a:endParaRPr lang="en-US" altLang="zh-TW" sz="2600" dirty="0">
              <a:solidFill>
                <a:srgbClr val="000000"/>
              </a:solidFill>
              <a:latin typeface="標楷體" pitchFamily="65" charset="-120"/>
              <a:ea typeface="標楷體" pitchFamily="65" charset="-120"/>
            </a:endParaRPr>
          </a:p>
          <a:p>
            <a:pPr lvl="1"/>
            <a:r>
              <a:rPr lang="en-US" altLang="zh-TW" sz="2000" b="1" dirty="0" smtClean="0">
                <a:latin typeface="標楷體" pitchFamily="65" charset="-120"/>
                <a:ea typeface="標楷體" pitchFamily="65" charset="-120"/>
              </a:rPr>
              <a:t>104</a:t>
            </a:r>
            <a:r>
              <a:rPr lang="zh-TW" altLang="en-US" sz="2000" b="1" dirty="0" smtClean="0">
                <a:latin typeface="標楷體" pitchFamily="65" charset="-120"/>
                <a:ea typeface="標楷體" pitchFamily="65" charset="-120"/>
              </a:rPr>
              <a:t>年度全民督工通報案件計</a:t>
            </a:r>
            <a:r>
              <a:rPr lang="en-US" altLang="zh-TW" sz="2000" b="1" dirty="0" smtClean="0">
                <a:latin typeface="標楷體" pitchFamily="65" charset="-120"/>
                <a:ea typeface="標楷體" pitchFamily="65" charset="-120"/>
              </a:rPr>
              <a:t>99</a:t>
            </a:r>
            <a:r>
              <a:rPr lang="zh-TW" altLang="en-US" sz="2000" b="1" dirty="0" smtClean="0">
                <a:latin typeface="標楷體" pitchFamily="65" charset="-120"/>
                <a:ea typeface="標楷體" pitchFamily="65" charset="-120"/>
              </a:rPr>
              <a:t>件，其中在建工程計</a:t>
            </a:r>
            <a:r>
              <a:rPr lang="en-US" altLang="zh-TW" sz="2000" b="1" dirty="0" smtClean="0">
                <a:latin typeface="標楷體" pitchFamily="65" charset="-120"/>
                <a:ea typeface="標楷體" pitchFamily="65" charset="-120"/>
              </a:rPr>
              <a:t>90</a:t>
            </a:r>
            <a:r>
              <a:rPr lang="zh-TW" altLang="en-US" sz="2000" b="1" dirty="0" smtClean="0">
                <a:latin typeface="標楷體" pitchFamily="65" charset="-120"/>
                <a:ea typeface="標楷體" pitchFamily="65" charset="-120"/>
              </a:rPr>
              <a:t>件，經辦理查核案件計</a:t>
            </a:r>
            <a:r>
              <a:rPr lang="en-US" altLang="zh-TW" sz="2000" b="1" dirty="0" smtClean="0">
                <a:latin typeface="標楷體" pitchFamily="65" charset="-120"/>
                <a:ea typeface="標楷體" pitchFamily="65" charset="-120"/>
              </a:rPr>
              <a:t>12</a:t>
            </a:r>
            <a:r>
              <a:rPr lang="zh-TW" altLang="en-US" sz="2000" b="1" dirty="0" smtClean="0">
                <a:latin typeface="標楷體" pitchFamily="65" charset="-120"/>
                <a:ea typeface="標楷體" pitchFamily="65" charset="-120"/>
              </a:rPr>
              <a:t>件，平均查核成績</a:t>
            </a:r>
            <a:r>
              <a:rPr lang="en-US" altLang="zh-TW" sz="2000" b="1" dirty="0" smtClean="0">
                <a:latin typeface="標楷體" pitchFamily="65" charset="-120"/>
                <a:ea typeface="標楷體" pitchFamily="65" charset="-120"/>
              </a:rPr>
              <a:t>78.5</a:t>
            </a:r>
            <a:r>
              <a:rPr lang="zh-TW" altLang="en-US" sz="2000" b="1" dirty="0" smtClean="0">
                <a:latin typeface="標楷體" pitchFamily="65" charset="-120"/>
                <a:ea typeface="標楷體" pitchFamily="65" charset="-120"/>
              </a:rPr>
              <a:t>分，查核比率達</a:t>
            </a:r>
            <a:r>
              <a:rPr lang="en-US" altLang="zh-TW" sz="2000" b="1" dirty="0" smtClean="0">
                <a:latin typeface="標楷體" pitchFamily="65" charset="-120"/>
                <a:ea typeface="標楷體" pitchFamily="65" charset="-120"/>
              </a:rPr>
              <a:t>13.33%</a:t>
            </a:r>
            <a:r>
              <a:rPr lang="zh-TW" altLang="en-US" sz="2000" b="1" dirty="0" smtClean="0">
                <a:latin typeface="標楷體" pitchFamily="65" charset="-120"/>
                <a:ea typeface="標楷體" pitchFamily="65" charset="-120"/>
              </a:rPr>
              <a:t>，超過工程會</a:t>
            </a:r>
            <a:r>
              <a:rPr lang="en-US" altLang="zh-TW" sz="2000" b="1" dirty="0" smtClean="0">
                <a:latin typeface="標楷體" pitchFamily="65" charset="-120"/>
                <a:ea typeface="標楷體" pitchFamily="65" charset="-120"/>
              </a:rPr>
              <a:t>10%</a:t>
            </a:r>
            <a:r>
              <a:rPr lang="zh-TW" altLang="en-US" sz="2167" b="1" dirty="0" smtClean="0">
                <a:latin typeface="標楷體" pitchFamily="65" charset="-120"/>
                <a:ea typeface="標楷體" pitchFamily="65" charset="-120"/>
              </a:rPr>
              <a:t>比例規定。</a:t>
            </a:r>
            <a:endParaRPr lang="en-US" altLang="zh-TW" sz="2167" b="1" dirty="0" smtClean="0">
              <a:latin typeface="標楷體" pitchFamily="65" charset="-120"/>
              <a:ea typeface="標楷體" pitchFamily="65" charset="-120"/>
            </a:endParaRPr>
          </a:p>
          <a:p>
            <a:pPr lvl="1"/>
            <a:r>
              <a:rPr lang="en-US" altLang="zh-TW" sz="2000" b="1" dirty="0">
                <a:latin typeface="標楷體" pitchFamily="65" charset="-120"/>
                <a:ea typeface="標楷體" pitchFamily="65" charset="-120"/>
              </a:rPr>
              <a:t>104</a:t>
            </a:r>
            <a:r>
              <a:rPr lang="zh-TW" altLang="en-US" sz="2000" b="1" dirty="0">
                <a:latin typeface="標楷體" pitchFamily="65" charset="-120"/>
                <a:ea typeface="標楷體" pitchFamily="65" charset="-120"/>
              </a:rPr>
              <a:t>年度通報</a:t>
            </a:r>
            <a:r>
              <a:rPr lang="zh-TW" altLang="en-US" sz="2000" b="1" dirty="0" smtClean="0">
                <a:latin typeface="標楷體" pitchFamily="65" charset="-120"/>
                <a:ea typeface="標楷體" pitchFamily="65" charset="-120"/>
              </a:rPr>
              <a:t>案件平均</a:t>
            </a:r>
            <a:r>
              <a:rPr lang="zh-TW" altLang="en-US" sz="2000" b="1" dirty="0">
                <a:latin typeface="標楷體" pitchFamily="65" charset="-120"/>
                <a:ea typeface="標楷體" pitchFamily="65" charset="-120"/>
              </a:rPr>
              <a:t>處理天數</a:t>
            </a:r>
            <a:r>
              <a:rPr lang="en-US" altLang="zh-TW" sz="2000" b="1" dirty="0">
                <a:latin typeface="標楷體" pitchFamily="65" charset="-120"/>
                <a:ea typeface="標楷體" pitchFamily="65" charset="-120"/>
              </a:rPr>
              <a:t>2.14</a:t>
            </a:r>
            <a:r>
              <a:rPr lang="zh-TW" altLang="en-US" sz="2000" b="1" dirty="0">
                <a:latin typeface="標楷體" pitchFamily="65" charset="-120"/>
                <a:ea typeface="標楷體" pitchFamily="65" charset="-120"/>
              </a:rPr>
              <a:t>天，較</a:t>
            </a:r>
            <a:r>
              <a:rPr lang="en-US" altLang="zh-TW" sz="2000" b="1" dirty="0">
                <a:latin typeface="標楷體" pitchFamily="65" charset="-120"/>
                <a:ea typeface="標楷體" pitchFamily="65" charset="-120"/>
              </a:rPr>
              <a:t>103</a:t>
            </a:r>
            <a:r>
              <a:rPr lang="zh-TW" altLang="en-US" sz="2000" b="1" dirty="0">
                <a:latin typeface="標楷體" pitchFamily="65" charset="-120"/>
                <a:ea typeface="標楷體" pitchFamily="65" charset="-120"/>
              </a:rPr>
              <a:t>年度</a:t>
            </a:r>
            <a:r>
              <a:rPr lang="en-US" altLang="zh-TW" sz="2000" b="1" dirty="0">
                <a:latin typeface="標楷體" pitchFamily="65" charset="-120"/>
                <a:ea typeface="標楷體" pitchFamily="65" charset="-120"/>
              </a:rPr>
              <a:t>6.68</a:t>
            </a:r>
            <a:r>
              <a:rPr lang="zh-TW" altLang="en-US" sz="2000" b="1" dirty="0">
                <a:latin typeface="標楷體" pitchFamily="65" charset="-120"/>
                <a:ea typeface="標楷體" pitchFamily="65" charset="-120"/>
              </a:rPr>
              <a:t>天減少</a:t>
            </a:r>
            <a:r>
              <a:rPr lang="en-US" altLang="zh-TW" sz="2000" b="1" dirty="0">
                <a:latin typeface="標楷體" pitchFamily="65" charset="-120"/>
                <a:ea typeface="標楷體" pitchFamily="65" charset="-120"/>
              </a:rPr>
              <a:t>4.54</a:t>
            </a:r>
            <a:r>
              <a:rPr lang="zh-TW" altLang="en-US" sz="2000" b="1" dirty="0">
                <a:latin typeface="標楷體" pitchFamily="65" charset="-120"/>
                <a:ea typeface="標楷體" pitchFamily="65" charset="-120"/>
              </a:rPr>
              <a:t>天；另較</a:t>
            </a:r>
            <a:r>
              <a:rPr lang="en-US" altLang="zh-TW" sz="2000" b="1" dirty="0">
                <a:latin typeface="標楷體" pitchFamily="65" charset="-120"/>
                <a:ea typeface="標楷體" pitchFamily="65" charset="-120"/>
              </a:rPr>
              <a:t>104</a:t>
            </a:r>
            <a:r>
              <a:rPr lang="zh-TW" altLang="en-US" sz="2000" b="1" dirty="0">
                <a:latin typeface="標楷體" pitchFamily="65" charset="-120"/>
                <a:ea typeface="標楷體" pitchFamily="65" charset="-120"/>
              </a:rPr>
              <a:t>年度中央及地方各機關平均天數</a:t>
            </a:r>
            <a:r>
              <a:rPr lang="en-US" altLang="zh-TW" sz="2000" b="1" dirty="0">
                <a:latin typeface="標楷體" pitchFamily="65" charset="-120"/>
                <a:ea typeface="標楷體" pitchFamily="65" charset="-120"/>
              </a:rPr>
              <a:t>4.17</a:t>
            </a:r>
            <a:r>
              <a:rPr lang="zh-TW" altLang="en-US" sz="2000" b="1" dirty="0">
                <a:latin typeface="標楷體" pitchFamily="65" charset="-120"/>
                <a:ea typeface="標楷體" pitchFamily="65" charset="-120"/>
              </a:rPr>
              <a:t>天減少</a:t>
            </a:r>
            <a:r>
              <a:rPr lang="en-US" altLang="zh-TW" sz="2000" b="1" dirty="0">
                <a:latin typeface="標楷體" pitchFamily="65" charset="-120"/>
                <a:ea typeface="標楷體" pitchFamily="65" charset="-120"/>
              </a:rPr>
              <a:t>2.03</a:t>
            </a:r>
            <a:r>
              <a:rPr lang="zh-TW" altLang="en-US" sz="2000" b="1" dirty="0">
                <a:latin typeface="標楷體" pitchFamily="65" charset="-120"/>
                <a:ea typeface="標楷體" pitchFamily="65" charset="-120"/>
              </a:rPr>
              <a:t>天。</a:t>
            </a:r>
            <a:endParaRPr lang="en-US" altLang="zh-TW" sz="20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6" name="投影片編號版面配置區 5"/>
          <p:cNvSpPr>
            <a:spLocks noGrp="1"/>
          </p:cNvSpPr>
          <p:nvPr>
            <p:ph type="sldNum" sz="quarter" idx="12"/>
          </p:nvPr>
        </p:nvSpPr>
        <p:spPr>
          <a:xfrm>
            <a:off x="9201472" y="6462448"/>
            <a:ext cx="555358" cy="395552"/>
          </a:xfrm>
        </p:spPr>
        <p:txBody>
          <a:bodyPr/>
          <a:lstStyle/>
          <a:p>
            <a:fld id="{E7B12B5A-12EF-4BC0-96FC-60E9D66AEFFB}" type="slidenum">
              <a:rPr lang="en-US" altLang="zh-TW" smtClean="0">
                <a:solidFill>
                  <a:schemeClr val="tx1"/>
                </a:solidFill>
              </a:rPr>
              <a:pPr/>
              <a:t>23</a:t>
            </a:fld>
            <a:endParaRPr lang="en-US" altLang="zh-TW" dirty="0">
              <a:solidFill>
                <a:schemeClr val="tx1"/>
              </a:solidFill>
            </a:endParaRPr>
          </a:p>
        </p:txBody>
      </p:sp>
      <p:grpSp>
        <p:nvGrpSpPr>
          <p:cNvPr id="8" name="群組 7"/>
          <p:cNvGrpSpPr/>
          <p:nvPr/>
        </p:nvGrpSpPr>
        <p:grpSpPr>
          <a:xfrm>
            <a:off x="2432720" y="3284984"/>
            <a:ext cx="4824536" cy="3158247"/>
            <a:chOff x="4572000" y="2997200"/>
            <a:chExt cx="4276725" cy="2950076"/>
          </a:xfrm>
        </p:grpSpPr>
        <p:graphicFrame>
          <p:nvGraphicFramePr>
            <p:cNvPr id="9" name="圖表 6"/>
            <p:cNvGraphicFramePr>
              <a:graphicFrameLocks/>
            </p:cNvGraphicFramePr>
            <p:nvPr>
              <p:extLst>
                <p:ext uri="{D42A27DB-BD31-4B8C-83A1-F6EECF244321}">
                  <p14:modId xmlns:p14="http://schemas.microsoft.com/office/powerpoint/2010/main" val="2070414013"/>
                </p:ext>
              </p:extLst>
            </p:nvPr>
          </p:nvGraphicFramePr>
          <p:xfrm>
            <a:off x="4572000" y="2997200"/>
            <a:ext cx="4276725" cy="2605088"/>
          </p:xfrm>
          <a:graphic>
            <a:graphicData uri="http://schemas.openxmlformats.org/presentationml/2006/ole">
              <mc:AlternateContent xmlns:mc="http://schemas.openxmlformats.org/markup-compatibility/2006">
                <mc:Choice xmlns:v="urn:schemas-microsoft-com:vml" Requires="v">
                  <p:oleObj spid="_x0000_s1076" r:id="rId4" imgW="4279763" imgH="2609314" progId="Excel.Chart.8">
                    <p:embed/>
                  </p:oleObj>
                </mc:Choice>
                <mc:Fallback>
                  <p:oleObj r:id="rId4" imgW="4279763" imgH="260931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997200"/>
                          <a:ext cx="4276725"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直線單箭頭接點 9"/>
            <p:cNvCxnSpPr/>
            <p:nvPr/>
          </p:nvCxnSpPr>
          <p:spPr>
            <a:xfrm>
              <a:off x="6011863" y="3429000"/>
              <a:ext cx="2232025" cy="792163"/>
            </a:xfrm>
            <a:prstGeom prst="straightConnector1">
              <a:avLst/>
            </a:prstGeom>
            <a:ln w="19050">
              <a:solidFill>
                <a:srgbClr val="D7181F"/>
              </a:solidFill>
              <a:tailEnd type="arrow"/>
            </a:ln>
          </p:spPr>
          <p:style>
            <a:lnRef idx="1">
              <a:schemeClr val="accent1"/>
            </a:lnRef>
            <a:fillRef idx="0">
              <a:schemeClr val="accent1"/>
            </a:fillRef>
            <a:effectRef idx="0">
              <a:schemeClr val="accent1"/>
            </a:effectRef>
            <a:fontRef idx="minor">
              <a:schemeClr val="tx1"/>
            </a:fontRef>
          </p:style>
        </p:cxnSp>
        <p:sp>
          <p:nvSpPr>
            <p:cNvPr id="11" name="文字方塊 2"/>
            <p:cNvSpPr txBox="1">
              <a:spLocks noChangeArrowheads="1"/>
            </p:cNvSpPr>
            <p:nvPr/>
          </p:nvSpPr>
          <p:spPr bwMode="auto">
            <a:xfrm>
              <a:off x="5210317" y="5602288"/>
              <a:ext cx="2797435" cy="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標楷體" panose="03000509000000000000" pitchFamily="65" charset="-120"/>
                  <a:ea typeface="標楷體" panose="03000509000000000000" pitchFamily="65" charset="-120"/>
                </a:rPr>
                <a:t>處理天數大幅下降至</a:t>
              </a:r>
              <a:r>
                <a:rPr lang="en-US" altLang="zh-TW" sz="1800" dirty="0">
                  <a:solidFill>
                    <a:srgbClr val="FF0000"/>
                  </a:solidFill>
                  <a:latin typeface="標楷體" panose="03000509000000000000" pitchFamily="65" charset="-120"/>
                  <a:ea typeface="標楷體" panose="03000509000000000000" pitchFamily="65" charset="-120"/>
                </a:rPr>
                <a:t>2.14</a:t>
              </a:r>
              <a:r>
                <a:rPr lang="zh-TW" altLang="en-US" sz="1800" dirty="0">
                  <a:solidFill>
                    <a:srgbClr val="FF0000"/>
                  </a:solidFill>
                  <a:latin typeface="標楷體" panose="03000509000000000000" pitchFamily="65" charset="-120"/>
                  <a:ea typeface="標楷體" panose="03000509000000000000" pitchFamily="65" charset="-120"/>
                </a:rPr>
                <a:t>天</a:t>
              </a:r>
            </a:p>
          </p:txBody>
        </p:sp>
      </p:grpSp>
    </p:spTree>
    <p:extLst>
      <p:ext uri="{BB962C8B-B14F-4D97-AF65-F5344CB8AC3E}">
        <p14:creationId xmlns:p14="http://schemas.microsoft.com/office/powerpoint/2010/main" val="2206795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2480" y="139280"/>
            <a:ext cx="6876689" cy="1430867"/>
          </a:xfrm>
        </p:spPr>
        <p:txBody>
          <a:bodyPr/>
          <a:lstStyle/>
          <a:p>
            <a:r>
              <a:rPr lang="zh-TW" altLang="en-US" dirty="0" smtClean="0">
                <a:solidFill>
                  <a:schemeClr val="tx1"/>
                </a:solidFill>
                <a:latin typeface="標楷體" pitchFamily="65" charset="-120"/>
                <a:ea typeface="標楷體" pitchFamily="65" charset="-120"/>
              </a:rPr>
              <a:t>貳、工程施工查核  </a:t>
            </a:r>
            <a:r>
              <a:rPr lang="en-US" altLang="zh-TW" sz="1950" dirty="0" smtClean="0">
                <a:solidFill>
                  <a:schemeClr val="tx1"/>
                </a:solidFill>
                <a:latin typeface="標楷體" pitchFamily="65" charset="-120"/>
                <a:ea typeface="標楷體" pitchFamily="65" charset="-120"/>
              </a:rPr>
              <a:t>(9/9)</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428497" y="854714"/>
            <a:ext cx="8970997" cy="5226581"/>
          </a:xfrm>
        </p:spPr>
        <p:txBody>
          <a:bodyPr anchor="t"/>
          <a:lstStyle/>
          <a:p>
            <a:r>
              <a:rPr lang="en-US" altLang="zh-TW" sz="2600" dirty="0" smtClean="0">
                <a:latin typeface="標楷體" pitchFamily="65" charset="-120"/>
                <a:ea typeface="標楷體" pitchFamily="65" charset="-120"/>
              </a:rPr>
              <a:t>104</a:t>
            </a:r>
            <a:r>
              <a:rPr lang="zh-TW" altLang="en-US" sz="2600" dirty="0" smtClean="0">
                <a:latin typeface="標楷體" pitchFamily="65" charset="-120"/>
                <a:ea typeface="標楷體" pitchFamily="65" charset="-120"/>
              </a:rPr>
              <a:t>年度全民督工執行情形：</a:t>
            </a:r>
            <a:endParaRPr lang="en-US" altLang="zh-TW" sz="2600" dirty="0">
              <a:solidFill>
                <a:srgbClr val="000000"/>
              </a:solidFill>
              <a:latin typeface="標楷體" pitchFamily="65" charset="-120"/>
              <a:ea typeface="標楷體" pitchFamily="65" charset="-120"/>
            </a:endParaRPr>
          </a:p>
          <a:p>
            <a:pPr lvl="1"/>
            <a:r>
              <a:rPr lang="en-US" altLang="zh-TW" sz="2000" b="1" dirty="0">
                <a:latin typeface="標楷體" pitchFamily="65" charset="-120"/>
                <a:ea typeface="標楷體" pitchFamily="65" charset="-120"/>
              </a:rPr>
              <a:t>104</a:t>
            </a:r>
            <a:r>
              <a:rPr lang="zh-TW" altLang="en-US" sz="2000" b="1" dirty="0">
                <a:latin typeface="標楷體" pitchFamily="65" charset="-120"/>
                <a:ea typeface="標楷體" pitchFamily="65" charset="-120"/>
              </a:rPr>
              <a:t>年度結案民眾滿意度調查回復有</a:t>
            </a:r>
            <a:r>
              <a:rPr lang="en-US" altLang="zh-TW" sz="2000" b="1" dirty="0">
                <a:latin typeface="標楷體" pitchFamily="65" charset="-120"/>
                <a:ea typeface="標楷體" pitchFamily="65" charset="-120"/>
              </a:rPr>
              <a:t>17</a:t>
            </a:r>
            <a:r>
              <a:rPr lang="zh-TW" altLang="en-US" sz="2000" b="1" dirty="0">
                <a:latin typeface="標楷體" pitchFamily="65" charset="-120"/>
                <a:ea typeface="標楷體" pitchFamily="65" charset="-120"/>
              </a:rPr>
              <a:t>件，滿意者</a:t>
            </a:r>
            <a:r>
              <a:rPr lang="en-US" altLang="zh-TW" sz="2000" b="1" dirty="0">
                <a:latin typeface="標楷體" pitchFamily="65" charset="-120"/>
                <a:ea typeface="標楷體" pitchFamily="65" charset="-120"/>
              </a:rPr>
              <a:t>15</a:t>
            </a:r>
            <a:r>
              <a:rPr lang="zh-TW" altLang="en-US" sz="2000" b="1" dirty="0">
                <a:latin typeface="標楷體" pitchFamily="65" charset="-120"/>
                <a:ea typeface="標楷體" pitchFamily="65" charset="-120"/>
              </a:rPr>
              <a:t>件，滿意度</a:t>
            </a:r>
            <a:r>
              <a:rPr lang="en-US" altLang="zh-TW" sz="2000" b="1" dirty="0">
                <a:latin typeface="標楷體" pitchFamily="65" charset="-120"/>
                <a:ea typeface="標楷體" pitchFamily="65" charset="-120"/>
              </a:rPr>
              <a:t>88.24%</a:t>
            </a:r>
            <a:r>
              <a:rPr lang="zh-TW" altLang="en-US" sz="2000" b="1" dirty="0">
                <a:latin typeface="標楷體" pitchFamily="65" charset="-120"/>
                <a:ea typeface="標楷體" pitchFamily="65" charset="-120"/>
              </a:rPr>
              <a:t>，較</a:t>
            </a:r>
            <a:r>
              <a:rPr lang="en-US" altLang="zh-TW" sz="2000" b="1" dirty="0">
                <a:latin typeface="標楷體" pitchFamily="65" charset="-120"/>
                <a:ea typeface="標楷體" pitchFamily="65" charset="-120"/>
              </a:rPr>
              <a:t>103</a:t>
            </a:r>
            <a:r>
              <a:rPr lang="zh-TW" altLang="en-US" sz="2000" b="1" dirty="0">
                <a:latin typeface="標楷體" pitchFamily="65" charset="-120"/>
                <a:ea typeface="標楷體" pitchFamily="65" charset="-120"/>
              </a:rPr>
              <a:t>年滿意度提升</a:t>
            </a:r>
            <a:r>
              <a:rPr lang="en-US" altLang="zh-TW" sz="2000" b="1" dirty="0">
                <a:latin typeface="標楷體" pitchFamily="65" charset="-120"/>
                <a:ea typeface="標楷體" pitchFamily="65" charset="-120"/>
              </a:rPr>
              <a:t>36.07</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a:t>
            </a:r>
            <a:endParaRPr lang="en-US" altLang="zh-TW" sz="2000" b="1" dirty="0">
              <a:latin typeface="標楷體" pitchFamily="65" charset="-120"/>
              <a:ea typeface="標楷體" pitchFamily="65" charset="-120"/>
            </a:endParaRPr>
          </a:p>
          <a:p>
            <a:pPr marL="457200" lvl="1" indent="0">
              <a:buNone/>
            </a:pPr>
            <a:r>
              <a:rPr lang="zh-TW" altLang="en-US" sz="2167" b="1" dirty="0" smtClean="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6" name="投影片編號版面配置區 5"/>
          <p:cNvSpPr>
            <a:spLocks noGrp="1"/>
          </p:cNvSpPr>
          <p:nvPr>
            <p:ph type="sldNum" sz="quarter" idx="12"/>
          </p:nvPr>
        </p:nvSpPr>
        <p:spPr>
          <a:xfrm>
            <a:off x="9201472" y="6462448"/>
            <a:ext cx="555358" cy="395552"/>
          </a:xfrm>
        </p:spPr>
        <p:txBody>
          <a:bodyPr/>
          <a:lstStyle/>
          <a:p>
            <a:fld id="{E7B12B5A-12EF-4BC0-96FC-60E9D66AEFFB}" type="slidenum">
              <a:rPr lang="en-US" altLang="zh-TW" smtClean="0">
                <a:solidFill>
                  <a:schemeClr val="tx1"/>
                </a:solidFill>
              </a:rPr>
              <a:pPr/>
              <a:t>24</a:t>
            </a:fld>
            <a:endParaRPr lang="en-US" altLang="zh-TW" dirty="0">
              <a:solidFill>
                <a:schemeClr val="tx1"/>
              </a:solidFill>
            </a:endParaRPr>
          </a:p>
        </p:txBody>
      </p:sp>
      <p:pic>
        <p:nvPicPr>
          <p:cNvPr id="2" name="圖片 1"/>
          <p:cNvPicPr>
            <a:picLocks noChangeAspect="1"/>
          </p:cNvPicPr>
          <p:nvPr/>
        </p:nvPicPr>
        <p:blipFill>
          <a:blip r:embed="rId3"/>
          <a:stretch>
            <a:fillRect/>
          </a:stretch>
        </p:blipFill>
        <p:spPr>
          <a:xfrm>
            <a:off x="1352600" y="2305020"/>
            <a:ext cx="7272808" cy="1271289"/>
          </a:xfrm>
          <a:prstGeom prst="rect">
            <a:avLst/>
          </a:prstGeom>
        </p:spPr>
      </p:pic>
      <p:pic>
        <p:nvPicPr>
          <p:cNvPr id="3" name="圖片 2"/>
          <p:cNvPicPr>
            <a:picLocks noChangeAspect="1"/>
          </p:cNvPicPr>
          <p:nvPr/>
        </p:nvPicPr>
        <p:blipFill>
          <a:blip r:embed="rId4"/>
          <a:stretch>
            <a:fillRect/>
          </a:stretch>
        </p:blipFill>
        <p:spPr>
          <a:xfrm>
            <a:off x="1424608" y="3798265"/>
            <a:ext cx="6480720" cy="2820792"/>
          </a:xfrm>
          <a:prstGeom prst="rect">
            <a:avLst/>
          </a:prstGeom>
        </p:spPr>
      </p:pic>
    </p:spTree>
    <p:extLst>
      <p:ext uri="{BB962C8B-B14F-4D97-AF65-F5344CB8AC3E}">
        <p14:creationId xmlns:p14="http://schemas.microsoft.com/office/powerpoint/2010/main" val="4246873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64423" y="183555"/>
            <a:ext cx="6876689" cy="1430867"/>
          </a:xfrm>
        </p:spPr>
        <p:txBody>
          <a:bodyPr/>
          <a:lstStyle/>
          <a:p>
            <a:r>
              <a:rPr lang="zh-TW" altLang="en-US" dirty="0" smtClean="0">
                <a:solidFill>
                  <a:schemeClr val="tx1"/>
                </a:solidFill>
                <a:latin typeface="標楷體" pitchFamily="65" charset="-120"/>
                <a:ea typeface="標楷體" pitchFamily="65" charset="-120"/>
              </a:rPr>
              <a:t>參、採購流廢標督導  </a:t>
            </a:r>
            <a:r>
              <a:rPr lang="en-US" altLang="zh-TW" sz="1950" dirty="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1/</a:t>
            </a:r>
            <a:r>
              <a:rPr lang="en-US" altLang="zh-TW" sz="1950" dirty="0">
                <a:solidFill>
                  <a:schemeClr val="tx1"/>
                </a:solidFill>
                <a:latin typeface="標楷體" pitchFamily="65" charset="-120"/>
                <a:ea typeface="標楷體" pitchFamily="65" charset="-120"/>
              </a:rPr>
              <a:t>3</a:t>
            </a:r>
            <a:r>
              <a:rPr lang="en-US" altLang="zh-TW" sz="1950" dirty="0" smtClean="0">
                <a:solidFill>
                  <a:schemeClr val="tx1"/>
                </a:solidFill>
                <a:latin typeface="標楷體" pitchFamily="65" charset="-120"/>
                <a:ea typeface="標楷體" pitchFamily="65" charset="-120"/>
              </a:rPr>
              <a:t>)</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428498" y="854714"/>
            <a:ext cx="8814979" cy="5460607"/>
          </a:xfrm>
        </p:spPr>
        <p:txBody>
          <a:bodyPr anchor="t"/>
          <a:lstStyle/>
          <a:p>
            <a:pPr marL="371464" lvl="1" indent="-371464">
              <a:buClr>
                <a:schemeClr val="tx1"/>
              </a:buClr>
              <a:buFont typeface="Wingdings" pitchFamily="2" charset="2"/>
              <a:buChar char="v"/>
            </a:pPr>
            <a:r>
              <a:rPr lang="zh-TW" altLang="en-US" sz="2600" b="1" dirty="0">
                <a:latin typeface="標楷體" pitchFamily="65" charset="-120"/>
                <a:ea typeface="標楷體" pitchFamily="65" charset="-120"/>
              </a:rPr>
              <a:t>採購流廢標督導情形：</a:t>
            </a:r>
            <a:endParaRPr lang="en-US" altLang="zh-TW" sz="2600" b="1" dirty="0">
              <a:latin typeface="標楷體" pitchFamily="65" charset="-120"/>
              <a:ea typeface="標楷體" pitchFamily="65" charset="-120"/>
            </a:endParaRPr>
          </a:p>
          <a:p>
            <a:pPr lvl="1"/>
            <a:endParaRPr lang="en-US" altLang="zh-TW" sz="2167"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en-US" altLang="zh-TW" sz="2167" b="1" dirty="0">
              <a:latin typeface="標楷體" pitchFamily="65" charset="-120"/>
              <a:ea typeface="標楷體" pitchFamily="65" charset="-120"/>
            </a:endParaRPr>
          </a:p>
          <a:p>
            <a:pPr lvl="1">
              <a:buNone/>
            </a:pPr>
            <a:endParaRPr lang="en-US" altLang="zh-TW" sz="2167" b="1" dirty="0">
              <a:solidFill>
                <a:schemeClr val="tx1"/>
              </a:solidFill>
              <a:latin typeface="標楷體" pitchFamily="65" charset="-120"/>
              <a:ea typeface="標楷體" pitchFamily="65" charset="-120"/>
            </a:endParaRPr>
          </a:p>
          <a:p>
            <a:pPr lvl="1">
              <a:spcBef>
                <a:spcPts val="1950"/>
              </a:spcBef>
              <a:buNone/>
            </a:pPr>
            <a:r>
              <a:rPr lang="zh-TW" altLang="en-US" sz="1950" b="1" dirty="0">
                <a:solidFill>
                  <a:schemeClr val="tx1"/>
                </a:solidFill>
                <a:latin typeface="標楷體" pitchFamily="65" charset="-120"/>
                <a:ea typeface="標楷體" pitchFamily="65" charset="-120"/>
              </a:rPr>
              <a:t>  </a:t>
            </a:r>
            <a:endParaRPr lang="zh-TW" altLang="zh-TW" sz="1950" dirty="0">
              <a:solidFill>
                <a:schemeClr val="tx1"/>
              </a:solidFill>
              <a:latin typeface="標楷體" pitchFamily="65" charset="-120"/>
              <a:ea typeface="標楷體" pitchFamily="65" charset="-120"/>
            </a:endParaRPr>
          </a:p>
        </p:txBody>
      </p:sp>
      <p:sp>
        <p:nvSpPr>
          <p:cNvPr id="7" name="投影片編號版面配置區 6"/>
          <p:cNvSpPr>
            <a:spLocks noGrp="1"/>
          </p:cNvSpPr>
          <p:nvPr>
            <p:ph type="sldNum" sz="quarter" idx="12"/>
          </p:nvPr>
        </p:nvSpPr>
        <p:spPr>
          <a:xfrm>
            <a:off x="9243477" y="6381328"/>
            <a:ext cx="555358" cy="395552"/>
          </a:xfrm>
        </p:spPr>
        <p:txBody>
          <a:bodyPr/>
          <a:lstStyle/>
          <a:p>
            <a:fld id="{E7B12B5A-12EF-4BC0-96FC-60E9D66AEFFB}" type="slidenum">
              <a:rPr lang="en-US" altLang="zh-TW" smtClean="0">
                <a:solidFill>
                  <a:schemeClr val="tx1"/>
                </a:solidFill>
              </a:rPr>
              <a:pPr/>
              <a:t>25</a:t>
            </a:fld>
            <a:endParaRPr lang="en-US" altLang="zh-TW" dirty="0">
              <a:solidFill>
                <a:schemeClr val="tx1"/>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528400965"/>
              </p:ext>
            </p:extLst>
          </p:nvPr>
        </p:nvGraphicFramePr>
        <p:xfrm>
          <a:off x="4037724" y="1273253"/>
          <a:ext cx="5361261" cy="2823193"/>
        </p:xfrm>
        <a:graphic>
          <a:graphicData uri="http://schemas.openxmlformats.org/drawingml/2006/table">
            <a:tbl>
              <a:tblPr firstRow="1" bandRow="1">
                <a:tableStyleId>{00A15C55-8517-42AA-B614-E9B94910E393}</a:tableStyleId>
              </a:tblPr>
              <a:tblGrid>
                <a:gridCol w="883028"/>
                <a:gridCol w="756884"/>
                <a:gridCol w="1211015"/>
                <a:gridCol w="1286703"/>
                <a:gridCol w="1223631"/>
              </a:tblGrid>
              <a:tr h="692073">
                <a:tc>
                  <a:txBody>
                    <a:bodyPr/>
                    <a:lstStyle/>
                    <a:p>
                      <a:pPr algn="ctr"/>
                      <a:r>
                        <a:rPr lang="zh-TW" altLang="en-US" sz="1400" dirty="0" smtClean="0"/>
                        <a:t>季別</a:t>
                      </a:r>
                      <a:endParaRPr lang="zh-TW" altLang="en-US" sz="1400" dirty="0"/>
                    </a:p>
                  </a:txBody>
                  <a:tcPr marL="99060" marR="99060" marT="49530" marB="49530" anchor="ctr"/>
                </a:tc>
                <a:tc>
                  <a:txBody>
                    <a:bodyPr/>
                    <a:lstStyle/>
                    <a:p>
                      <a:pPr algn="ctr"/>
                      <a:r>
                        <a:rPr lang="zh-TW" altLang="en-US" sz="1400" dirty="0" smtClean="0"/>
                        <a:t>督導件數</a:t>
                      </a:r>
                      <a:endParaRPr lang="zh-TW" altLang="en-US" sz="1400" dirty="0"/>
                    </a:p>
                  </a:txBody>
                  <a:tcPr marL="99060" marR="99060" marT="49530" marB="49530" anchor="ctr"/>
                </a:tc>
                <a:tc>
                  <a:txBody>
                    <a:bodyPr/>
                    <a:lstStyle/>
                    <a:p>
                      <a:pPr algn="ctr"/>
                      <a:r>
                        <a:rPr lang="zh-TW" altLang="en-US" sz="1400" dirty="0" smtClean="0"/>
                        <a:t>已決標</a:t>
                      </a:r>
                      <a:r>
                        <a:rPr lang="en-US" altLang="zh-TW" sz="1400" dirty="0" smtClean="0"/>
                        <a:t>/</a:t>
                      </a:r>
                    </a:p>
                    <a:p>
                      <a:pPr algn="ctr"/>
                      <a:r>
                        <a:rPr lang="zh-TW" altLang="en-US" sz="1400" dirty="0" smtClean="0"/>
                        <a:t>解除列管</a:t>
                      </a:r>
                      <a:endParaRPr lang="zh-TW" altLang="en-US" sz="1400" dirty="0"/>
                    </a:p>
                  </a:txBody>
                  <a:tcPr marL="99060" marR="99060" marT="49530" marB="49530" anchor="ctr"/>
                </a:tc>
                <a:tc>
                  <a:txBody>
                    <a:bodyPr/>
                    <a:lstStyle/>
                    <a:p>
                      <a:pPr algn="ctr"/>
                      <a:r>
                        <a:rPr lang="zh-TW" altLang="en-US" sz="1400" dirty="0" smtClean="0"/>
                        <a:t>列入追蹤</a:t>
                      </a:r>
                      <a:r>
                        <a:rPr lang="en-US" altLang="zh-TW" sz="1400" dirty="0" smtClean="0"/>
                        <a:t>/</a:t>
                      </a:r>
                    </a:p>
                    <a:p>
                      <a:pPr algn="ctr"/>
                      <a:r>
                        <a:rPr lang="zh-TW" altLang="en-US" sz="1400" dirty="0" smtClean="0"/>
                        <a:t>解除列管</a:t>
                      </a:r>
                      <a:endParaRPr lang="zh-TW" altLang="en-US" sz="1400" dirty="0"/>
                    </a:p>
                  </a:txBody>
                  <a:tcPr marL="99060" marR="99060" marT="49530" marB="49530" anchor="ctr"/>
                </a:tc>
                <a:tc>
                  <a:txBody>
                    <a:bodyPr/>
                    <a:lstStyle/>
                    <a:p>
                      <a:pPr algn="ctr"/>
                      <a:r>
                        <a:rPr lang="zh-TW" altLang="en-US" sz="1400" dirty="0" smtClean="0"/>
                        <a:t>未決標</a:t>
                      </a:r>
                      <a:r>
                        <a:rPr lang="en-US" altLang="zh-TW" sz="1400" dirty="0" smtClean="0"/>
                        <a:t>/</a:t>
                      </a:r>
                    </a:p>
                    <a:p>
                      <a:pPr algn="ctr"/>
                      <a:r>
                        <a:rPr lang="zh-TW" altLang="en-US" sz="1400" dirty="0" smtClean="0"/>
                        <a:t>繼續列管</a:t>
                      </a:r>
                      <a:endParaRPr lang="zh-TW" altLang="en-US" sz="1400" dirty="0"/>
                    </a:p>
                  </a:txBody>
                  <a:tcPr marL="99060" marR="99060" marT="49530" marB="49530" anchor="ctr"/>
                </a:tc>
              </a:tr>
              <a:tr h="532780">
                <a:tc>
                  <a:txBody>
                    <a:bodyPr/>
                    <a:lstStyle/>
                    <a:p>
                      <a:pPr algn="ctr"/>
                      <a:r>
                        <a:rPr lang="zh-TW" altLang="en-US" sz="1400" dirty="0" smtClean="0"/>
                        <a:t>第</a:t>
                      </a:r>
                      <a:r>
                        <a:rPr lang="en-US" altLang="zh-TW" sz="1400" dirty="0" smtClean="0"/>
                        <a:t>1</a:t>
                      </a:r>
                      <a:r>
                        <a:rPr lang="zh-TW" altLang="en-US" sz="1400" dirty="0" smtClean="0"/>
                        <a:t>季</a:t>
                      </a:r>
                      <a:endParaRPr lang="zh-TW" altLang="en-US" sz="1400" dirty="0"/>
                    </a:p>
                  </a:txBody>
                  <a:tcPr marL="99060" marR="99060" marT="49530" marB="49530" anchor="ctr"/>
                </a:tc>
                <a:tc>
                  <a:txBody>
                    <a:bodyPr/>
                    <a:lstStyle/>
                    <a:p>
                      <a:pPr algn="ctr"/>
                      <a:r>
                        <a:rPr lang="en-US" altLang="zh-TW" sz="1400" dirty="0" smtClean="0"/>
                        <a:t>28</a:t>
                      </a:r>
                      <a:endParaRPr lang="zh-TW" altLang="en-US" sz="1400" dirty="0"/>
                    </a:p>
                  </a:txBody>
                  <a:tcPr marL="99060" marR="99060" marT="49530" marB="49530" anchor="ctr"/>
                </a:tc>
                <a:tc>
                  <a:txBody>
                    <a:bodyPr/>
                    <a:lstStyle/>
                    <a:p>
                      <a:pPr algn="ctr"/>
                      <a:r>
                        <a:rPr lang="en-US" altLang="zh-TW" sz="1400" dirty="0" smtClean="0"/>
                        <a:t>24(86%)</a:t>
                      </a:r>
                      <a:endParaRPr lang="zh-TW" altLang="en-US" sz="1400" dirty="0"/>
                    </a:p>
                  </a:txBody>
                  <a:tcPr marL="99060" marR="99060" marT="49530" marB="49530" anchor="ctr"/>
                </a:tc>
                <a:tc>
                  <a:txBody>
                    <a:bodyPr/>
                    <a:lstStyle/>
                    <a:p>
                      <a:pPr algn="ctr"/>
                      <a:r>
                        <a:rPr lang="en-US" altLang="zh-TW" sz="1400" dirty="0" smtClean="0"/>
                        <a:t>1(3%)</a:t>
                      </a:r>
                    </a:p>
                  </a:txBody>
                  <a:tcPr marL="99060" marR="99060" marT="49530" marB="49530" anchor="ctr"/>
                </a:tc>
                <a:tc>
                  <a:txBody>
                    <a:bodyPr/>
                    <a:lstStyle/>
                    <a:p>
                      <a:pPr algn="ctr"/>
                      <a:r>
                        <a:rPr lang="en-US" altLang="zh-TW" sz="1400" dirty="0" smtClean="0"/>
                        <a:t>3(11%)</a:t>
                      </a:r>
                      <a:endParaRPr lang="zh-TW" altLang="en-US" sz="1400" dirty="0"/>
                    </a:p>
                  </a:txBody>
                  <a:tcPr marL="99060" marR="99060" marT="49530" marB="49530" anchor="ctr"/>
                </a:tc>
              </a:tr>
              <a:tr h="532780">
                <a:tc>
                  <a:txBody>
                    <a:bodyPr/>
                    <a:lstStyle/>
                    <a:p>
                      <a:pPr algn="ctr"/>
                      <a:r>
                        <a:rPr lang="zh-TW" altLang="en-US" sz="1400" dirty="0" smtClean="0"/>
                        <a:t>第</a:t>
                      </a:r>
                      <a:r>
                        <a:rPr lang="en-US" altLang="zh-TW" sz="1400" dirty="0" smtClean="0"/>
                        <a:t>2</a:t>
                      </a:r>
                      <a:r>
                        <a:rPr lang="zh-TW" altLang="en-US" sz="1400" dirty="0" smtClean="0"/>
                        <a:t>季</a:t>
                      </a:r>
                      <a:endParaRPr lang="zh-TW" altLang="en-US" sz="1400" dirty="0"/>
                    </a:p>
                  </a:txBody>
                  <a:tcPr marL="99060" marR="99060" marT="49530" marB="49530" anchor="ctr"/>
                </a:tc>
                <a:tc>
                  <a:txBody>
                    <a:bodyPr/>
                    <a:lstStyle/>
                    <a:p>
                      <a:pPr algn="ctr"/>
                      <a:r>
                        <a:rPr lang="en-US" altLang="zh-TW" sz="1400" dirty="0" smtClean="0"/>
                        <a:t>27</a:t>
                      </a:r>
                      <a:endParaRPr lang="zh-TW" altLang="en-US" sz="1400" dirty="0"/>
                    </a:p>
                  </a:txBody>
                  <a:tcPr marL="99060" marR="99060" marT="49530" marB="49530" anchor="ctr"/>
                </a:tc>
                <a:tc>
                  <a:txBody>
                    <a:bodyPr/>
                    <a:lstStyle/>
                    <a:p>
                      <a:pPr algn="ctr"/>
                      <a:r>
                        <a:rPr lang="en-US" altLang="zh-TW" sz="1400" dirty="0" smtClean="0"/>
                        <a:t>25(93%)</a:t>
                      </a:r>
                      <a:endParaRPr lang="zh-TW" altLang="en-US" sz="1400" dirty="0"/>
                    </a:p>
                  </a:txBody>
                  <a:tcPr marL="99060" marR="99060" marT="49530" marB="49530" anchor="ctr"/>
                </a:tc>
                <a:tc>
                  <a:txBody>
                    <a:bodyPr/>
                    <a:lstStyle/>
                    <a:p>
                      <a:pPr algn="ctr"/>
                      <a:r>
                        <a:rPr lang="en-US" altLang="zh-TW" sz="1400" dirty="0" smtClean="0"/>
                        <a:t>0</a:t>
                      </a:r>
                      <a:endParaRPr lang="zh-TW" altLang="en-US" sz="1400" dirty="0"/>
                    </a:p>
                  </a:txBody>
                  <a:tcPr marL="99060" marR="99060" marT="49530" marB="49530" anchor="ctr"/>
                </a:tc>
                <a:tc>
                  <a:txBody>
                    <a:bodyPr/>
                    <a:lstStyle/>
                    <a:p>
                      <a:pPr algn="ctr"/>
                      <a:r>
                        <a:rPr lang="en-US" altLang="zh-TW" sz="1400" dirty="0" smtClean="0"/>
                        <a:t>2(7%)</a:t>
                      </a:r>
                    </a:p>
                  </a:txBody>
                  <a:tcPr marL="99060" marR="99060" marT="49530" marB="49530" anchor="ctr"/>
                </a:tc>
              </a:tr>
              <a:tr h="532780">
                <a:tc>
                  <a:txBody>
                    <a:bodyPr/>
                    <a:lstStyle/>
                    <a:p>
                      <a:pPr algn="ctr"/>
                      <a:r>
                        <a:rPr lang="zh-TW" altLang="en-US" sz="1400" dirty="0" smtClean="0"/>
                        <a:t>第</a:t>
                      </a:r>
                      <a:r>
                        <a:rPr lang="en-US" altLang="zh-TW" sz="1400" dirty="0" smtClean="0"/>
                        <a:t>3</a:t>
                      </a:r>
                      <a:r>
                        <a:rPr lang="zh-TW" altLang="en-US" sz="1400" dirty="0" smtClean="0"/>
                        <a:t>季</a:t>
                      </a:r>
                      <a:endParaRPr lang="zh-TW" altLang="en-US" sz="1400" dirty="0"/>
                    </a:p>
                  </a:txBody>
                  <a:tcPr marL="99060" marR="99060" marT="49530" marB="49530" anchor="ctr"/>
                </a:tc>
                <a:tc>
                  <a:txBody>
                    <a:bodyPr/>
                    <a:lstStyle/>
                    <a:p>
                      <a:pPr algn="ctr"/>
                      <a:r>
                        <a:rPr lang="en-US" altLang="zh-TW" sz="1400" dirty="0" smtClean="0"/>
                        <a:t>22</a:t>
                      </a:r>
                      <a:endParaRPr lang="zh-TW" altLang="en-US" sz="1400" dirty="0"/>
                    </a:p>
                  </a:txBody>
                  <a:tcPr marL="99060" marR="99060" marT="49530" marB="49530" anchor="ctr"/>
                </a:tc>
                <a:tc>
                  <a:txBody>
                    <a:bodyPr/>
                    <a:lstStyle/>
                    <a:p>
                      <a:pPr algn="ctr"/>
                      <a:r>
                        <a:rPr lang="en-US" altLang="zh-TW" sz="1400" dirty="0" smtClean="0"/>
                        <a:t>19(86%)</a:t>
                      </a:r>
                      <a:endParaRPr lang="zh-TW" altLang="en-US" sz="1400" dirty="0"/>
                    </a:p>
                  </a:txBody>
                  <a:tcPr marL="99060" marR="99060" marT="49530" marB="49530" anchor="ctr"/>
                </a:tc>
                <a:tc>
                  <a:txBody>
                    <a:bodyPr/>
                    <a:lstStyle/>
                    <a:p>
                      <a:pPr algn="ctr"/>
                      <a:r>
                        <a:rPr lang="en-US" altLang="zh-TW" sz="1400" dirty="0" smtClean="0"/>
                        <a:t>0</a:t>
                      </a:r>
                      <a:endParaRPr lang="zh-TW" altLang="en-US" sz="1400" dirty="0"/>
                    </a:p>
                  </a:txBody>
                  <a:tcPr marL="99060" marR="99060" marT="49530" marB="49530" anchor="ctr"/>
                </a:tc>
                <a:tc>
                  <a:txBody>
                    <a:bodyPr/>
                    <a:lstStyle/>
                    <a:p>
                      <a:pPr algn="ctr"/>
                      <a:r>
                        <a:rPr lang="en-US" altLang="zh-TW" sz="1400" dirty="0" smtClean="0"/>
                        <a:t>3(14%)</a:t>
                      </a:r>
                    </a:p>
                  </a:txBody>
                  <a:tcPr marL="99060" marR="99060" marT="49530" marB="49530" anchor="ctr"/>
                </a:tc>
              </a:tr>
              <a:tr h="532780">
                <a:tc>
                  <a:txBody>
                    <a:bodyPr/>
                    <a:lstStyle/>
                    <a:p>
                      <a:pPr algn="ctr"/>
                      <a:r>
                        <a:rPr lang="zh-TW" altLang="en-US" sz="1400" dirty="0" smtClean="0"/>
                        <a:t>第</a:t>
                      </a:r>
                      <a:r>
                        <a:rPr lang="en-US" altLang="zh-TW" sz="1400" dirty="0" smtClean="0"/>
                        <a:t>4</a:t>
                      </a:r>
                      <a:r>
                        <a:rPr lang="zh-TW" altLang="en-US" sz="1400" dirty="0" smtClean="0"/>
                        <a:t>季</a:t>
                      </a:r>
                      <a:endParaRPr lang="zh-TW" altLang="en-US" sz="1400" dirty="0"/>
                    </a:p>
                  </a:txBody>
                  <a:tcPr marL="99060" marR="99060" marT="49530" marB="49530" anchor="ctr"/>
                </a:tc>
                <a:tc>
                  <a:txBody>
                    <a:bodyPr/>
                    <a:lstStyle/>
                    <a:p>
                      <a:pPr algn="ctr"/>
                      <a:r>
                        <a:rPr lang="en-US" altLang="zh-TW" sz="1400" dirty="0" smtClean="0"/>
                        <a:t>58</a:t>
                      </a:r>
                      <a:endParaRPr lang="zh-TW" altLang="en-US" sz="1400" dirty="0"/>
                    </a:p>
                  </a:txBody>
                  <a:tcPr marL="99060" marR="99060" marT="49530" marB="49530" anchor="ctr"/>
                </a:tc>
                <a:tc>
                  <a:txBody>
                    <a:bodyPr/>
                    <a:lstStyle/>
                    <a:p>
                      <a:pPr algn="ctr"/>
                      <a:r>
                        <a:rPr lang="en-US" altLang="zh-TW" sz="1400" dirty="0" smtClean="0"/>
                        <a:t>40(69%)</a:t>
                      </a:r>
                      <a:endParaRPr lang="zh-TW" altLang="en-US" sz="1400" dirty="0"/>
                    </a:p>
                  </a:txBody>
                  <a:tcPr marL="99060" marR="99060" marT="49530" marB="49530" anchor="ctr"/>
                </a:tc>
                <a:tc>
                  <a:txBody>
                    <a:bodyPr/>
                    <a:lstStyle/>
                    <a:p>
                      <a:pPr algn="ctr"/>
                      <a:r>
                        <a:rPr lang="en-US" altLang="zh-TW" sz="1400" dirty="0" smtClean="0"/>
                        <a:t>0</a:t>
                      </a:r>
                      <a:endParaRPr lang="zh-TW" altLang="en-US" sz="1400" dirty="0"/>
                    </a:p>
                  </a:txBody>
                  <a:tcPr marL="99060" marR="99060" marT="49530" marB="49530" anchor="ctr"/>
                </a:tc>
                <a:tc>
                  <a:txBody>
                    <a:bodyPr/>
                    <a:lstStyle/>
                    <a:p>
                      <a:pPr algn="ctr"/>
                      <a:r>
                        <a:rPr lang="en-US" altLang="zh-TW" sz="1400" dirty="0" smtClean="0"/>
                        <a:t>18(31%)</a:t>
                      </a:r>
                    </a:p>
                  </a:txBody>
                  <a:tcPr marL="99060" marR="99060" marT="49530" marB="49530" anchor="ctr"/>
                </a:tc>
              </a:tr>
            </a:tbl>
          </a:graphicData>
        </a:graphic>
      </p:graphicFrame>
      <p:grpSp>
        <p:nvGrpSpPr>
          <p:cNvPr id="9" name="群組 8"/>
          <p:cNvGrpSpPr/>
          <p:nvPr/>
        </p:nvGrpSpPr>
        <p:grpSpPr>
          <a:xfrm>
            <a:off x="560512" y="1492550"/>
            <a:ext cx="2808312" cy="3664642"/>
            <a:chOff x="581941" y="1503676"/>
            <a:chExt cx="3316876" cy="4530018"/>
          </a:xfrm>
          <a:solidFill>
            <a:schemeClr val="accent2">
              <a:lumMod val="60000"/>
              <a:lumOff val="40000"/>
            </a:schemeClr>
          </a:solidFill>
        </p:grpSpPr>
        <p:sp>
          <p:nvSpPr>
            <p:cNvPr id="10" name="手繪多邊形 9"/>
            <p:cNvSpPr/>
            <p:nvPr/>
          </p:nvSpPr>
          <p:spPr>
            <a:xfrm>
              <a:off x="581941" y="1503676"/>
              <a:ext cx="1260000" cy="1260000"/>
            </a:xfrm>
            <a:custGeom>
              <a:avLst/>
              <a:gdLst>
                <a:gd name="connsiteX0" fmla="*/ 0 w 1341727"/>
                <a:gd name="connsiteY0" fmla="*/ 636032 h 1272063"/>
                <a:gd name="connsiteX1" fmla="*/ 670864 w 1341727"/>
                <a:gd name="connsiteY1" fmla="*/ 0 h 1272063"/>
                <a:gd name="connsiteX2" fmla="*/ 1341728 w 1341727"/>
                <a:gd name="connsiteY2" fmla="*/ 636032 h 1272063"/>
                <a:gd name="connsiteX3" fmla="*/ 670864 w 1341727"/>
                <a:gd name="connsiteY3" fmla="*/ 1272064 h 1272063"/>
                <a:gd name="connsiteX4" fmla="*/ 0 w 1341727"/>
                <a:gd name="connsiteY4" fmla="*/ 636032 h 127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727" h="1272063">
                  <a:moveTo>
                    <a:pt x="0" y="636032"/>
                  </a:moveTo>
                  <a:cubicBezTo>
                    <a:pt x="0" y="284761"/>
                    <a:pt x="300356" y="0"/>
                    <a:pt x="670864" y="0"/>
                  </a:cubicBezTo>
                  <a:cubicBezTo>
                    <a:pt x="1041372" y="0"/>
                    <a:pt x="1341728" y="284761"/>
                    <a:pt x="1341728" y="636032"/>
                  </a:cubicBezTo>
                  <a:cubicBezTo>
                    <a:pt x="1341728" y="987303"/>
                    <a:pt x="1041372" y="1272064"/>
                    <a:pt x="670864" y="1272064"/>
                  </a:cubicBezTo>
                  <a:cubicBezTo>
                    <a:pt x="300356" y="1272064"/>
                    <a:pt x="0" y="987303"/>
                    <a:pt x="0" y="636032"/>
                  </a:cubicBez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1731" tIns="201529" rIns="211731" bIns="201529" numCol="1" spcCol="1270" anchor="ctr" anchorCtr="0">
              <a:noAutofit/>
            </a:bodyPr>
            <a:lstStyle/>
            <a:p>
              <a:pPr lvl="0" algn="ctr" defTabSz="533400">
                <a:lnSpc>
                  <a:spcPct val="90000"/>
                </a:lnSpc>
                <a:spcBef>
                  <a:spcPct val="0"/>
                </a:spcBef>
                <a:spcAft>
                  <a:spcPct val="35000"/>
                </a:spcAft>
              </a:pPr>
              <a:r>
                <a:rPr lang="en-US" altLang="zh-TW" sz="1200" dirty="0">
                  <a:solidFill>
                    <a:schemeClr val="tx1"/>
                  </a:solidFill>
                </a:rPr>
                <a:t>5</a:t>
              </a:r>
              <a:r>
                <a:rPr lang="zh-TW" altLang="en-US" sz="1200" dirty="0" smtClean="0">
                  <a:solidFill>
                    <a:schemeClr val="tx1"/>
                  </a:solidFill>
                </a:rPr>
                <a:t>千萬元</a:t>
              </a:r>
              <a:r>
                <a:rPr lang="zh-TW" altLang="en-US" sz="1200" kern="1200" dirty="0" smtClean="0">
                  <a:solidFill>
                    <a:schemeClr val="tx1"/>
                  </a:solidFill>
                </a:rPr>
                <a:t>以上，流廢標次數達</a:t>
              </a:r>
              <a:r>
                <a:rPr lang="en-US" altLang="zh-TW" sz="1200" kern="1200" dirty="0" smtClean="0">
                  <a:solidFill>
                    <a:schemeClr val="tx1"/>
                  </a:solidFill>
                </a:rPr>
                <a:t>1</a:t>
              </a:r>
              <a:r>
                <a:rPr lang="zh-TW" altLang="en-US" sz="1200" kern="1200" dirty="0" smtClean="0">
                  <a:solidFill>
                    <a:schemeClr val="tx1"/>
                  </a:solidFill>
                </a:rPr>
                <a:t>次以上</a:t>
              </a:r>
              <a:endParaRPr lang="zh-TW" altLang="en-US" sz="1200" kern="1200" dirty="0">
                <a:solidFill>
                  <a:schemeClr val="tx1"/>
                </a:solidFill>
              </a:endParaRPr>
            </a:p>
          </p:txBody>
        </p:sp>
        <p:sp>
          <p:nvSpPr>
            <p:cNvPr id="11" name="手繪多邊形 10"/>
            <p:cNvSpPr/>
            <p:nvPr/>
          </p:nvSpPr>
          <p:spPr>
            <a:xfrm>
              <a:off x="1095156" y="2819881"/>
              <a:ext cx="315297" cy="315297"/>
            </a:xfrm>
            <a:custGeom>
              <a:avLst/>
              <a:gdLst>
                <a:gd name="connsiteX0" fmla="*/ 41793 w 315297"/>
                <a:gd name="connsiteY0" fmla="*/ 120570 h 315297"/>
                <a:gd name="connsiteX1" fmla="*/ 120570 w 315297"/>
                <a:gd name="connsiteY1" fmla="*/ 120570 h 315297"/>
                <a:gd name="connsiteX2" fmla="*/ 120570 w 315297"/>
                <a:gd name="connsiteY2" fmla="*/ 41793 h 315297"/>
                <a:gd name="connsiteX3" fmla="*/ 194727 w 315297"/>
                <a:gd name="connsiteY3" fmla="*/ 41793 h 315297"/>
                <a:gd name="connsiteX4" fmla="*/ 194727 w 315297"/>
                <a:gd name="connsiteY4" fmla="*/ 120570 h 315297"/>
                <a:gd name="connsiteX5" fmla="*/ 273504 w 315297"/>
                <a:gd name="connsiteY5" fmla="*/ 120570 h 315297"/>
                <a:gd name="connsiteX6" fmla="*/ 273504 w 315297"/>
                <a:gd name="connsiteY6" fmla="*/ 194727 h 315297"/>
                <a:gd name="connsiteX7" fmla="*/ 194727 w 315297"/>
                <a:gd name="connsiteY7" fmla="*/ 194727 h 315297"/>
                <a:gd name="connsiteX8" fmla="*/ 194727 w 315297"/>
                <a:gd name="connsiteY8" fmla="*/ 273504 h 315297"/>
                <a:gd name="connsiteX9" fmla="*/ 120570 w 315297"/>
                <a:gd name="connsiteY9" fmla="*/ 273504 h 315297"/>
                <a:gd name="connsiteX10" fmla="*/ 120570 w 315297"/>
                <a:gd name="connsiteY10" fmla="*/ 194727 h 315297"/>
                <a:gd name="connsiteX11" fmla="*/ 41793 w 315297"/>
                <a:gd name="connsiteY11" fmla="*/ 194727 h 315297"/>
                <a:gd name="connsiteX12" fmla="*/ 41793 w 315297"/>
                <a:gd name="connsiteY12" fmla="*/ 120570 h 31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97" h="315297">
                  <a:moveTo>
                    <a:pt x="41793" y="120570"/>
                  </a:moveTo>
                  <a:lnTo>
                    <a:pt x="120570" y="120570"/>
                  </a:lnTo>
                  <a:lnTo>
                    <a:pt x="120570" y="41793"/>
                  </a:lnTo>
                  <a:lnTo>
                    <a:pt x="194727" y="41793"/>
                  </a:lnTo>
                  <a:lnTo>
                    <a:pt x="194727" y="120570"/>
                  </a:lnTo>
                  <a:lnTo>
                    <a:pt x="273504" y="120570"/>
                  </a:lnTo>
                  <a:lnTo>
                    <a:pt x="273504" y="194727"/>
                  </a:lnTo>
                  <a:lnTo>
                    <a:pt x="194727" y="194727"/>
                  </a:lnTo>
                  <a:lnTo>
                    <a:pt x="194727" y="273504"/>
                  </a:lnTo>
                  <a:lnTo>
                    <a:pt x="120570" y="273504"/>
                  </a:lnTo>
                  <a:lnTo>
                    <a:pt x="120570" y="194727"/>
                  </a:lnTo>
                  <a:lnTo>
                    <a:pt x="41793" y="194727"/>
                  </a:lnTo>
                  <a:lnTo>
                    <a:pt x="41793" y="120570"/>
                  </a:lnTo>
                  <a:close/>
                </a:path>
              </a:pathLst>
            </a:custGeom>
            <a:grp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1793" tIns="120570" rIns="41793" bIns="120570" numCol="1" spcCol="1270" anchor="ctr" anchorCtr="0">
              <a:noAutofit/>
            </a:bodyPr>
            <a:lstStyle/>
            <a:p>
              <a:pPr lvl="0" algn="ctr" defTabSz="177800">
                <a:lnSpc>
                  <a:spcPct val="90000"/>
                </a:lnSpc>
                <a:spcBef>
                  <a:spcPct val="0"/>
                </a:spcBef>
                <a:spcAft>
                  <a:spcPct val="35000"/>
                </a:spcAft>
              </a:pPr>
              <a:endParaRPr lang="zh-TW" altLang="en-US" sz="400" kern="1200"/>
            </a:p>
          </p:txBody>
        </p:sp>
        <p:sp>
          <p:nvSpPr>
            <p:cNvPr id="12" name="手繪多邊形 11"/>
            <p:cNvSpPr/>
            <p:nvPr/>
          </p:nvSpPr>
          <p:spPr>
            <a:xfrm>
              <a:off x="589639" y="3164509"/>
              <a:ext cx="1260000" cy="1260000"/>
            </a:xfrm>
            <a:custGeom>
              <a:avLst/>
              <a:gdLst>
                <a:gd name="connsiteX0" fmla="*/ 0 w 543616"/>
                <a:gd name="connsiteY0" fmla="*/ 271808 h 543616"/>
                <a:gd name="connsiteX1" fmla="*/ 271808 w 543616"/>
                <a:gd name="connsiteY1" fmla="*/ 0 h 543616"/>
                <a:gd name="connsiteX2" fmla="*/ 543616 w 543616"/>
                <a:gd name="connsiteY2" fmla="*/ 271808 h 543616"/>
                <a:gd name="connsiteX3" fmla="*/ 271808 w 543616"/>
                <a:gd name="connsiteY3" fmla="*/ 543616 h 543616"/>
                <a:gd name="connsiteX4" fmla="*/ 0 w 543616"/>
                <a:gd name="connsiteY4" fmla="*/ 271808 h 54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616" h="543616">
                  <a:moveTo>
                    <a:pt x="0" y="271808"/>
                  </a:moveTo>
                  <a:cubicBezTo>
                    <a:pt x="0" y="121693"/>
                    <a:pt x="121693" y="0"/>
                    <a:pt x="271808" y="0"/>
                  </a:cubicBezTo>
                  <a:cubicBezTo>
                    <a:pt x="421923" y="0"/>
                    <a:pt x="543616" y="121693"/>
                    <a:pt x="543616" y="271808"/>
                  </a:cubicBezTo>
                  <a:cubicBezTo>
                    <a:pt x="543616" y="421923"/>
                    <a:pt x="421923" y="543616"/>
                    <a:pt x="271808" y="543616"/>
                  </a:cubicBezTo>
                  <a:cubicBezTo>
                    <a:pt x="121693" y="543616"/>
                    <a:pt x="0" y="421923"/>
                    <a:pt x="0" y="271808"/>
                  </a:cubicBez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961" tIns="85961" rIns="85961" bIns="85961" numCol="1" spcCol="1270" anchor="ctr" anchorCtr="0">
              <a:noAutofit/>
            </a:bodyPr>
            <a:lstStyle/>
            <a:p>
              <a:pPr lvl="0" algn="ctr" defTabSz="222250">
                <a:lnSpc>
                  <a:spcPct val="90000"/>
                </a:lnSpc>
                <a:spcBef>
                  <a:spcPct val="0"/>
                </a:spcBef>
                <a:spcAft>
                  <a:spcPct val="35000"/>
                </a:spcAft>
              </a:pPr>
              <a:r>
                <a:rPr lang="en-US" altLang="zh-TW" sz="1200" dirty="0" smtClean="0">
                  <a:solidFill>
                    <a:schemeClr val="tx1"/>
                  </a:solidFill>
                </a:rPr>
                <a:t>1</a:t>
              </a:r>
              <a:r>
                <a:rPr lang="zh-TW" altLang="en-US" sz="1200" dirty="0" smtClean="0">
                  <a:solidFill>
                    <a:schemeClr val="tx1"/>
                  </a:solidFill>
                </a:rPr>
                <a:t>百萬元以上未達</a:t>
              </a:r>
              <a:r>
                <a:rPr lang="en-US" altLang="zh-TW" sz="1200" dirty="0" smtClean="0">
                  <a:solidFill>
                    <a:schemeClr val="tx1"/>
                  </a:solidFill>
                </a:rPr>
                <a:t>5</a:t>
              </a:r>
              <a:r>
                <a:rPr lang="zh-TW" altLang="en-US" sz="1200" dirty="0" smtClean="0">
                  <a:solidFill>
                    <a:schemeClr val="tx1"/>
                  </a:solidFill>
                </a:rPr>
                <a:t>千萬元</a:t>
              </a:r>
              <a:r>
                <a:rPr lang="zh-TW" altLang="en-US" sz="1200" kern="1200" dirty="0" smtClean="0">
                  <a:solidFill>
                    <a:schemeClr val="tx1"/>
                  </a:solidFill>
                </a:rPr>
                <a:t>，流廢標次數達</a:t>
              </a:r>
              <a:r>
                <a:rPr lang="en-US" altLang="zh-TW" sz="1200" kern="1200" dirty="0" smtClean="0">
                  <a:solidFill>
                    <a:schemeClr val="tx1"/>
                  </a:solidFill>
                </a:rPr>
                <a:t>2</a:t>
              </a:r>
              <a:r>
                <a:rPr lang="zh-TW" altLang="en-US" sz="1200" kern="1200" dirty="0" smtClean="0">
                  <a:solidFill>
                    <a:schemeClr val="tx1"/>
                  </a:solidFill>
                </a:rPr>
                <a:t>次以上</a:t>
              </a:r>
              <a:endParaRPr lang="zh-TW" altLang="en-US" sz="1200" kern="1200" dirty="0">
                <a:solidFill>
                  <a:schemeClr val="tx1"/>
                </a:solidFill>
              </a:endParaRPr>
            </a:p>
          </p:txBody>
        </p:sp>
        <p:sp>
          <p:nvSpPr>
            <p:cNvPr id="13" name="手繪多邊形 12"/>
            <p:cNvSpPr/>
            <p:nvPr/>
          </p:nvSpPr>
          <p:spPr>
            <a:xfrm>
              <a:off x="1061990" y="4453840"/>
              <a:ext cx="315297" cy="315297"/>
            </a:xfrm>
            <a:custGeom>
              <a:avLst/>
              <a:gdLst>
                <a:gd name="connsiteX0" fmla="*/ 41793 w 315297"/>
                <a:gd name="connsiteY0" fmla="*/ 120570 h 315297"/>
                <a:gd name="connsiteX1" fmla="*/ 120570 w 315297"/>
                <a:gd name="connsiteY1" fmla="*/ 120570 h 315297"/>
                <a:gd name="connsiteX2" fmla="*/ 120570 w 315297"/>
                <a:gd name="connsiteY2" fmla="*/ 41793 h 315297"/>
                <a:gd name="connsiteX3" fmla="*/ 194727 w 315297"/>
                <a:gd name="connsiteY3" fmla="*/ 41793 h 315297"/>
                <a:gd name="connsiteX4" fmla="*/ 194727 w 315297"/>
                <a:gd name="connsiteY4" fmla="*/ 120570 h 315297"/>
                <a:gd name="connsiteX5" fmla="*/ 273504 w 315297"/>
                <a:gd name="connsiteY5" fmla="*/ 120570 h 315297"/>
                <a:gd name="connsiteX6" fmla="*/ 273504 w 315297"/>
                <a:gd name="connsiteY6" fmla="*/ 194727 h 315297"/>
                <a:gd name="connsiteX7" fmla="*/ 194727 w 315297"/>
                <a:gd name="connsiteY7" fmla="*/ 194727 h 315297"/>
                <a:gd name="connsiteX8" fmla="*/ 194727 w 315297"/>
                <a:gd name="connsiteY8" fmla="*/ 273504 h 315297"/>
                <a:gd name="connsiteX9" fmla="*/ 120570 w 315297"/>
                <a:gd name="connsiteY9" fmla="*/ 273504 h 315297"/>
                <a:gd name="connsiteX10" fmla="*/ 120570 w 315297"/>
                <a:gd name="connsiteY10" fmla="*/ 194727 h 315297"/>
                <a:gd name="connsiteX11" fmla="*/ 41793 w 315297"/>
                <a:gd name="connsiteY11" fmla="*/ 194727 h 315297"/>
                <a:gd name="connsiteX12" fmla="*/ 41793 w 315297"/>
                <a:gd name="connsiteY12" fmla="*/ 120570 h 31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97" h="315297">
                  <a:moveTo>
                    <a:pt x="41793" y="120570"/>
                  </a:moveTo>
                  <a:lnTo>
                    <a:pt x="120570" y="120570"/>
                  </a:lnTo>
                  <a:lnTo>
                    <a:pt x="120570" y="41793"/>
                  </a:lnTo>
                  <a:lnTo>
                    <a:pt x="194727" y="41793"/>
                  </a:lnTo>
                  <a:lnTo>
                    <a:pt x="194727" y="120570"/>
                  </a:lnTo>
                  <a:lnTo>
                    <a:pt x="273504" y="120570"/>
                  </a:lnTo>
                  <a:lnTo>
                    <a:pt x="273504" y="194727"/>
                  </a:lnTo>
                  <a:lnTo>
                    <a:pt x="194727" y="194727"/>
                  </a:lnTo>
                  <a:lnTo>
                    <a:pt x="194727" y="273504"/>
                  </a:lnTo>
                  <a:lnTo>
                    <a:pt x="120570" y="273504"/>
                  </a:lnTo>
                  <a:lnTo>
                    <a:pt x="120570" y="194727"/>
                  </a:lnTo>
                  <a:lnTo>
                    <a:pt x="41793" y="194727"/>
                  </a:lnTo>
                  <a:lnTo>
                    <a:pt x="41793" y="120570"/>
                  </a:lnTo>
                  <a:close/>
                </a:path>
              </a:pathLst>
            </a:custGeom>
            <a:grp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1793" tIns="120570" rIns="41793" bIns="120570" numCol="1" spcCol="1270" anchor="ctr" anchorCtr="0">
              <a:noAutofit/>
            </a:bodyPr>
            <a:lstStyle/>
            <a:p>
              <a:pPr lvl="0" algn="ctr" defTabSz="177800">
                <a:lnSpc>
                  <a:spcPct val="90000"/>
                </a:lnSpc>
                <a:spcBef>
                  <a:spcPct val="0"/>
                </a:spcBef>
                <a:spcAft>
                  <a:spcPct val="35000"/>
                </a:spcAft>
              </a:pPr>
              <a:endParaRPr lang="zh-TW" altLang="en-US" sz="400" kern="1200"/>
            </a:p>
          </p:txBody>
        </p:sp>
        <p:sp>
          <p:nvSpPr>
            <p:cNvPr id="14" name="手繪多邊形 13"/>
            <p:cNvSpPr/>
            <p:nvPr/>
          </p:nvSpPr>
          <p:spPr>
            <a:xfrm>
              <a:off x="588085" y="4772489"/>
              <a:ext cx="1260000" cy="1261205"/>
            </a:xfrm>
            <a:custGeom>
              <a:avLst/>
              <a:gdLst>
                <a:gd name="connsiteX0" fmla="*/ 0 w 543616"/>
                <a:gd name="connsiteY0" fmla="*/ 271808 h 543616"/>
                <a:gd name="connsiteX1" fmla="*/ 271808 w 543616"/>
                <a:gd name="connsiteY1" fmla="*/ 0 h 543616"/>
                <a:gd name="connsiteX2" fmla="*/ 543616 w 543616"/>
                <a:gd name="connsiteY2" fmla="*/ 271808 h 543616"/>
                <a:gd name="connsiteX3" fmla="*/ 271808 w 543616"/>
                <a:gd name="connsiteY3" fmla="*/ 543616 h 543616"/>
                <a:gd name="connsiteX4" fmla="*/ 0 w 543616"/>
                <a:gd name="connsiteY4" fmla="*/ 271808 h 54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616" h="543616">
                  <a:moveTo>
                    <a:pt x="0" y="271808"/>
                  </a:moveTo>
                  <a:cubicBezTo>
                    <a:pt x="0" y="121693"/>
                    <a:pt x="121693" y="0"/>
                    <a:pt x="271808" y="0"/>
                  </a:cubicBezTo>
                  <a:cubicBezTo>
                    <a:pt x="421923" y="0"/>
                    <a:pt x="543616" y="121693"/>
                    <a:pt x="543616" y="271808"/>
                  </a:cubicBezTo>
                  <a:cubicBezTo>
                    <a:pt x="543616" y="421923"/>
                    <a:pt x="421923" y="543616"/>
                    <a:pt x="271808" y="543616"/>
                  </a:cubicBezTo>
                  <a:cubicBezTo>
                    <a:pt x="121693" y="543616"/>
                    <a:pt x="0" y="421923"/>
                    <a:pt x="0" y="271808"/>
                  </a:cubicBez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961" tIns="85961" rIns="85961" bIns="85961" numCol="1" spcCol="1270" anchor="ctr" anchorCtr="0">
              <a:noAutofit/>
            </a:bodyPr>
            <a:lstStyle/>
            <a:p>
              <a:pPr lvl="0" algn="ctr" defTabSz="222250">
                <a:lnSpc>
                  <a:spcPct val="90000"/>
                </a:lnSpc>
                <a:spcBef>
                  <a:spcPct val="0"/>
                </a:spcBef>
                <a:spcAft>
                  <a:spcPct val="35000"/>
                </a:spcAft>
              </a:pPr>
              <a:r>
                <a:rPr lang="zh-TW" altLang="en-US" sz="1200" kern="1200" dirty="0" smtClean="0">
                  <a:solidFill>
                    <a:schemeClr val="tx1"/>
                  </a:solidFill>
                </a:rPr>
                <a:t>其他經市長或上級交辦案件</a:t>
              </a:r>
              <a:endParaRPr lang="zh-TW" altLang="en-US" sz="1200" kern="1200" dirty="0">
                <a:solidFill>
                  <a:schemeClr val="tx1"/>
                </a:solidFill>
              </a:endParaRPr>
            </a:p>
          </p:txBody>
        </p:sp>
        <p:sp>
          <p:nvSpPr>
            <p:cNvPr id="15" name="手繪多邊形 14"/>
            <p:cNvSpPr/>
            <p:nvPr/>
          </p:nvSpPr>
          <p:spPr>
            <a:xfrm>
              <a:off x="2033309" y="3490412"/>
              <a:ext cx="489656" cy="507902"/>
            </a:xfrm>
            <a:custGeom>
              <a:avLst/>
              <a:gdLst>
                <a:gd name="connsiteX0" fmla="*/ 0 w 172870"/>
                <a:gd name="connsiteY0" fmla="*/ 40445 h 202225"/>
                <a:gd name="connsiteX1" fmla="*/ 86435 w 172870"/>
                <a:gd name="connsiteY1" fmla="*/ 40445 h 202225"/>
                <a:gd name="connsiteX2" fmla="*/ 86435 w 172870"/>
                <a:gd name="connsiteY2" fmla="*/ 0 h 202225"/>
                <a:gd name="connsiteX3" fmla="*/ 172870 w 172870"/>
                <a:gd name="connsiteY3" fmla="*/ 101113 h 202225"/>
                <a:gd name="connsiteX4" fmla="*/ 86435 w 172870"/>
                <a:gd name="connsiteY4" fmla="*/ 202225 h 202225"/>
                <a:gd name="connsiteX5" fmla="*/ 86435 w 172870"/>
                <a:gd name="connsiteY5" fmla="*/ 161780 h 202225"/>
                <a:gd name="connsiteX6" fmla="*/ 0 w 172870"/>
                <a:gd name="connsiteY6" fmla="*/ 161780 h 202225"/>
                <a:gd name="connsiteX7" fmla="*/ 0 w 172870"/>
                <a:gd name="connsiteY7" fmla="*/ 40445 h 20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870" h="202225">
                  <a:moveTo>
                    <a:pt x="0" y="40445"/>
                  </a:moveTo>
                  <a:lnTo>
                    <a:pt x="86435" y="40445"/>
                  </a:lnTo>
                  <a:lnTo>
                    <a:pt x="86435" y="0"/>
                  </a:lnTo>
                  <a:lnTo>
                    <a:pt x="172870" y="101113"/>
                  </a:lnTo>
                  <a:lnTo>
                    <a:pt x="86435" y="202225"/>
                  </a:lnTo>
                  <a:lnTo>
                    <a:pt x="86435" y="161780"/>
                  </a:lnTo>
                  <a:lnTo>
                    <a:pt x="0" y="161780"/>
                  </a:lnTo>
                  <a:lnTo>
                    <a:pt x="0" y="40445"/>
                  </a:lnTo>
                  <a:close/>
                </a:path>
              </a:pathLst>
            </a:custGeom>
            <a:grp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445" rIns="51861" bIns="40445" numCol="1" spcCol="1270" anchor="ctr" anchorCtr="0">
              <a:noAutofit/>
            </a:bodyPr>
            <a:lstStyle/>
            <a:p>
              <a:pPr lvl="0" algn="ctr" defTabSz="177800">
                <a:lnSpc>
                  <a:spcPct val="90000"/>
                </a:lnSpc>
                <a:spcBef>
                  <a:spcPct val="0"/>
                </a:spcBef>
                <a:spcAft>
                  <a:spcPct val="35000"/>
                </a:spcAft>
              </a:pPr>
              <a:endParaRPr lang="zh-TW" altLang="en-US" sz="400" kern="1200"/>
            </a:p>
          </p:txBody>
        </p:sp>
        <p:sp>
          <p:nvSpPr>
            <p:cNvPr id="16" name="手繪多邊形 15"/>
            <p:cNvSpPr/>
            <p:nvPr/>
          </p:nvSpPr>
          <p:spPr>
            <a:xfrm>
              <a:off x="2639672" y="3098032"/>
              <a:ext cx="1259145" cy="1260000"/>
            </a:xfrm>
            <a:custGeom>
              <a:avLst/>
              <a:gdLst>
                <a:gd name="connsiteX0" fmla="*/ 0 w 1087233"/>
                <a:gd name="connsiteY0" fmla="*/ 543617 h 1087233"/>
                <a:gd name="connsiteX1" fmla="*/ 543617 w 1087233"/>
                <a:gd name="connsiteY1" fmla="*/ 0 h 1087233"/>
                <a:gd name="connsiteX2" fmla="*/ 1087234 w 1087233"/>
                <a:gd name="connsiteY2" fmla="*/ 543617 h 1087233"/>
                <a:gd name="connsiteX3" fmla="*/ 543617 w 1087233"/>
                <a:gd name="connsiteY3" fmla="*/ 1087234 h 1087233"/>
                <a:gd name="connsiteX4" fmla="*/ 0 w 1087233"/>
                <a:gd name="connsiteY4" fmla="*/ 543617 h 1087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233" h="1087233">
                  <a:moveTo>
                    <a:pt x="0" y="543617"/>
                  </a:moveTo>
                  <a:cubicBezTo>
                    <a:pt x="0" y="243386"/>
                    <a:pt x="243386" y="0"/>
                    <a:pt x="543617" y="0"/>
                  </a:cubicBezTo>
                  <a:cubicBezTo>
                    <a:pt x="843848" y="0"/>
                    <a:pt x="1087234" y="243386"/>
                    <a:pt x="1087234" y="543617"/>
                  </a:cubicBezTo>
                  <a:cubicBezTo>
                    <a:pt x="1087234" y="843848"/>
                    <a:pt x="843848" y="1087234"/>
                    <a:pt x="543617" y="1087234"/>
                  </a:cubicBezTo>
                  <a:cubicBezTo>
                    <a:pt x="243386" y="1087234"/>
                    <a:pt x="0" y="843848"/>
                    <a:pt x="0" y="543617"/>
                  </a:cubicBez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7002" tIns="177002" rIns="177002" bIns="177002" numCol="1" spcCol="1270" anchor="ctr" anchorCtr="0">
              <a:noAutofit/>
            </a:bodyPr>
            <a:lstStyle/>
            <a:p>
              <a:pPr lvl="0" algn="ctr" defTabSz="622300">
                <a:lnSpc>
                  <a:spcPct val="90000"/>
                </a:lnSpc>
                <a:spcBef>
                  <a:spcPct val="0"/>
                </a:spcBef>
                <a:spcAft>
                  <a:spcPct val="35000"/>
                </a:spcAft>
              </a:pPr>
              <a:r>
                <a:rPr lang="zh-TW" altLang="en-US" sz="1600" kern="1200" dirty="0" smtClean="0">
                  <a:solidFill>
                    <a:schemeClr val="tx1"/>
                  </a:solidFill>
                </a:rPr>
                <a:t>流廢標督導會議</a:t>
              </a:r>
              <a:endParaRPr lang="zh-TW" altLang="en-US" sz="1600" kern="1200" dirty="0">
                <a:solidFill>
                  <a:schemeClr val="tx1"/>
                </a:solidFill>
              </a:endParaRPr>
            </a:p>
          </p:txBody>
        </p:sp>
      </p:grpSp>
      <p:graphicFrame>
        <p:nvGraphicFramePr>
          <p:cNvPr id="19" name="圖表 18"/>
          <p:cNvGraphicFramePr/>
          <p:nvPr>
            <p:extLst>
              <p:ext uri="{D42A27DB-BD31-4B8C-83A1-F6EECF244321}">
                <p14:modId xmlns:p14="http://schemas.microsoft.com/office/powerpoint/2010/main" val="3020925793"/>
              </p:ext>
            </p:extLst>
          </p:nvPr>
        </p:nvGraphicFramePr>
        <p:xfrm>
          <a:off x="2203926" y="4212450"/>
          <a:ext cx="4603475" cy="2384901"/>
        </p:xfrm>
        <a:graphic>
          <a:graphicData uri="http://schemas.openxmlformats.org/drawingml/2006/chart">
            <c:chart xmlns:c="http://schemas.openxmlformats.org/drawingml/2006/chart" xmlns:r="http://schemas.openxmlformats.org/officeDocument/2006/relationships" r:id="rId3"/>
          </a:graphicData>
        </a:graphic>
      </p:graphicFrame>
      <p:sp>
        <p:nvSpPr>
          <p:cNvPr id="20" name="雲朵形圖說文字 19"/>
          <p:cNvSpPr/>
          <p:nvPr/>
        </p:nvSpPr>
        <p:spPr>
          <a:xfrm>
            <a:off x="6853182" y="4212451"/>
            <a:ext cx="2636322" cy="1232773"/>
          </a:xfrm>
          <a:prstGeom prst="cloudCallout">
            <a:avLst>
              <a:gd name="adj1" fmla="val -45836"/>
              <a:gd name="adj2" fmla="val 83547"/>
            </a:avLst>
          </a:prstGeom>
          <a:noFill/>
          <a:ln w="28575">
            <a:solidFill>
              <a:srgbClr val="D71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7397497" y="4430473"/>
            <a:ext cx="1800199" cy="830997"/>
          </a:xfrm>
          <a:prstGeom prst="rect">
            <a:avLst/>
          </a:prstGeom>
          <a:noFill/>
        </p:spPr>
        <p:txBody>
          <a:bodyPr wrap="square" rtlCol="0">
            <a:spAutoFit/>
          </a:bodyPr>
          <a:lstStyle/>
          <a:p>
            <a:pPr algn="l"/>
            <a:r>
              <a:rPr lang="zh-TW" altLang="en-US" sz="1600" dirty="0" smtClean="0"/>
              <a:t>採購集中於年底，應檢討年度工作分配</a:t>
            </a:r>
            <a:endParaRPr lang="zh-TW" alt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2480" y="139280"/>
            <a:ext cx="6876689" cy="1430867"/>
          </a:xfrm>
        </p:spPr>
        <p:txBody>
          <a:bodyPr/>
          <a:lstStyle/>
          <a:p>
            <a:r>
              <a:rPr lang="zh-TW" altLang="en-US" dirty="0" smtClean="0">
                <a:solidFill>
                  <a:schemeClr val="tx1"/>
                </a:solidFill>
                <a:latin typeface="標楷體" pitchFamily="65" charset="-120"/>
                <a:ea typeface="標楷體" pitchFamily="65" charset="-120"/>
              </a:rPr>
              <a:t>參、採購流廢標督導  </a:t>
            </a:r>
            <a:r>
              <a:rPr lang="en-US" altLang="zh-TW" sz="1950" dirty="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2/3)</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394970" y="890177"/>
            <a:ext cx="8814979" cy="5460607"/>
          </a:xfrm>
        </p:spPr>
        <p:txBody>
          <a:bodyPr anchor="t"/>
          <a:lstStyle/>
          <a:p>
            <a:pPr marL="457200" lvl="1" indent="-457200"/>
            <a:r>
              <a:rPr lang="en-US" altLang="zh-TW" sz="2600" dirty="0">
                <a:latin typeface="標楷體" pitchFamily="65" charset="-120"/>
                <a:ea typeface="標楷體" pitchFamily="65" charset="-120"/>
              </a:rPr>
              <a:t>104</a:t>
            </a:r>
            <a:r>
              <a:rPr lang="zh-TW" altLang="en-US" sz="2600" dirty="0">
                <a:latin typeface="標楷體" pitchFamily="65" charset="-120"/>
                <a:ea typeface="標楷體" pitchFamily="65" charset="-120"/>
              </a:rPr>
              <a:t>年採購流廢標督導情形</a:t>
            </a:r>
            <a:r>
              <a:rPr lang="zh-TW" altLang="en-US" sz="2600" dirty="0" smtClean="0">
                <a:latin typeface="標楷體" pitchFamily="65" charset="-120"/>
                <a:ea typeface="標楷體" pitchFamily="65" charset="-120"/>
              </a:rPr>
              <a:t>：</a:t>
            </a:r>
            <a:endParaRPr lang="en-US" altLang="zh-TW" sz="2600" dirty="0" smtClean="0">
              <a:latin typeface="標楷體" pitchFamily="65" charset="-120"/>
              <a:ea typeface="標楷體" pitchFamily="65" charset="-120"/>
            </a:endParaRPr>
          </a:p>
          <a:p>
            <a:pPr marL="457200" lvl="1" indent="-457200"/>
            <a:r>
              <a:rPr lang="en-US" altLang="zh-TW" sz="2000" b="1" dirty="0" smtClean="0">
                <a:latin typeface="標楷體" pitchFamily="65" charset="-120"/>
                <a:ea typeface="標楷體" pitchFamily="65" charset="-120"/>
              </a:rPr>
              <a:t>104</a:t>
            </a:r>
            <a:r>
              <a:rPr lang="zh-TW" altLang="en-US" sz="2000" b="1" dirty="0" smtClean="0">
                <a:latin typeface="標楷體" pitchFamily="65" charset="-120"/>
                <a:ea typeface="標楷體" pitchFamily="65" charset="-120"/>
              </a:rPr>
              <a:t>年共計督導</a:t>
            </a:r>
            <a:r>
              <a:rPr lang="en-US" altLang="zh-TW" sz="2000" b="1" dirty="0" smtClean="0">
                <a:latin typeface="標楷體" pitchFamily="65" charset="-120"/>
                <a:ea typeface="標楷體" pitchFamily="65" charset="-120"/>
              </a:rPr>
              <a:t>135</a:t>
            </a:r>
            <a:r>
              <a:rPr lang="zh-TW" altLang="en-US" sz="2000" b="1" dirty="0" smtClean="0">
                <a:latin typeface="標楷體" pitchFamily="65" charset="-120"/>
                <a:ea typeface="標楷體" pitchFamily="65" charset="-120"/>
              </a:rPr>
              <a:t>件，解除列管</a:t>
            </a:r>
            <a:r>
              <a:rPr lang="en-US" altLang="zh-TW" sz="2000" b="1" dirty="0" smtClean="0">
                <a:latin typeface="標楷體" pitchFamily="65" charset="-120"/>
                <a:ea typeface="標楷體" pitchFamily="65" charset="-120"/>
              </a:rPr>
              <a:t>117</a:t>
            </a:r>
            <a:r>
              <a:rPr lang="zh-TW" altLang="en-US" sz="2000" b="1" dirty="0" smtClean="0">
                <a:latin typeface="標楷體" pitchFamily="65" charset="-120"/>
                <a:ea typeface="標楷體" pitchFamily="65" charset="-120"/>
              </a:rPr>
              <a:t>件，餘</a:t>
            </a:r>
            <a:r>
              <a:rPr lang="en-US" altLang="zh-TW" sz="2000" b="1" dirty="0" smtClean="0">
                <a:latin typeface="標楷體" pitchFamily="65" charset="-120"/>
                <a:ea typeface="標楷體" pitchFamily="65" charset="-120"/>
              </a:rPr>
              <a:t>18</a:t>
            </a:r>
            <a:r>
              <a:rPr lang="zh-TW" altLang="en-US" sz="2000" b="1" dirty="0" smtClean="0">
                <a:latin typeface="標楷體" pitchFamily="65" charset="-120"/>
                <a:ea typeface="標楷體" pitchFamily="65" charset="-120"/>
              </a:rPr>
              <a:t>件繼續列管。</a:t>
            </a:r>
            <a:endParaRPr lang="en-US" altLang="zh-TW" sz="2000" b="1" dirty="0" smtClean="0">
              <a:latin typeface="標楷體" pitchFamily="65" charset="-120"/>
              <a:ea typeface="標楷體" pitchFamily="65" charset="-120"/>
            </a:endParaRPr>
          </a:p>
          <a:p>
            <a:pPr marL="457200" lvl="1" indent="-457200"/>
            <a:r>
              <a:rPr lang="zh-TW" altLang="en-US" sz="2000" b="1" dirty="0" smtClean="0">
                <a:latin typeface="標楷體" pitchFamily="65" charset="-120"/>
                <a:ea typeface="標楷體" pitchFamily="65" charset="-120"/>
              </a:rPr>
              <a:t>與</a:t>
            </a:r>
            <a:r>
              <a:rPr lang="en-US" altLang="zh-TW" sz="2000" b="1" dirty="0" smtClean="0">
                <a:latin typeface="標楷體" pitchFamily="65" charset="-120"/>
                <a:ea typeface="標楷體" pitchFamily="65" charset="-120"/>
              </a:rPr>
              <a:t>103</a:t>
            </a:r>
            <a:r>
              <a:rPr lang="zh-TW" altLang="en-US" sz="2000" b="1" dirty="0" smtClean="0">
                <a:latin typeface="標楷體" pitchFamily="65" charset="-120"/>
                <a:ea typeface="標楷體" pitchFamily="65" charset="-120"/>
              </a:rPr>
              <a:t>年相較流廢標件數比率自</a:t>
            </a:r>
            <a:r>
              <a:rPr lang="en-US" altLang="zh-TW" sz="2000" b="1" dirty="0" smtClean="0">
                <a:latin typeface="標楷體" pitchFamily="65" charset="-120"/>
                <a:ea typeface="標楷體" pitchFamily="65" charset="-120"/>
              </a:rPr>
              <a:t>10.38%</a:t>
            </a:r>
            <a:r>
              <a:rPr lang="zh-TW" altLang="en-US" sz="2000" b="1" dirty="0" smtClean="0">
                <a:latin typeface="標楷體" pitchFamily="65" charset="-120"/>
                <a:ea typeface="標楷體" pitchFamily="65" charset="-120"/>
              </a:rPr>
              <a:t>降低為</a:t>
            </a:r>
            <a:r>
              <a:rPr lang="en-US" altLang="zh-TW" sz="2000" b="1" dirty="0" smtClean="0">
                <a:latin typeface="標楷體" pitchFamily="65" charset="-120"/>
                <a:ea typeface="標楷體" pitchFamily="65" charset="-120"/>
              </a:rPr>
              <a:t>9.43%</a:t>
            </a:r>
            <a:r>
              <a:rPr lang="zh-TW" altLang="en-US" sz="2000" b="1" dirty="0" smtClean="0">
                <a:latin typeface="標楷體" pitchFamily="65" charset="-120"/>
                <a:ea typeface="標楷體" pitchFamily="65" charset="-120"/>
              </a:rPr>
              <a:t>；流廢標金額比率由</a:t>
            </a:r>
            <a:r>
              <a:rPr lang="en-US" altLang="zh-TW" sz="2000" b="1" dirty="0" smtClean="0">
                <a:latin typeface="標楷體" pitchFamily="65" charset="-120"/>
                <a:ea typeface="標楷體" pitchFamily="65" charset="-120"/>
              </a:rPr>
              <a:t>17.81%</a:t>
            </a:r>
            <a:r>
              <a:rPr lang="zh-TW" altLang="en-US" sz="2000" b="1" dirty="0" smtClean="0">
                <a:latin typeface="標楷體" pitchFamily="65" charset="-120"/>
                <a:ea typeface="標楷體" pitchFamily="65" charset="-120"/>
              </a:rPr>
              <a:t>降低為</a:t>
            </a:r>
            <a:r>
              <a:rPr lang="en-US" altLang="zh-TW" sz="2000" b="1" dirty="0" smtClean="0">
                <a:latin typeface="標楷體" pitchFamily="65" charset="-120"/>
                <a:ea typeface="標楷體" pitchFamily="65" charset="-120"/>
              </a:rPr>
              <a:t>10.07%</a:t>
            </a:r>
            <a:r>
              <a:rPr lang="zh-TW" altLang="en-US" sz="2000" b="1" dirty="0" smtClean="0">
                <a:latin typeface="標楷體" pitchFamily="65" charset="-120"/>
                <a:ea typeface="標楷體" pitchFamily="65" charset="-120"/>
              </a:rPr>
              <a:t>，採購效能大為提升。</a:t>
            </a:r>
            <a:endParaRPr lang="en-US" altLang="zh-TW" sz="2000" b="1" dirty="0" smtClean="0">
              <a:latin typeface="標楷體" pitchFamily="65" charset="-120"/>
              <a:ea typeface="標楷體" pitchFamily="65" charset="-120"/>
            </a:endParaRPr>
          </a:p>
          <a:p>
            <a:pPr marL="457200" lvl="1" indent="-457200"/>
            <a:endParaRPr lang="en-US" altLang="zh-TW" sz="2600" dirty="0">
              <a:latin typeface="標楷體" pitchFamily="65" charset="-120"/>
              <a:ea typeface="標楷體" pitchFamily="65" charset="-120"/>
            </a:endParaRPr>
          </a:p>
          <a:p>
            <a:pPr marL="0" lvl="1" indent="0">
              <a:buClr>
                <a:schemeClr val="tx1"/>
              </a:buClr>
              <a:buNone/>
            </a:pPr>
            <a:endParaRPr lang="en-US" altLang="zh-TW" sz="2600" b="1"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a:xfrm>
            <a:off x="9224365" y="6462448"/>
            <a:ext cx="555358" cy="395552"/>
          </a:xfrm>
        </p:spPr>
        <p:txBody>
          <a:bodyPr/>
          <a:lstStyle/>
          <a:p>
            <a:fld id="{E7B12B5A-12EF-4BC0-96FC-60E9D66AEFFB}" type="slidenum">
              <a:rPr lang="en-US" altLang="zh-TW" smtClean="0">
                <a:solidFill>
                  <a:schemeClr val="tx1"/>
                </a:solidFill>
              </a:rPr>
              <a:pPr/>
              <a:t>26</a:t>
            </a:fld>
            <a:endParaRPr lang="en-US" altLang="zh-TW" dirty="0">
              <a:solidFill>
                <a:schemeClr val="tx1"/>
              </a:solidFill>
            </a:endParaRPr>
          </a:p>
        </p:txBody>
      </p:sp>
      <p:graphicFrame>
        <p:nvGraphicFramePr>
          <p:cNvPr id="5" name="圖表 4"/>
          <p:cNvGraphicFramePr/>
          <p:nvPr>
            <p:extLst>
              <p:ext uri="{D42A27DB-BD31-4B8C-83A1-F6EECF244321}">
                <p14:modId xmlns:p14="http://schemas.microsoft.com/office/powerpoint/2010/main" val="1086372206"/>
              </p:ext>
            </p:extLst>
          </p:nvPr>
        </p:nvGraphicFramePr>
        <p:xfrm>
          <a:off x="776536" y="2996952"/>
          <a:ext cx="3816424"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圖表 12"/>
          <p:cNvGraphicFramePr/>
          <p:nvPr>
            <p:extLst>
              <p:ext uri="{D42A27DB-BD31-4B8C-83A1-F6EECF244321}">
                <p14:modId xmlns:p14="http://schemas.microsoft.com/office/powerpoint/2010/main" val="3983417416"/>
              </p:ext>
            </p:extLst>
          </p:nvPr>
        </p:nvGraphicFramePr>
        <p:xfrm>
          <a:off x="4953000" y="2996952"/>
          <a:ext cx="3672408"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8" name="向下箭號 7"/>
          <p:cNvSpPr/>
          <p:nvPr/>
        </p:nvSpPr>
        <p:spPr>
          <a:xfrm>
            <a:off x="4073384" y="3859780"/>
            <a:ext cx="858094" cy="1008113"/>
          </a:xfrm>
          <a:prstGeom prst="downArrow">
            <a:avLst/>
          </a:prstGeom>
          <a:gradFill>
            <a:gsLst>
              <a:gs pos="0">
                <a:srgbClr val="DDC0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4226395" y="3994983"/>
            <a:ext cx="576064" cy="553998"/>
          </a:xfrm>
          <a:prstGeom prst="rect">
            <a:avLst/>
          </a:prstGeom>
          <a:noFill/>
        </p:spPr>
        <p:txBody>
          <a:bodyPr vert="horz" wrap="square" rtlCol="0" anchor="ctr">
            <a:spAutoFit/>
          </a:bodyPr>
          <a:lstStyle/>
          <a:p>
            <a:pPr algn="ctr"/>
            <a:r>
              <a:rPr lang="zh-TW" altLang="en-US" sz="1000" dirty="0" smtClean="0"/>
              <a:t>下</a:t>
            </a:r>
            <a:endParaRPr lang="en-US" altLang="zh-TW" sz="1000" dirty="0" smtClean="0"/>
          </a:p>
          <a:p>
            <a:pPr algn="ctr"/>
            <a:r>
              <a:rPr lang="zh-TW" altLang="en-US" sz="1000" dirty="0" smtClean="0"/>
              <a:t>降</a:t>
            </a:r>
            <a:endParaRPr lang="en-US" altLang="zh-TW" sz="1000" dirty="0" smtClean="0"/>
          </a:p>
          <a:p>
            <a:pPr algn="ctr"/>
            <a:r>
              <a:rPr lang="en-US" altLang="zh-TW" sz="1000" dirty="0" smtClean="0"/>
              <a:t>0.95%</a:t>
            </a:r>
            <a:endParaRPr lang="zh-TW" altLang="en-US" sz="1000" dirty="0"/>
          </a:p>
        </p:txBody>
      </p:sp>
      <p:sp>
        <p:nvSpPr>
          <p:cNvPr id="10" name="向下箭號 9"/>
          <p:cNvSpPr/>
          <p:nvPr/>
        </p:nvSpPr>
        <p:spPr>
          <a:xfrm>
            <a:off x="8416365" y="3859780"/>
            <a:ext cx="858094" cy="1008113"/>
          </a:xfrm>
          <a:prstGeom prst="downArrow">
            <a:avLst/>
          </a:prstGeom>
          <a:gradFill>
            <a:gsLst>
              <a:gs pos="0">
                <a:srgbClr val="DDC0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8569376" y="3994983"/>
            <a:ext cx="576064" cy="553998"/>
          </a:xfrm>
          <a:prstGeom prst="rect">
            <a:avLst/>
          </a:prstGeom>
          <a:noFill/>
        </p:spPr>
        <p:txBody>
          <a:bodyPr vert="horz" wrap="square" rtlCol="0" anchor="ctr">
            <a:spAutoFit/>
          </a:bodyPr>
          <a:lstStyle/>
          <a:p>
            <a:pPr algn="ctr"/>
            <a:r>
              <a:rPr lang="zh-TW" altLang="en-US" sz="1000" dirty="0" smtClean="0"/>
              <a:t>下</a:t>
            </a:r>
            <a:endParaRPr lang="en-US" altLang="zh-TW" sz="1000" dirty="0" smtClean="0"/>
          </a:p>
          <a:p>
            <a:pPr algn="ctr"/>
            <a:r>
              <a:rPr lang="zh-TW" altLang="en-US" sz="1000" dirty="0" smtClean="0"/>
              <a:t>降</a:t>
            </a:r>
            <a:endParaRPr lang="en-US" altLang="zh-TW" sz="1000" dirty="0" smtClean="0"/>
          </a:p>
          <a:p>
            <a:pPr algn="ctr"/>
            <a:r>
              <a:rPr lang="en-US" altLang="zh-TW" sz="1000" dirty="0" smtClean="0"/>
              <a:t>7.74%</a:t>
            </a:r>
            <a:endParaRPr lang="zh-TW" altLang="en-US" sz="1000" dirty="0"/>
          </a:p>
        </p:txBody>
      </p:sp>
    </p:spTree>
    <p:extLst>
      <p:ext uri="{BB962C8B-B14F-4D97-AF65-F5344CB8AC3E}">
        <p14:creationId xmlns:p14="http://schemas.microsoft.com/office/powerpoint/2010/main" val="1881518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2480" y="139280"/>
            <a:ext cx="6876689" cy="1430867"/>
          </a:xfrm>
        </p:spPr>
        <p:txBody>
          <a:bodyPr/>
          <a:lstStyle/>
          <a:p>
            <a:r>
              <a:rPr lang="zh-TW" altLang="en-US" dirty="0" smtClean="0">
                <a:solidFill>
                  <a:schemeClr val="tx1"/>
                </a:solidFill>
                <a:latin typeface="標楷體" pitchFamily="65" charset="-120"/>
                <a:ea typeface="標楷體" pitchFamily="65" charset="-120"/>
              </a:rPr>
              <a:t>參、採購流廢標督導  </a:t>
            </a:r>
            <a:r>
              <a:rPr lang="en-US" altLang="zh-TW" sz="1950" dirty="0" smtClean="0">
                <a:solidFill>
                  <a:schemeClr val="tx1"/>
                </a:solidFill>
                <a:latin typeface="標楷體" pitchFamily="65" charset="-120"/>
                <a:ea typeface="標楷體" pitchFamily="65" charset="-120"/>
              </a:rPr>
              <a:t>(3/3)</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394970" y="890177"/>
            <a:ext cx="8814979" cy="5460607"/>
          </a:xfrm>
        </p:spPr>
        <p:txBody>
          <a:bodyPr anchor="t"/>
          <a:lstStyle/>
          <a:p>
            <a:pPr marL="457200" lvl="1" indent="-457200"/>
            <a:r>
              <a:rPr lang="en-US" altLang="zh-TW" sz="2600" dirty="0">
                <a:latin typeface="標楷體" pitchFamily="65" charset="-120"/>
                <a:ea typeface="標楷體" pitchFamily="65" charset="-120"/>
              </a:rPr>
              <a:t>104</a:t>
            </a:r>
            <a:r>
              <a:rPr lang="zh-TW" altLang="en-US" sz="2600" dirty="0">
                <a:latin typeface="標楷體" pitchFamily="65" charset="-120"/>
                <a:ea typeface="標楷體" pitchFamily="65" charset="-120"/>
              </a:rPr>
              <a:t>年採購流廢標督導情形</a:t>
            </a:r>
            <a:r>
              <a:rPr lang="zh-TW" altLang="en-US" sz="2600" dirty="0" smtClean="0">
                <a:latin typeface="標楷體" pitchFamily="65" charset="-120"/>
                <a:ea typeface="標楷體" pitchFamily="65" charset="-120"/>
              </a:rPr>
              <a:t>：</a:t>
            </a:r>
            <a:endParaRPr lang="en-US" altLang="zh-TW" sz="2600" dirty="0" smtClean="0">
              <a:latin typeface="標楷體" pitchFamily="65" charset="-120"/>
              <a:ea typeface="標楷體" pitchFamily="65" charset="-120"/>
            </a:endParaRPr>
          </a:p>
          <a:p>
            <a:pPr marL="457200" lvl="1" indent="-457200"/>
            <a:r>
              <a:rPr lang="zh-TW" altLang="en-US" sz="2000" b="1" dirty="0" smtClean="0">
                <a:latin typeface="標楷體" pitchFamily="65" charset="-120"/>
                <a:ea typeface="標楷體" pitchFamily="65" charset="-120"/>
              </a:rPr>
              <a:t>經分</a:t>
            </a:r>
            <a:r>
              <a:rPr lang="zh-TW" altLang="en-US" sz="2000" b="1" dirty="0">
                <a:latin typeface="標楷體" pitchFamily="65" charset="-120"/>
                <a:ea typeface="標楷體" pitchFamily="65" charset="-120"/>
              </a:rPr>
              <a:t>析</a:t>
            </a:r>
            <a:r>
              <a:rPr lang="zh-TW" altLang="en-US" sz="2000" b="1" dirty="0" smtClean="0">
                <a:latin typeface="標楷體" pitchFamily="65" charset="-120"/>
                <a:ea typeface="標楷體" pitchFamily="65" charset="-120"/>
              </a:rPr>
              <a:t>流廢標主要原因計四大類：「預算編列」、「設計圖說、材料設備」、「工期因素」及「招標文件合理性」，其中以「預算編列」所占比例（</a:t>
            </a:r>
            <a:r>
              <a:rPr lang="en-US" altLang="zh-TW" sz="2000" b="1" dirty="0" smtClean="0">
                <a:latin typeface="標楷體" pitchFamily="65" charset="-120"/>
                <a:ea typeface="標楷體" pitchFamily="65" charset="-120"/>
              </a:rPr>
              <a:t>39%</a:t>
            </a:r>
            <a:r>
              <a:rPr lang="zh-TW" altLang="en-US" sz="2000" b="1" dirty="0" smtClean="0">
                <a:latin typeface="標楷體" pitchFamily="65" charset="-120"/>
                <a:ea typeface="標楷體" pitchFamily="65" charset="-120"/>
              </a:rPr>
              <a:t>）最高。</a:t>
            </a:r>
            <a:endParaRPr lang="en-US" altLang="zh-TW" sz="2000" b="1" dirty="0" smtClean="0">
              <a:latin typeface="標楷體" pitchFamily="65" charset="-120"/>
              <a:ea typeface="標楷體" pitchFamily="65" charset="-120"/>
            </a:endParaRPr>
          </a:p>
          <a:p>
            <a:pPr marL="457200" lvl="1" indent="-457200"/>
            <a:endParaRPr lang="en-US" altLang="zh-TW" sz="2600" dirty="0">
              <a:latin typeface="標楷體" pitchFamily="65" charset="-120"/>
              <a:ea typeface="標楷體" pitchFamily="65" charset="-120"/>
            </a:endParaRPr>
          </a:p>
          <a:p>
            <a:pPr marL="0" lvl="1" indent="0">
              <a:buClr>
                <a:schemeClr val="tx1"/>
              </a:buClr>
              <a:buNone/>
            </a:pPr>
            <a:endParaRPr lang="en-US" altLang="zh-TW" sz="2600" b="1"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a:xfrm>
            <a:off x="9224365" y="6462448"/>
            <a:ext cx="555358" cy="395552"/>
          </a:xfrm>
        </p:spPr>
        <p:txBody>
          <a:bodyPr/>
          <a:lstStyle/>
          <a:p>
            <a:fld id="{E7B12B5A-12EF-4BC0-96FC-60E9D66AEFFB}" type="slidenum">
              <a:rPr lang="en-US" altLang="zh-TW" smtClean="0">
                <a:solidFill>
                  <a:schemeClr val="tx1"/>
                </a:solidFill>
              </a:rPr>
              <a:pPr/>
              <a:t>27</a:t>
            </a:fld>
            <a:endParaRPr lang="en-US" altLang="zh-TW" dirty="0">
              <a:solidFill>
                <a:schemeClr val="tx1"/>
              </a:solidFill>
            </a:endParaRPr>
          </a:p>
        </p:txBody>
      </p:sp>
      <p:graphicFrame>
        <p:nvGraphicFramePr>
          <p:cNvPr id="14" name="圖表 13"/>
          <p:cNvGraphicFramePr/>
          <p:nvPr>
            <p:extLst>
              <p:ext uri="{D42A27DB-BD31-4B8C-83A1-F6EECF244321}">
                <p14:modId xmlns:p14="http://schemas.microsoft.com/office/powerpoint/2010/main" val="3804869360"/>
              </p:ext>
            </p:extLst>
          </p:nvPr>
        </p:nvGraphicFramePr>
        <p:xfrm>
          <a:off x="920552" y="2519098"/>
          <a:ext cx="5715000" cy="3943350"/>
        </p:xfrm>
        <a:graphic>
          <a:graphicData uri="http://schemas.openxmlformats.org/drawingml/2006/chart">
            <c:chart xmlns:c="http://schemas.openxmlformats.org/drawingml/2006/chart" xmlns:r="http://schemas.openxmlformats.org/officeDocument/2006/relationships" r:id="rId3"/>
          </a:graphicData>
        </a:graphic>
      </p:graphicFrame>
      <p:sp>
        <p:nvSpPr>
          <p:cNvPr id="8" name="雲朵形圖說文字 7"/>
          <p:cNvSpPr/>
          <p:nvPr/>
        </p:nvSpPr>
        <p:spPr>
          <a:xfrm>
            <a:off x="6681192" y="2204864"/>
            <a:ext cx="2651247" cy="1800200"/>
          </a:xfrm>
          <a:prstGeom prst="cloudCallout">
            <a:avLst>
              <a:gd name="adj1" fmla="val -61037"/>
              <a:gd name="adj2" fmla="val 4115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7161134" y="2519098"/>
            <a:ext cx="1968330" cy="1323439"/>
          </a:xfrm>
          <a:prstGeom prst="rect">
            <a:avLst/>
          </a:prstGeom>
          <a:noFill/>
        </p:spPr>
        <p:txBody>
          <a:bodyPr wrap="square" rtlCol="0">
            <a:spAutoFit/>
          </a:bodyPr>
          <a:lstStyle/>
          <a:p>
            <a:pPr algn="l"/>
            <a:r>
              <a:rPr lang="zh-TW" altLang="en-US" sz="1600" dirty="0" smtClean="0"/>
              <a:t>預算編列問題如景氣不佳、未確實計算工程項目及數量、特殊需求等等致預算編列不足</a:t>
            </a:r>
            <a:endParaRPr lang="zh-TW" altLang="en-US" sz="1600" dirty="0"/>
          </a:p>
        </p:txBody>
      </p:sp>
    </p:spTree>
    <p:extLst>
      <p:ext uri="{BB962C8B-B14F-4D97-AF65-F5344CB8AC3E}">
        <p14:creationId xmlns:p14="http://schemas.microsoft.com/office/powerpoint/2010/main" val="2955867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859372" y="961967"/>
            <a:ext cx="7721865" cy="5226581"/>
          </a:xfrm>
        </p:spPr>
        <p:txBody>
          <a:bodyPr anchor="t"/>
          <a:lstStyle/>
          <a:p>
            <a:r>
              <a:rPr lang="zh-TW" altLang="en-US" sz="2600" dirty="0" smtClean="0">
                <a:solidFill>
                  <a:srgbClr val="000000"/>
                </a:solidFill>
                <a:latin typeface="標楷體" pitchFamily="65" charset="-120"/>
                <a:ea typeface="標楷體" pitchFamily="65" charset="-120"/>
              </a:rPr>
              <a:t>第</a:t>
            </a:r>
            <a:r>
              <a:rPr lang="en-US" altLang="zh-TW" sz="2600" dirty="0">
                <a:solidFill>
                  <a:srgbClr val="000000"/>
                </a:solidFill>
                <a:latin typeface="標楷體" pitchFamily="65" charset="-120"/>
                <a:ea typeface="標楷體" pitchFamily="65" charset="-120"/>
              </a:rPr>
              <a:t>4</a:t>
            </a:r>
            <a:r>
              <a:rPr lang="zh-TW" altLang="en-US" sz="2600" dirty="0" smtClean="0">
                <a:solidFill>
                  <a:srgbClr val="000000"/>
                </a:solidFill>
                <a:latin typeface="標楷體" pitchFamily="65" charset="-120"/>
                <a:ea typeface="標楷體" pitchFamily="65" charset="-120"/>
              </a:rPr>
              <a:t>季</a:t>
            </a:r>
            <a:r>
              <a:rPr lang="zh-TW" altLang="en-US" sz="2600" dirty="0">
                <a:solidFill>
                  <a:srgbClr val="000000"/>
                </a:solidFill>
                <a:latin typeface="標楷體" pitchFamily="65" charset="-120"/>
                <a:ea typeface="標楷體" pitchFamily="65" charset="-120"/>
              </a:rPr>
              <a:t>道路工程查驗執行情形檢討分析：</a:t>
            </a:r>
            <a:endParaRPr lang="en-US" altLang="zh-TW" sz="2600" dirty="0">
              <a:solidFill>
                <a:srgbClr val="000000"/>
              </a:solidFill>
              <a:latin typeface="標楷體" pitchFamily="65" charset="-120"/>
              <a:ea typeface="標楷體" pitchFamily="65" charset="-120"/>
            </a:endParaRPr>
          </a:p>
          <a:p>
            <a:pPr lvl="1"/>
            <a:r>
              <a:rPr lang="zh-TW" altLang="en-US" sz="2167" b="1" dirty="0" smtClean="0">
                <a:latin typeface="標楷體" pitchFamily="65" charset="-120"/>
                <a:ea typeface="標楷體" pitchFamily="65" charset="-120"/>
              </a:rPr>
              <a:t>本</a:t>
            </a:r>
            <a:r>
              <a:rPr lang="zh-TW" altLang="en-US" sz="2167" b="1" dirty="0">
                <a:latin typeface="標楷體" pitchFamily="65" charset="-120"/>
                <a:ea typeface="標楷體" pitchFamily="65" charset="-120"/>
              </a:rPr>
              <a:t>季</a:t>
            </a:r>
            <a:r>
              <a:rPr lang="zh-TW" altLang="en-US" sz="2167" b="1" dirty="0" smtClean="0">
                <a:latin typeface="標楷體" pitchFamily="65" charset="-120"/>
                <a:ea typeface="標楷體" pitchFamily="65" charset="-120"/>
              </a:rPr>
              <a:t>計查驗</a:t>
            </a:r>
            <a:r>
              <a:rPr lang="en-US" altLang="zh-TW" sz="2167" b="1" dirty="0" smtClean="0">
                <a:latin typeface="標楷體" pitchFamily="65" charset="-120"/>
                <a:ea typeface="標楷體" pitchFamily="65" charset="-120"/>
              </a:rPr>
              <a:t>20</a:t>
            </a:r>
            <a:r>
              <a:rPr lang="zh-TW" altLang="en-US" sz="2167" b="1" dirty="0" smtClean="0">
                <a:latin typeface="標楷體" pitchFamily="65" charset="-120"/>
                <a:ea typeface="標楷體" pitchFamily="65" charset="-120"/>
              </a:rPr>
              <a:t>案</a:t>
            </a:r>
            <a:r>
              <a:rPr lang="zh-TW" altLang="en-US" sz="2167" b="1" dirty="0">
                <a:latin typeface="標楷體" pitchFamily="65" charset="-120"/>
                <a:ea typeface="標楷體" pitchFamily="65" charset="-120"/>
              </a:rPr>
              <a:t>，查驗發現有缺失者</a:t>
            </a:r>
            <a:r>
              <a:rPr lang="zh-TW" altLang="en-US" sz="2167" b="1" dirty="0" smtClean="0">
                <a:latin typeface="標楷體" pitchFamily="65" charset="-120"/>
                <a:ea typeface="標楷體" pitchFamily="65" charset="-120"/>
              </a:rPr>
              <a:t>計</a:t>
            </a:r>
            <a:r>
              <a:rPr lang="en-US" altLang="zh-TW" sz="2167" b="1" dirty="0" smtClean="0">
                <a:latin typeface="標楷體" pitchFamily="65" charset="-120"/>
                <a:ea typeface="標楷體" pitchFamily="65" charset="-120"/>
              </a:rPr>
              <a:t>12</a:t>
            </a:r>
            <a:r>
              <a:rPr lang="zh-TW" altLang="en-US" sz="2167" b="1" dirty="0" smtClean="0">
                <a:latin typeface="標楷體" pitchFamily="65" charset="-120"/>
                <a:ea typeface="標楷體" pitchFamily="65" charset="-120"/>
              </a:rPr>
              <a:t>案</a:t>
            </a:r>
            <a:r>
              <a:rPr lang="zh-TW" altLang="en-US" sz="2167" b="1" dirty="0">
                <a:latin typeface="標楷體" pitchFamily="65" charset="-120"/>
                <a:ea typeface="標楷體" pitchFamily="65" charset="-120"/>
              </a:rPr>
              <a:t>，</a:t>
            </a:r>
            <a:r>
              <a:rPr lang="zh-TW" altLang="en-US" sz="2167" b="1" dirty="0" smtClean="0">
                <a:latin typeface="標楷體" pitchFamily="65" charset="-120"/>
                <a:ea typeface="標楷體" pitchFamily="65" charset="-120"/>
              </a:rPr>
              <a:t>占</a:t>
            </a:r>
            <a:r>
              <a:rPr lang="en-US" altLang="zh-TW" sz="2167" b="1" dirty="0" smtClean="0">
                <a:latin typeface="標楷體" pitchFamily="65" charset="-120"/>
                <a:ea typeface="標楷體" pitchFamily="65" charset="-120"/>
              </a:rPr>
              <a:t>60%</a:t>
            </a:r>
            <a:r>
              <a:rPr lang="zh-TW" altLang="en-US" sz="2167" b="1" dirty="0">
                <a:latin typeface="標楷體" pitchFamily="65" charset="-120"/>
                <a:ea typeface="標楷體" pitchFamily="65" charset="-120"/>
              </a:rPr>
              <a:t>，其中涉屬嚴重缺失者</a:t>
            </a:r>
            <a:r>
              <a:rPr lang="zh-TW" altLang="en-US" sz="2167" b="1" dirty="0" smtClean="0">
                <a:latin typeface="標楷體" pitchFamily="65" charset="-120"/>
                <a:ea typeface="標楷體" pitchFamily="65" charset="-120"/>
              </a:rPr>
              <a:t>計</a:t>
            </a:r>
            <a:r>
              <a:rPr lang="en-US" altLang="zh-TW" sz="2167" b="1" dirty="0">
                <a:latin typeface="標楷體" pitchFamily="65" charset="-120"/>
                <a:ea typeface="標楷體" pitchFamily="65" charset="-120"/>
              </a:rPr>
              <a:t>2</a:t>
            </a:r>
            <a:r>
              <a:rPr lang="zh-TW" altLang="en-US" sz="2167" b="1" dirty="0" smtClean="0">
                <a:latin typeface="標楷體" pitchFamily="65" charset="-120"/>
                <a:ea typeface="標楷體" pitchFamily="65" charset="-120"/>
              </a:rPr>
              <a:t>案</a:t>
            </a:r>
            <a:r>
              <a:rPr lang="zh-TW" altLang="en-US" sz="2167" b="1" dirty="0">
                <a:latin typeface="標楷體" pitchFamily="65" charset="-120"/>
                <a:ea typeface="標楷體" pitchFamily="65" charset="-120"/>
              </a:rPr>
              <a:t>，占</a:t>
            </a:r>
            <a:r>
              <a:rPr lang="en-US" altLang="zh-TW" sz="2167" b="1" dirty="0" smtClean="0">
                <a:latin typeface="標楷體" pitchFamily="65" charset="-120"/>
                <a:ea typeface="標楷體" pitchFamily="65" charset="-120"/>
              </a:rPr>
              <a:t>10%</a:t>
            </a:r>
            <a:r>
              <a:rPr lang="zh-TW" altLang="en-US" sz="2167" b="1" dirty="0">
                <a:latin typeface="標楷體" pitchFamily="65" charset="-120"/>
                <a:ea typeface="標楷體" pitchFamily="65" charset="-120"/>
              </a:rPr>
              <a:t>。</a:t>
            </a:r>
            <a:endParaRPr lang="en-US" altLang="zh-TW" sz="2167"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193538" name="Rectangle 2"/>
          <p:cNvSpPr>
            <a:spLocks noGrp="1" noChangeArrowheads="1"/>
          </p:cNvSpPr>
          <p:nvPr>
            <p:ph type="title"/>
          </p:nvPr>
        </p:nvSpPr>
        <p:spPr>
          <a:xfrm>
            <a:off x="272480" y="219317"/>
            <a:ext cx="8661084" cy="1430867"/>
          </a:xfrm>
        </p:spPr>
        <p:txBody>
          <a:bodyPr>
            <a:normAutofit/>
          </a:bodyPr>
          <a:lstStyle/>
          <a:p>
            <a:r>
              <a:rPr lang="zh-TW" altLang="en-US" dirty="0" smtClean="0">
                <a:solidFill>
                  <a:schemeClr val="tx1"/>
                </a:solidFill>
                <a:latin typeface="標楷體" pitchFamily="65" charset="-120"/>
                <a:ea typeface="標楷體" pitchFamily="65" charset="-120"/>
              </a:rPr>
              <a:t>肆、道路工程查驗小組成果報告  </a:t>
            </a:r>
            <a:r>
              <a:rPr lang="en-US" altLang="zh-TW" sz="1950" dirty="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1/5)</a:t>
            </a:r>
            <a:endParaRPr lang="en-US" altLang="zh-TW" sz="1950" dirty="0">
              <a:solidFill>
                <a:schemeClr val="tx1"/>
              </a:solidFill>
              <a:latin typeface="標楷體" pitchFamily="65" charset="-120"/>
              <a:ea typeface="標楷體" pitchFamily="65" charset="-120"/>
            </a:endParaRPr>
          </a:p>
        </p:txBody>
      </p:sp>
      <p:sp>
        <p:nvSpPr>
          <p:cNvPr id="34" name="投影片編號版面配置區 33"/>
          <p:cNvSpPr>
            <a:spLocks noGrp="1"/>
          </p:cNvSpPr>
          <p:nvPr>
            <p:ph type="sldNum" sz="quarter" idx="12"/>
          </p:nvPr>
        </p:nvSpPr>
        <p:spPr>
          <a:xfrm>
            <a:off x="9057456" y="6309320"/>
            <a:ext cx="555358" cy="395552"/>
          </a:xfrm>
        </p:spPr>
        <p:txBody>
          <a:bodyPr/>
          <a:lstStyle/>
          <a:p>
            <a:fld id="{E7B12B5A-12EF-4BC0-96FC-60E9D66AEFFB}" type="slidenum">
              <a:rPr lang="en-US" altLang="zh-TW" smtClean="0">
                <a:solidFill>
                  <a:schemeClr val="tx1"/>
                </a:solidFill>
              </a:rPr>
              <a:pPr/>
              <a:t>28</a:t>
            </a:fld>
            <a:endParaRPr lang="en-US" altLang="zh-TW" dirty="0">
              <a:solidFill>
                <a:schemeClr val="tx1"/>
              </a:solidFill>
            </a:endParaRPr>
          </a:p>
        </p:txBody>
      </p:sp>
      <p:grpSp>
        <p:nvGrpSpPr>
          <p:cNvPr id="33" name="群組 32"/>
          <p:cNvGrpSpPr/>
          <p:nvPr/>
        </p:nvGrpSpPr>
        <p:grpSpPr>
          <a:xfrm>
            <a:off x="696187" y="3631156"/>
            <a:ext cx="7455280" cy="2398757"/>
            <a:chOff x="895089" y="2581896"/>
            <a:chExt cx="6958456" cy="2214237"/>
          </a:xfrm>
        </p:grpSpPr>
        <p:grpSp>
          <p:nvGrpSpPr>
            <p:cNvPr id="6" name="群組 5"/>
            <p:cNvGrpSpPr/>
            <p:nvPr/>
          </p:nvGrpSpPr>
          <p:grpSpPr>
            <a:xfrm>
              <a:off x="895089" y="3215778"/>
              <a:ext cx="1172553" cy="1003400"/>
              <a:chOff x="499552" y="1154929"/>
              <a:chExt cx="1172553" cy="1003400"/>
            </a:xfrm>
          </p:grpSpPr>
          <p:sp>
            <p:nvSpPr>
              <p:cNvPr id="31" name="圓角矩形 30"/>
              <p:cNvSpPr/>
              <p:nvPr/>
            </p:nvSpPr>
            <p:spPr>
              <a:xfrm>
                <a:off x="499552" y="1154929"/>
                <a:ext cx="1172553" cy="1003400"/>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圓角矩形 4"/>
              <p:cNvSpPr/>
              <p:nvPr/>
            </p:nvSpPr>
            <p:spPr>
              <a:xfrm>
                <a:off x="528941" y="1184318"/>
                <a:ext cx="1113775" cy="9446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22" tIns="15822" rIns="15822" bIns="15822" numCol="1" spcCol="1270" anchor="ctr" anchorCtr="0">
                <a:noAutofit/>
              </a:bodyPr>
              <a:lstStyle/>
              <a:p>
                <a:pPr algn="ctr" defTabSz="1107512">
                  <a:lnSpc>
                    <a:spcPct val="90000"/>
                  </a:lnSpc>
                  <a:spcAft>
                    <a:spcPct val="35000"/>
                  </a:spcAft>
                </a:pPr>
                <a:r>
                  <a:rPr lang="en-US" altLang="zh-TW" sz="2492" dirty="0" smtClean="0">
                    <a:latin typeface="標楷體" pitchFamily="65" charset="-120"/>
                    <a:ea typeface="標楷體" pitchFamily="65" charset="-120"/>
                  </a:rPr>
                  <a:t>20</a:t>
                </a:r>
                <a:r>
                  <a:rPr lang="zh-TW" altLang="en-US" sz="2492" dirty="0" smtClean="0">
                    <a:latin typeface="標楷體" pitchFamily="65" charset="-120"/>
                    <a:ea typeface="標楷體" pitchFamily="65" charset="-120"/>
                  </a:rPr>
                  <a:t>案</a:t>
                </a:r>
                <a:endParaRPr lang="zh-TW" altLang="en-US" sz="2492" dirty="0">
                  <a:latin typeface="標楷體" pitchFamily="65" charset="-120"/>
                  <a:ea typeface="標楷體" pitchFamily="65" charset="-120"/>
                </a:endParaRPr>
              </a:p>
            </p:txBody>
          </p:sp>
        </p:grpSp>
        <p:grpSp>
          <p:nvGrpSpPr>
            <p:cNvPr id="7" name="群組 6"/>
            <p:cNvGrpSpPr/>
            <p:nvPr/>
          </p:nvGrpSpPr>
          <p:grpSpPr>
            <a:xfrm>
              <a:off x="1974727" y="3395998"/>
              <a:ext cx="988553" cy="66005"/>
              <a:chOff x="1579190" y="1335149"/>
              <a:chExt cx="988553" cy="66005"/>
            </a:xfrm>
          </p:grpSpPr>
          <p:sp>
            <p:nvSpPr>
              <p:cNvPr id="29" name="直線接點 5"/>
              <p:cNvSpPr/>
              <p:nvPr/>
            </p:nvSpPr>
            <p:spPr>
              <a:xfrm rot="19457599">
                <a:off x="1579190" y="1335149"/>
                <a:ext cx="988553" cy="66005"/>
              </a:xfrm>
              <a:custGeom>
                <a:avLst/>
                <a:gdLst/>
                <a:ahLst/>
                <a:cxnLst/>
                <a:rect l="0" t="0" r="0" b="0"/>
                <a:pathLst>
                  <a:path>
                    <a:moveTo>
                      <a:pt x="0" y="33002"/>
                    </a:moveTo>
                    <a:lnTo>
                      <a:pt x="988553" y="33002"/>
                    </a:lnTo>
                  </a:path>
                </a:pathLst>
              </a:custGeom>
              <a:ln/>
            </p:spPr>
            <p:style>
              <a:lnRef idx="2">
                <a:schemeClr val="dk1"/>
              </a:lnRef>
              <a:fillRef idx="0">
                <a:schemeClr val="dk1"/>
              </a:fillRef>
              <a:effectRef idx="1">
                <a:schemeClr val="dk1"/>
              </a:effectRef>
              <a:fontRef idx="minor">
                <a:schemeClr val="tx1"/>
              </a:fontRef>
            </p:style>
          </p:sp>
          <p:sp>
            <p:nvSpPr>
              <p:cNvPr id="30" name="直線接點 6"/>
              <p:cNvSpPr/>
              <p:nvPr/>
            </p:nvSpPr>
            <p:spPr>
              <a:xfrm rot="19457599">
                <a:off x="2048753" y="1343438"/>
                <a:ext cx="49427" cy="49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58" tIns="0" rIns="13758" bIns="0" numCol="1" spcCol="1270" anchor="ctr" anchorCtr="0">
                <a:noAutofit/>
              </a:bodyPr>
              <a:lstStyle/>
              <a:p>
                <a:pPr algn="ctr" defTabSz="240763">
                  <a:lnSpc>
                    <a:spcPct val="90000"/>
                  </a:lnSpc>
                  <a:spcAft>
                    <a:spcPct val="35000"/>
                  </a:spcAft>
                </a:pPr>
                <a:endParaRPr lang="zh-TW" altLang="en-US" sz="542"/>
              </a:p>
            </p:txBody>
          </p:sp>
        </p:grpSp>
        <p:grpSp>
          <p:nvGrpSpPr>
            <p:cNvPr id="8" name="群組 7"/>
            <p:cNvGrpSpPr/>
            <p:nvPr/>
          </p:nvGrpSpPr>
          <p:grpSpPr>
            <a:xfrm>
              <a:off x="2870364" y="2638823"/>
              <a:ext cx="2006801" cy="1003400"/>
              <a:chOff x="2474827" y="577974"/>
              <a:chExt cx="2006801" cy="1003400"/>
            </a:xfrm>
          </p:grpSpPr>
          <p:sp>
            <p:nvSpPr>
              <p:cNvPr id="27" name="圓角矩形 26"/>
              <p:cNvSpPr/>
              <p:nvPr/>
            </p:nvSpPr>
            <p:spPr>
              <a:xfrm>
                <a:off x="2474827" y="577974"/>
                <a:ext cx="2006801" cy="1003400"/>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圓角矩形 8"/>
              <p:cNvSpPr/>
              <p:nvPr/>
            </p:nvSpPr>
            <p:spPr>
              <a:xfrm>
                <a:off x="2504216" y="607363"/>
                <a:ext cx="1948023" cy="9446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22" tIns="15822" rIns="15822" bIns="15822" numCol="1" spcCol="1270" anchor="ctr" anchorCtr="0">
                <a:noAutofit/>
              </a:bodyPr>
              <a:lstStyle/>
              <a:p>
                <a:pPr algn="ctr" defTabSz="1107512">
                  <a:lnSpc>
                    <a:spcPct val="90000"/>
                  </a:lnSpc>
                  <a:spcAft>
                    <a:spcPct val="35000"/>
                  </a:spcAft>
                </a:pPr>
                <a:r>
                  <a:rPr lang="zh-TW" altLang="en-US" sz="2492" dirty="0">
                    <a:latin typeface="標楷體" pitchFamily="65" charset="-120"/>
                    <a:ea typeface="標楷體" pitchFamily="65" charset="-120"/>
                  </a:rPr>
                  <a:t>有</a:t>
                </a:r>
                <a:r>
                  <a:rPr lang="zh-TW" altLang="en-US" sz="2492" dirty="0" smtClean="0">
                    <a:latin typeface="標楷體" pitchFamily="65" charset="-120"/>
                    <a:ea typeface="標楷體" pitchFamily="65" charset="-120"/>
                  </a:rPr>
                  <a:t>缺失</a:t>
                </a:r>
                <a:r>
                  <a:rPr lang="en-US" altLang="zh-TW" sz="2492" dirty="0" smtClean="0">
                    <a:latin typeface="標楷體" pitchFamily="65" charset="-120"/>
                    <a:ea typeface="標楷體" pitchFamily="65" charset="-120"/>
                  </a:rPr>
                  <a:t>12</a:t>
                </a:r>
                <a:r>
                  <a:rPr lang="zh-TW" altLang="en-US" sz="2492" dirty="0" smtClean="0">
                    <a:latin typeface="標楷體" pitchFamily="65" charset="-120"/>
                    <a:ea typeface="標楷體" pitchFamily="65" charset="-120"/>
                  </a:rPr>
                  <a:t>案</a:t>
                </a:r>
                <a:endParaRPr lang="en-US" altLang="zh-TW" sz="2492" dirty="0">
                  <a:latin typeface="標楷體" pitchFamily="65" charset="-120"/>
                  <a:ea typeface="標楷體" pitchFamily="65" charset="-120"/>
                </a:endParaRPr>
              </a:p>
              <a:p>
                <a:pPr algn="ctr" defTabSz="1107512">
                  <a:lnSpc>
                    <a:spcPct val="90000"/>
                  </a:lnSpc>
                  <a:spcAft>
                    <a:spcPct val="35000"/>
                  </a:spcAft>
                </a:pPr>
                <a:r>
                  <a:rPr lang="en-US" altLang="zh-TW" sz="2492" dirty="0" smtClean="0">
                    <a:latin typeface="標楷體" pitchFamily="65" charset="-120"/>
                    <a:ea typeface="標楷體" pitchFamily="65" charset="-120"/>
                  </a:rPr>
                  <a:t>(60%)</a:t>
                </a:r>
                <a:endParaRPr lang="zh-TW" altLang="en-US" sz="2492" dirty="0">
                  <a:latin typeface="標楷體" pitchFamily="65" charset="-120"/>
                  <a:ea typeface="標楷體" pitchFamily="65" charset="-120"/>
                </a:endParaRPr>
              </a:p>
            </p:txBody>
          </p:sp>
        </p:grpSp>
        <p:sp>
          <p:nvSpPr>
            <p:cNvPr id="26" name="直線接點 10"/>
            <p:cNvSpPr/>
            <p:nvPr/>
          </p:nvSpPr>
          <p:spPr>
            <a:xfrm rot="19457599">
              <a:off x="5253811" y="2827331"/>
              <a:ext cx="49427" cy="49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58" tIns="0" rIns="13758" bIns="0" numCol="1" spcCol="1270" anchor="ctr" anchorCtr="0">
              <a:noAutofit/>
            </a:bodyPr>
            <a:lstStyle/>
            <a:p>
              <a:pPr algn="ctr" defTabSz="240763">
                <a:lnSpc>
                  <a:spcPct val="90000"/>
                </a:lnSpc>
                <a:spcAft>
                  <a:spcPct val="35000"/>
                </a:spcAft>
              </a:pPr>
              <a:endParaRPr lang="zh-TW" altLang="en-US" sz="542"/>
            </a:p>
          </p:txBody>
        </p:sp>
        <p:grpSp>
          <p:nvGrpSpPr>
            <p:cNvPr id="10" name="群組 9"/>
            <p:cNvGrpSpPr/>
            <p:nvPr/>
          </p:nvGrpSpPr>
          <p:grpSpPr>
            <a:xfrm>
              <a:off x="5622362" y="2581896"/>
              <a:ext cx="2231183" cy="1112347"/>
              <a:chOff x="5226825" y="521047"/>
              <a:chExt cx="2231183" cy="1112347"/>
            </a:xfrm>
          </p:grpSpPr>
          <p:sp>
            <p:nvSpPr>
              <p:cNvPr id="23" name="圓角矩形 22"/>
              <p:cNvSpPr/>
              <p:nvPr/>
            </p:nvSpPr>
            <p:spPr>
              <a:xfrm>
                <a:off x="5240771" y="521047"/>
                <a:ext cx="2217237" cy="1030938"/>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圓角矩形 12"/>
              <p:cNvSpPr/>
              <p:nvPr/>
            </p:nvSpPr>
            <p:spPr>
              <a:xfrm>
                <a:off x="5226825" y="577974"/>
                <a:ext cx="2231183" cy="1055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1155664">
                  <a:lnSpc>
                    <a:spcPct val="90000"/>
                  </a:lnSpc>
                  <a:spcAft>
                    <a:spcPct val="35000"/>
                  </a:spcAft>
                </a:pPr>
                <a:r>
                  <a:rPr lang="zh-TW" altLang="en-US" sz="2600" dirty="0">
                    <a:latin typeface="標楷體" pitchFamily="65" charset="-120"/>
                    <a:ea typeface="標楷體" pitchFamily="65" charset="-120"/>
                  </a:rPr>
                  <a:t>嚴重</a:t>
                </a:r>
                <a:r>
                  <a:rPr lang="zh-TW" altLang="en-US" sz="2600" dirty="0" smtClean="0">
                    <a:latin typeface="標楷體" pitchFamily="65" charset="-120"/>
                    <a:ea typeface="標楷體" pitchFamily="65" charset="-120"/>
                  </a:rPr>
                  <a:t>缺失</a:t>
                </a:r>
                <a:r>
                  <a:rPr lang="en-US" altLang="zh-TW" sz="2600" dirty="0">
                    <a:latin typeface="標楷體" pitchFamily="65" charset="-120"/>
                    <a:ea typeface="標楷體" pitchFamily="65" charset="-120"/>
                  </a:rPr>
                  <a:t>2</a:t>
                </a:r>
                <a:r>
                  <a:rPr lang="zh-TW" altLang="en-US" sz="2600" dirty="0" smtClean="0">
                    <a:latin typeface="標楷體" pitchFamily="65" charset="-120"/>
                    <a:ea typeface="標楷體" pitchFamily="65" charset="-120"/>
                  </a:rPr>
                  <a:t>案</a:t>
                </a:r>
                <a:endParaRPr lang="en-US" altLang="zh-TW" sz="2600" dirty="0">
                  <a:latin typeface="標楷體" pitchFamily="65" charset="-120"/>
                  <a:ea typeface="標楷體" pitchFamily="65" charset="-120"/>
                </a:endParaRPr>
              </a:p>
              <a:p>
                <a:pPr algn="ctr" defTabSz="1155664">
                  <a:lnSpc>
                    <a:spcPct val="90000"/>
                  </a:lnSpc>
                  <a:spcAft>
                    <a:spcPct val="35000"/>
                  </a:spcAft>
                </a:pPr>
                <a:r>
                  <a:rPr lang="en-US" altLang="zh-TW" sz="2600" dirty="0">
                    <a:latin typeface="標楷體" pitchFamily="65" charset="-120"/>
                    <a:ea typeface="標楷體" pitchFamily="65" charset="-120"/>
                  </a:rPr>
                  <a:t>(</a:t>
                </a:r>
                <a:r>
                  <a:rPr lang="en-US" altLang="zh-TW" sz="2600" dirty="0" smtClean="0">
                    <a:latin typeface="標楷體" pitchFamily="65" charset="-120"/>
                    <a:ea typeface="標楷體" pitchFamily="65" charset="-120"/>
                  </a:rPr>
                  <a:t>10%)</a:t>
                </a:r>
                <a:endParaRPr lang="zh-TW" altLang="en-US" sz="2600" dirty="0">
                  <a:latin typeface="標楷體" pitchFamily="65" charset="-120"/>
                  <a:ea typeface="標楷體" pitchFamily="65" charset="-120"/>
                </a:endParaRPr>
              </a:p>
            </p:txBody>
          </p:sp>
        </p:grpSp>
        <p:sp>
          <p:nvSpPr>
            <p:cNvPr id="22" name="直線接點 14"/>
            <p:cNvSpPr/>
            <p:nvPr/>
          </p:nvSpPr>
          <p:spPr>
            <a:xfrm rot="2142401">
              <a:off x="5253811" y="3404287"/>
              <a:ext cx="49427" cy="49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58" tIns="0" rIns="13758" bIns="0" numCol="1" spcCol="1270" anchor="ctr" anchorCtr="0">
              <a:noAutofit/>
            </a:bodyPr>
            <a:lstStyle/>
            <a:p>
              <a:pPr algn="ctr" defTabSz="240763">
                <a:lnSpc>
                  <a:spcPct val="90000"/>
                </a:lnSpc>
                <a:spcAft>
                  <a:spcPct val="35000"/>
                </a:spcAft>
              </a:pPr>
              <a:endParaRPr lang="zh-TW" altLang="en-US" sz="542"/>
            </a:p>
          </p:txBody>
        </p:sp>
        <p:grpSp>
          <p:nvGrpSpPr>
            <p:cNvPr id="13" name="群組 12"/>
            <p:cNvGrpSpPr/>
            <p:nvPr/>
          </p:nvGrpSpPr>
          <p:grpSpPr>
            <a:xfrm>
              <a:off x="1974727" y="3972953"/>
              <a:ext cx="988553" cy="66005"/>
              <a:chOff x="1579190" y="1912104"/>
              <a:chExt cx="988553" cy="66005"/>
            </a:xfrm>
          </p:grpSpPr>
          <p:sp>
            <p:nvSpPr>
              <p:cNvPr id="17" name="直線接點 17"/>
              <p:cNvSpPr/>
              <p:nvPr/>
            </p:nvSpPr>
            <p:spPr>
              <a:xfrm rot="2142401">
                <a:off x="1579190" y="1912104"/>
                <a:ext cx="988553" cy="66005"/>
              </a:xfrm>
              <a:custGeom>
                <a:avLst/>
                <a:gdLst/>
                <a:ahLst/>
                <a:cxnLst/>
                <a:rect l="0" t="0" r="0" b="0"/>
                <a:pathLst>
                  <a:path>
                    <a:moveTo>
                      <a:pt x="0" y="33002"/>
                    </a:moveTo>
                    <a:lnTo>
                      <a:pt x="988553" y="33002"/>
                    </a:lnTo>
                  </a:path>
                </a:pathLst>
              </a:custGeom>
              <a:ln/>
            </p:spPr>
            <p:style>
              <a:lnRef idx="2">
                <a:schemeClr val="dk1"/>
              </a:lnRef>
              <a:fillRef idx="0">
                <a:schemeClr val="dk1"/>
              </a:fillRef>
              <a:effectRef idx="1">
                <a:schemeClr val="dk1"/>
              </a:effectRef>
              <a:fontRef idx="minor">
                <a:schemeClr val="tx1"/>
              </a:fontRef>
            </p:style>
          </p:sp>
          <p:sp>
            <p:nvSpPr>
              <p:cNvPr id="18" name="直線接點 18"/>
              <p:cNvSpPr/>
              <p:nvPr/>
            </p:nvSpPr>
            <p:spPr>
              <a:xfrm rot="2142401">
                <a:off x="2048753" y="1920393"/>
                <a:ext cx="49427" cy="49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58" tIns="0" rIns="13758" bIns="0" numCol="1" spcCol="1270" anchor="ctr" anchorCtr="0">
                <a:noAutofit/>
              </a:bodyPr>
              <a:lstStyle/>
              <a:p>
                <a:pPr algn="ctr" defTabSz="240763">
                  <a:lnSpc>
                    <a:spcPct val="90000"/>
                  </a:lnSpc>
                  <a:spcAft>
                    <a:spcPct val="35000"/>
                  </a:spcAft>
                </a:pPr>
                <a:endParaRPr lang="zh-TW" altLang="en-US" sz="542"/>
              </a:p>
            </p:txBody>
          </p:sp>
        </p:grpSp>
        <p:grpSp>
          <p:nvGrpSpPr>
            <p:cNvPr id="14" name="群組 13"/>
            <p:cNvGrpSpPr/>
            <p:nvPr/>
          </p:nvGrpSpPr>
          <p:grpSpPr>
            <a:xfrm>
              <a:off x="2870364" y="3792733"/>
              <a:ext cx="2006801" cy="1003400"/>
              <a:chOff x="2474827" y="1731884"/>
              <a:chExt cx="2006801" cy="1003400"/>
            </a:xfrm>
          </p:grpSpPr>
          <p:sp>
            <p:nvSpPr>
              <p:cNvPr id="15" name="圓角矩形 14"/>
              <p:cNvSpPr/>
              <p:nvPr/>
            </p:nvSpPr>
            <p:spPr>
              <a:xfrm>
                <a:off x="2474827" y="1731884"/>
                <a:ext cx="2006801" cy="1003400"/>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圓角矩形 20"/>
              <p:cNvSpPr/>
              <p:nvPr/>
            </p:nvSpPr>
            <p:spPr>
              <a:xfrm>
                <a:off x="2504216" y="1761273"/>
                <a:ext cx="1948023" cy="9446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22" tIns="15822" rIns="15822" bIns="15822" numCol="1" spcCol="1270" anchor="ctr" anchorCtr="0">
                <a:noAutofit/>
              </a:bodyPr>
              <a:lstStyle/>
              <a:p>
                <a:pPr algn="ctr" defTabSz="1107512">
                  <a:lnSpc>
                    <a:spcPct val="90000"/>
                  </a:lnSpc>
                  <a:spcAft>
                    <a:spcPct val="35000"/>
                  </a:spcAft>
                </a:pPr>
                <a:r>
                  <a:rPr lang="zh-TW" altLang="en-US" sz="2492" dirty="0">
                    <a:latin typeface="標楷體" pitchFamily="65" charset="-120"/>
                    <a:ea typeface="標楷體" pitchFamily="65" charset="-120"/>
                  </a:rPr>
                  <a:t>無</a:t>
                </a:r>
                <a:r>
                  <a:rPr lang="zh-TW" altLang="en-US" sz="2492" dirty="0" smtClean="0">
                    <a:latin typeface="標楷體" pitchFamily="65" charset="-120"/>
                    <a:ea typeface="標楷體" pitchFamily="65" charset="-120"/>
                  </a:rPr>
                  <a:t>缺失</a:t>
                </a:r>
                <a:r>
                  <a:rPr lang="en-US" altLang="zh-TW" sz="2492" dirty="0">
                    <a:latin typeface="標楷體" pitchFamily="65" charset="-120"/>
                    <a:ea typeface="標楷體" pitchFamily="65" charset="-120"/>
                  </a:rPr>
                  <a:t>8</a:t>
                </a:r>
                <a:r>
                  <a:rPr lang="zh-TW" altLang="en-US" sz="2492" dirty="0" smtClean="0">
                    <a:latin typeface="標楷體" pitchFamily="65" charset="-120"/>
                    <a:ea typeface="標楷體" pitchFamily="65" charset="-120"/>
                  </a:rPr>
                  <a:t>案</a:t>
                </a:r>
                <a:endParaRPr lang="en-US" altLang="zh-TW" sz="2492" dirty="0">
                  <a:latin typeface="標楷體" pitchFamily="65" charset="-120"/>
                  <a:ea typeface="標楷體" pitchFamily="65" charset="-120"/>
                </a:endParaRPr>
              </a:p>
              <a:p>
                <a:pPr algn="ctr" defTabSz="1107512">
                  <a:lnSpc>
                    <a:spcPct val="90000"/>
                  </a:lnSpc>
                  <a:spcAft>
                    <a:spcPct val="35000"/>
                  </a:spcAft>
                </a:pPr>
                <a:r>
                  <a:rPr lang="en-US" altLang="zh-TW" sz="2492" dirty="0" smtClean="0">
                    <a:latin typeface="標楷體" pitchFamily="65" charset="-120"/>
                    <a:ea typeface="標楷體" pitchFamily="65" charset="-120"/>
                  </a:rPr>
                  <a:t>(40%)</a:t>
                </a:r>
                <a:endParaRPr lang="zh-TW" altLang="en-US" sz="2492" dirty="0">
                  <a:latin typeface="標楷體" pitchFamily="65" charset="-120"/>
                  <a:ea typeface="標楷體" pitchFamily="65" charset="-120"/>
                </a:endParaRPr>
              </a:p>
            </p:txBody>
          </p:sp>
        </p:grpSp>
      </p:grpSp>
      <p:cxnSp>
        <p:nvCxnSpPr>
          <p:cNvPr id="3" name="直線接點 2"/>
          <p:cNvCxnSpPr>
            <a:stCxn id="27" idx="3"/>
          </p:cNvCxnSpPr>
          <p:nvPr/>
        </p:nvCxnSpPr>
        <p:spPr bwMode="auto">
          <a:xfrm>
            <a:off x="4962575" y="4236332"/>
            <a:ext cx="798404"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 name="雲朵形圖說文字 1"/>
          <p:cNvSpPr/>
          <p:nvPr/>
        </p:nvSpPr>
        <p:spPr>
          <a:xfrm>
            <a:off x="4160912" y="2469800"/>
            <a:ext cx="1872208" cy="891731"/>
          </a:xfrm>
          <a:prstGeom prst="cloudCallout">
            <a:avLst>
              <a:gd name="adj1" fmla="val -34020"/>
              <a:gd name="adj2" fmla="val 78907"/>
            </a:avLst>
          </a:prstGeom>
          <a:noFill/>
          <a:ln>
            <a:solidFill>
              <a:srgbClr val="D71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
        <p:nvSpPr>
          <p:cNvPr id="5" name="文字方塊 4"/>
          <p:cNvSpPr txBox="1"/>
          <p:nvPr/>
        </p:nvSpPr>
        <p:spPr>
          <a:xfrm>
            <a:off x="4288023" y="2678165"/>
            <a:ext cx="1617986" cy="369332"/>
          </a:xfrm>
          <a:prstGeom prst="rect">
            <a:avLst/>
          </a:prstGeom>
          <a:noFill/>
        </p:spPr>
        <p:txBody>
          <a:bodyPr wrap="square" rtlCol="0">
            <a:spAutoFit/>
          </a:bodyPr>
          <a:lstStyle/>
          <a:p>
            <a:r>
              <a:rPr lang="zh-TW" altLang="en-US" dirty="0" smtClean="0"/>
              <a:t>缺失比例偏高</a:t>
            </a:r>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00472" y="260648"/>
            <a:ext cx="8580953" cy="1430867"/>
          </a:xfrm>
        </p:spPr>
        <p:txBody>
          <a:bodyPr>
            <a:normAutofit/>
          </a:bodyPr>
          <a:lstStyle/>
          <a:p>
            <a:r>
              <a:rPr lang="zh-TW" altLang="en-US" dirty="0">
                <a:solidFill>
                  <a:schemeClr val="tx1"/>
                </a:solidFill>
                <a:latin typeface="標楷體" pitchFamily="65" charset="-120"/>
                <a:ea typeface="標楷體" pitchFamily="65" charset="-120"/>
              </a:rPr>
              <a:t>肆、道路工程查驗小組成果報告  </a:t>
            </a:r>
            <a:r>
              <a:rPr lang="en-US" altLang="zh-TW" sz="1950" dirty="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2/5)</a:t>
            </a:r>
            <a:endParaRPr lang="en-US" altLang="zh-TW" dirty="0">
              <a:latin typeface="標楷體" pitchFamily="65" charset="-120"/>
              <a:ea typeface="標楷體" pitchFamily="65" charset="-120"/>
            </a:endParaRPr>
          </a:p>
        </p:txBody>
      </p:sp>
      <p:sp>
        <p:nvSpPr>
          <p:cNvPr id="193539" name="Rectangle 3"/>
          <p:cNvSpPr>
            <a:spLocks noGrp="1" noChangeArrowheads="1"/>
          </p:cNvSpPr>
          <p:nvPr>
            <p:ph idx="1"/>
          </p:nvPr>
        </p:nvSpPr>
        <p:spPr>
          <a:xfrm>
            <a:off x="974561" y="854714"/>
            <a:ext cx="7938879" cy="5226581"/>
          </a:xfrm>
        </p:spPr>
        <p:txBody>
          <a:bodyPr anchor="t"/>
          <a:lstStyle/>
          <a:p>
            <a:r>
              <a:rPr lang="zh-TW" altLang="en-US" sz="2600" dirty="0" smtClean="0">
                <a:solidFill>
                  <a:srgbClr val="000000"/>
                </a:solidFill>
                <a:latin typeface="標楷體" pitchFamily="65" charset="-120"/>
                <a:ea typeface="標楷體" pitchFamily="65" charset="-120"/>
              </a:rPr>
              <a:t>第</a:t>
            </a:r>
            <a:r>
              <a:rPr lang="en-US" altLang="zh-TW" sz="2600" dirty="0">
                <a:solidFill>
                  <a:srgbClr val="000000"/>
                </a:solidFill>
                <a:latin typeface="標楷體" pitchFamily="65" charset="-120"/>
                <a:ea typeface="標楷體" pitchFamily="65" charset="-120"/>
              </a:rPr>
              <a:t>4</a:t>
            </a:r>
            <a:r>
              <a:rPr lang="zh-TW" altLang="en-US" sz="2600" dirty="0" smtClean="0">
                <a:solidFill>
                  <a:srgbClr val="000000"/>
                </a:solidFill>
                <a:latin typeface="標楷體" pitchFamily="65" charset="-120"/>
                <a:ea typeface="標楷體" pitchFamily="65" charset="-120"/>
              </a:rPr>
              <a:t>季</a:t>
            </a:r>
            <a:r>
              <a:rPr lang="zh-TW" altLang="en-US" sz="2600" dirty="0">
                <a:solidFill>
                  <a:srgbClr val="000000"/>
                </a:solidFill>
                <a:latin typeface="標楷體" pitchFamily="65" charset="-120"/>
                <a:ea typeface="標楷體" pitchFamily="65" charset="-120"/>
              </a:rPr>
              <a:t>道路工程執行情形檢討分析：</a:t>
            </a:r>
            <a:endParaRPr lang="en-US" altLang="zh-TW" sz="2600" dirty="0">
              <a:solidFill>
                <a:srgbClr val="000000"/>
              </a:solidFill>
              <a:latin typeface="標楷體" pitchFamily="65" charset="-120"/>
              <a:ea typeface="標楷體" pitchFamily="65" charset="-120"/>
            </a:endParaRPr>
          </a:p>
          <a:p>
            <a:pPr marL="495285" lvl="1" indent="0">
              <a:spcBef>
                <a:spcPts val="1300"/>
              </a:spcBef>
              <a:buNone/>
            </a:pPr>
            <a:r>
              <a:rPr lang="zh-TW" altLang="en-US" sz="2167" b="1" dirty="0">
                <a:latin typeface="標楷體" pitchFamily="65" charset="-120"/>
                <a:ea typeface="標楷體" pitchFamily="65" charset="-120"/>
              </a:rPr>
              <a:t>嚴重缺失</a:t>
            </a:r>
            <a:r>
              <a:rPr lang="zh-TW" altLang="en-US" sz="2167" b="1" dirty="0" smtClean="0">
                <a:latin typeface="標楷體" pitchFamily="65" charset="-120"/>
                <a:ea typeface="標楷體" pitchFamily="65" charset="-120"/>
              </a:rPr>
              <a:t>案件計</a:t>
            </a:r>
            <a:r>
              <a:rPr lang="en-US" altLang="zh-TW" sz="2167" b="1" dirty="0" smtClean="0">
                <a:latin typeface="標楷體" pitchFamily="65" charset="-120"/>
                <a:ea typeface="標楷體" pitchFamily="65" charset="-120"/>
              </a:rPr>
              <a:t>2</a:t>
            </a:r>
            <a:r>
              <a:rPr lang="zh-TW" altLang="en-US" sz="2167" b="1" dirty="0" smtClean="0">
                <a:latin typeface="標楷體" pitchFamily="65" charset="-120"/>
                <a:ea typeface="標楷體" pitchFamily="65" charset="-120"/>
              </a:rPr>
              <a:t>件，主辦機關分別為烏日區公所及龍井區公所。</a:t>
            </a:r>
            <a:endParaRPr lang="en-US" altLang="zh-TW" sz="2167"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34" name="投影片編號版面配置區 33"/>
          <p:cNvSpPr>
            <a:spLocks noGrp="1"/>
          </p:cNvSpPr>
          <p:nvPr>
            <p:ph type="sldNum" sz="quarter" idx="12"/>
          </p:nvPr>
        </p:nvSpPr>
        <p:spPr>
          <a:xfrm>
            <a:off x="9164972" y="6457832"/>
            <a:ext cx="555358" cy="395552"/>
          </a:xfrm>
        </p:spPr>
        <p:txBody>
          <a:bodyPr/>
          <a:lstStyle/>
          <a:p>
            <a:fld id="{E7B12B5A-12EF-4BC0-96FC-60E9D66AEFFB}" type="slidenum">
              <a:rPr lang="en-US" altLang="zh-TW" smtClean="0">
                <a:solidFill>
                  <a:schemeClr val="tx1"/>
                </a:solidFill>
              </a:rPr>
              <a:pPr/>
              <a:t>29</a:t>
            </a:fld>
            <a:endParaRPr lang="en-US" altLang="zh-TW" dirty="0">
              <a:solidFill>
                <a:schemeClr val="tx1"/>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4254525343"/>
              </p:ext>
            </p:extLst>
          </p:nvPr>
        </p:nvGraphicFramePr>
        <p:xfrm>
          <a:off x="506011" y="2564904"/>
          <a:ext cx="8839477" cy="3456384"/>
        </p:xfrm>
        <a:graphic>
          <a:graphicData uri="http://schemas.openxmlformats.org/drawingml/2006/table">
            <a:tbl>
              <a:tblPr firstRow="1" bandRow="1">
                <a:tableStyleId>{00A15C55-8517-42AA-B614-E9B94910E393}</a:tableStyleId>
              </a:tblPr>
              <a:tblGrid>
                <a:gridCol w="491081"/>
                <a:gridCol w="982164"/>
                <a:gridCol w="982164"/>
                <a:gridCol w="1417651"/>
                <a:gridCol w="1020219"/>
                <a:gridCol w="1262784"/>
                <a:gridCol w="1104934"/>
                <a:gridCol w="789240"/>
                <a:gridCol w="789240"/>
              </a:tblGrid>
              <a:tr h="606846">
                <a:tc>
                  <a:txBody>
                    <a:bodyPr/>
                    <a:lstStyle/>
                    <a:p>
                      <a:pPr algn="ctr" fontAlgn="ctr"/>
                      <a:r>
                        <a:rPr lang="zh-TW" altLang="en-US" sz="1500" u="none" strike="noStrike" dirty="0">
                          <a:effectLst/>
                        </a:rPr>
                        <a:t>項次</a:t>
                      </a:r>
                      <a:endParaRPr lang="zh-TW" altLang="en-US" sz="1500" b="1" i="0" u="none" strike="noStrike" dirty="0">
                        <a:solidFill>
                          <a:srgbClr val="000000"/>
                        </a:solidFill>
                        <a:effectLst/>
                        <a:latin typeface="標楷體" panose="03000509000000000000" pitchFamily="65" charset="-120"/>
                        <a:ea typeface="標楷體" panose="03000509000000000000" pitchFamily="65" charset="-120"/>
                      </a:endParaRPr>
                    </a:p>
                  </a:txBody>
                  <a:tcPr marL="6771" marR="6771" marT="6771" marB="0" anchor="ctr"/>
                </a:tc>
                <a:tc>
                  <a:txBody>
                    <a:bodyPr/>
                    <a:lstStyle/>
                    <a:p>
                      <a:pPr algn="ctr" fontAlgn="ctr"/>
                      <a:r>
                        <a:rPr lang="zh-TW" altLang="en-US" sz="1500" u="none" strike="noStrike">
                          <a:effectLst/>
                        </a:rPr>
                        <a:t>查驗日期</a:t>
                      </a:r>
                      <a:endParaRPr lang="zh-TW" altLang="en-US" sz="1500" b="1" i="0" u="none" strike="noStrike">
                        <a:solidFill>
                          <a:srgbClr val="000000"/>
                        </a:solidFill>
                        <a:effectLst/>
                        <a:latin typeface="標楷體" panose="03000509000000000000" pitchFamily="65" charset="-120"/>
                        <a:ea typeface="標楷體" panose="03000509000000000000" pitchFamily="65" charset="-120"/>
                      </a:endParaRPr>
                    </a:p>
                  </a:txBody>
                  <a:tcPr marL="6771" marR="6771" marT="6771" marB="0" anchor="ctr"/>
                </a:tc>
                <a:tc>
                  <a:txBody>
                    <a:bodyPr/>
                    <a:lstStyle/>
                    <a:p>
                      <a:pPr algn="ctr" fontAlgn="ctr"/>
                      <a:r>
                        <a:rPr lang="zh-TW" altLang="en-US" sz="1500" u="none" strike="noStrike" dirty="0" smtClean="0">
                          <a:effectLst/>
                        </a:rPr>
                        <a:t>主辦機關</a:t>
                      </a:r>
                      <a:endParaRPr lang="zh-TW" altLang="en-US" sz="1500" b="1" i="0" u="none" strike="noStrike" dirty="0">
                        <a:solidFill>
                          <a:srgbClr val="000000"/>
                        </a:solidFill>
                        <a:effectLst/>
                        <a:latin typeface="標楷體" panose="03000509000000000000" pitchFamily="65" charset="-120"/>
                        <a:ea typeface="標楷體" panose="03000509000000000000" pitchFamily="65" charset="-120"/>
                      </a:endParaRPr>
                    </a:p>
                  </a:txBody>
                  <a:tcPr marL="6771" marR="6771" marT="6771" marB="0" anchor="ctr"/>
                </a:tc>
                <a:tc>
                  <a:txBody>
                    <a:bodyPr/>
                    <a:lstStyle/>
                    <a:p>
                      <a:pPr algn="ctr" fontAlgn="ctr"/>
                      <a:r>
                        <a:rPr lang="zh-TW" altLang="en-US" sz="1500" u="none" strike="noStrike">
                          <a:effectLst/>
                        </a:rPr>
                        <a:t>案件名稱</a:t>
                      </a:r>
                      <a:endParaRPr lang="zh-TW" altLang="en-US" sz="1500" b="1" i="0" u="none" strike="noStrike">
                        <a:solidFill>
                          <a:srgbClr val="000000"/>
                        </a:solidFill>
                        <a:effectLst/>
                        <a:latin typeface="標楷體" panose="03000509000000000000" pitchFamily="65" charset="-120"/>
                        <a:ea typeface="標楷體" panose="03000509000000000000" pitchFamily="65" charset="-120"/>
                      </a:endParaRPr>
                    </a:p>
                  </a:txBody>
                  <a:tcPr marL="6771" marR="6771" marT="6771" marB="0" anchor="ctr"/>
                </a:tc>
                <a:tc>
                  <a:txBody>
                    <a:bodyPr/>
                    <a:lstStyle/>
                    <a:p>
                      <a:pPr algn="ctr" fontAlgn="ctr"/>
                      <a:r>
                        <a:rPr lang="zh-TW" altLang="en-US" sz="1500" u="none" strike="noStrike">
                          <a:effectLst/>
                        </a:rPr>
                        <a:t>工程類別</a:t>
                      </a:r>
                      <a:endParaRPr lang="zh-TW" altLang="en-US" sz="1500" b="1" i="0" u="none" strike="noStrike">
                        <a:solidFill>
                          <a:srgbClr val="000000"/>
                        </a:solidFill>
                        <a:effectLst/>
                        <a:latin typeface="標楷體" panose="03000509000000000000" pitchFamily="65" charset="-120"/>
                        <a:ea typeface="標楷體" panose="03000509000000000000" pitchFamily="65" charset="-120"/>
                      </a:endParaRPr>
                    </a:p>
                  </a:txBody>
                  <a:tcPr marL="6771" marR="6771" marT="6771" marB="0" anchor="ctr"/>
                </a:tc>
                <a:tc>
                  <a:txBody>
                    <a:bodyPr/>
                    <a:lstStyle/>
                    <a:p>
                      <a:pPr algn="ctr" fontAlgn="ctr"/>
                      <a:r>
                        <a:rPr lang="zh-TW" altLang="en-US" sz="1500" u="none" strike="noStrike">
                          <a:effectLst/>
                        </a:rPr>
                        <a:t>監造單位</a:t>
                      </a:r>
                      <a:endParaRPr lang="zh-TW" altLang="en-US" sz="1500" b="1" i="0" u="none" strike="noStrike">
                        <a:solidFill>
                          <a:srgbClr val="000000"/>
                        </a:solidFill>
                        <a:effectLst/>
                        <a:latin typeface="標楷體" panose="03000509000000000000" pitchFamily="65" charset="-120"/>
                        <a:ea typeface="標楷體" panose="03000509000000000000" pitchFamily="65" charset="-120"/>
                      </a:endParaRPr>
                    </a:p>
                  </a:txBody>
                  <a:tcPr marL="6771" marR="6771" marT="6771" marB="0" anchor="ctr"/>
                </a:tc>
                <a:tc>
                  <a:txBody>
                    <a:bodyPr/>
                    <a:lstStyle/>
                    <a:p>
                      <a:pPr algn="ctr" fontAlgn="ctr"/>
                      <a:r>
                        <a:rPr lang="zh-TW" altLang="en-US" sz="1500" u="none" strike="noStrike">
                          <a:effectLst/>
                        </a:rPr>
                        <a:t>承攬廠商</a:t>
                      </a:r>
                      <a:endParaRPr lang="zh-TW" altLang="en-US" sz="1500" b="1" i="0" u="none" strike="noStrike">
                        <a:solidFill>
                          <a:srgbClr val="000000"/>
                        </a:solidFill>
                        <a:effectLst/>
                        <a:latin typeface="標楷體" panose="03000509000000000000" pitchFamily="65" charset="-120"/>
                        <a:ea typeface="標楷體" panose="03000509000000000000" pitchFamily="65" charset="-120"/>
                      </a:endParaRPr>
                    </a:p>
                  </a:txBody>
                  <a:tcPr marL="6771" marR="6771" marT="6771" marB="0" anchor="ctr"/>
                </a:tc>
                <a:tc>
                  <a:txBody>
                    <a:bodyPr/>
                    <a:lstStyle/>
                    <a:p>
                      <a:pPr algn="ctr" fontAlgn="ctr"/>
                      <a:r>
                        <a:rPr lang="zh-TW" altLang="en-US" sz="1500" u="none" strike="noStrike">
                          <a:effectLst/>
                        </a:rPr>
                        <a:t>嚴重</a:t>
                      </a:r>
                      <a:br>
                        <a:rPr lang="zh-TW" altLang="en-US" sz="1500" u="none" strike="noStrike">
                          <a:effectLst/>
                        </a:rPr>
                      </a:br>
                      <a:r>
                        <a:rPr lang="zh-TW" altLang="en-US" sz="1500" u="none" strike="noStrike">
                          <a:effectLst/>
                        </a:rPr>
                        <a:t>缺失</a:t>
                      </a:r>
                      <a:endParaRPr lang="zh-TW" altLang="en-US" sz="1500" b="1" i="0" u="none" strike="noStrike">
                        <a:solidFill>
                          <a:srgbClr val="000000"/>
                        </a:solidFill>
                        <a:effectLst/>
                        <a:latin typeface="標楷體" panose="03000509000000000000" pitchFamily="65" charset="-120"/>
                        <a:ea typeface="標楷體" panose="03000509000000000000" pitchFamily="65" charset="-120"/>
                      </a:endParaRPr>
                    </a:p>
                  </a:txBody>
                  <a:tcPr marL="6771" marR="6771" marT="6771" marB="0" anchor="ctr"/>
                </a:tc>
                <a:tc>
                  <a:txBody>
                    <a:bodyPr/>
                    <a:lstStyle/>
                    <a:p>
                      <a:pPr algn="ctr" fontAlgn="ctr"/>
                      <a:r>
                        <a:rPr lang="zh-TW" altLang="en-US" sz="1500" u="none" strike="noStrike" dirty="0">
                          <a:effectLst/>
                        </a:rPr>
                        <a:t>一般性缺失</a:t>
                      </a:r>
                      <a:endParaRPr lang="zh-TW" altLang="en-US" sz="1500" b="1" i="0" u="none" strike="noStrike" dirty="0">
                        <a:solidFill>
                          <a:srgbClr val="000000"/>
                        </a:solidFill>
                        <a:effectLst/>
                        <a:latin typeface="標楷體" panose="03000509000000000000" pitchFamily="65" charset="-120"/>
                        <a:ea typeface="標楷體" panose="03000509000000000000" pitchFamily="65" charset="-120"/>
                      </a:endParaRPr>
                    </a:p>
                  </a:txBody>
                  <a:tcPr marL="6771" marR="6771" marT="6771" marB="0" anchor="ctr"/>
                </a:tc>
              </a:tr>
              <a:tr h="1424769">
                <a:tc>
                  <a:txBody>
                    <a:bodyPr/>
                    <a:lstStyle/>
                    <a:p>
                      <a:pPr algn="ctr" fontAlgn="ctr"/>
                      <a:r>
                        <a:rPr lang="en-US" altLang="zh-TW" sz="1500" u="none" strike="noStrike">
                          <a:effectLst/>
                          <a:latin typeface="+mn-ea"/>
                          <a:ea typeface="+mn-ea"/>
                        </a:rPr>
                        <a:t>1</a:t>
                      </a:r>
                      <a:endParaRPr lang="en-US" altLang="zh-TW" sz="1500" b="0" i="0" u="none" strike="noStrike">
                        <a:solidFill>
                          <a:srgbClr val="000000"/>
                        </a:solidFill>
                        <a:effectLst/>
                        <a:latin typeface="+mn-ea"/>
                        <a:ea typeface="+mn-ea"/>
                      </a:endParaRPr>
                    </a:p>
                  </a:txBody>
                  <a:tcPr marL="6771" marR="6771" marT="6771" marB="0" anchor="ctr"/>
                </a:tc>
                <a:tc>
                  <a:txBody>
                    <a:bodyPr/>
                    <a:lstStyle/>
                    <a:p>
                      <a:pPr algn="ctr" fontAlgn="ctr"/>
                      <a:r>
                        <a:rPr lang="en-US" altLang="zh-TW" sz="1500" b="0" i="0" u="none" strike="noStrike" dirty="0" smtClean="0">
                          <a:solidFill>
                            <a:srgbClr val="000000"/>
                          </a:solidFill>
                          <a:effectLst/>
                          <a:latin typeface="+mn-ea"/>
                          <a:ea typeface="+mn-ea"/>
                        </a:rPr>
                        <a:t>11/24</a:t>
                      </a:r>
                      <a:endParaRPr lang="en-US" altLang="zh-TW" sz="1500" b="0" i="0" u="none" strike="noStrike" dirty="0">
                        <a:solidFill>
                          <a:srgbClr val="000000"/>
                        </a:solidFill>
                        <a:effectLst/>
                        <a:latin typeface="+mn-ea"/>
                        <a:ea typeface="+mn-ea"/>
                      </a:endParaRPr>
                    </a:p>
                  </a:txBody>
                  <a:tcPr marL="6771" marR="6771" marT="6771" marB="0" anchor="ctr"/>
                </a:tc>
                <a:tc>
                  <a:txBody>
                    <a:bodyPr/>
                    <a:lstStyle/>
                    <a:p>
                      <a:pPr algn="l" fontAlgn="ctr"/>
                      <a:r>
                        <a:rPr lang="zh-TW" altLang="en-US" sz="1500" b="0" i="0" u="none" strike="noStrike" dirty="0" smtClean="0">
                          <a:solidFill>
                            <a:srgbClr val="000000"/>
                          </a:solidFill>
                          <a:effectLst/>
                          <a:latin typeface="+mn-ea"/>
                          <a:ea typeface="+mn-ea"/>
                        </a:rPr>
                        <a:t>烏日區公所</a:t>
                      </a:r>
                      <a:endParaRPr lang="zh-TW" altLang="en-US" sz="1500" b="0" i="0" u="none" strike="noStrike" dirty="0">
                        <a:solidFill>
                          <a:srgbClr val="000000"/>
                        </a:solidFill>
                        <a:effectLst/>
                        <a:latin typeface="+mn-ea"/>
                        <a:ea typeface="+mn-ea"/>
                      </a:endParaRPr>
                    </a:p>
                  </a:txBody>
                  <a:tcPr marL="6771" marR="6771" marT="6771" marB="0" anchor="ctr"/>
                </a:tc>
                <a:tc>
                  <a:txBody>
                    <a:bodyPr/>
                    <a:lstStyle/>
                    <a:p>
                      <a:pPr algn="l" fontAlgn="ctr"/>
                      <a:r>
                        <a:rPr lang="en-US" altLang="zh-TW" sz="1500" b="0" i="0" u="none" strike="noStrike" dirty="0" smtClean="0">
                          <a:solidFill>
                            <a:srgbClr val="000000"/>
                          </a:solidFill>
                          <a:effectLst/>
                          <a:latin typeface="+mn-ea"/>
                          <a:ea typeface="+mn-ea"/>
                        </a:rPr>
                        <a:t>104</a:t>
                      </a:r>
                      <a:r>
                        <a:rPr lang="zh-TW" altLang="en-US" sz="1500" b="0" i="0" u="none" strike="noStrike" dirty="0" smtClean="0">
                          <a:solidFill>
                            <a:srgbClr val="000000"/>
                          </a:solidFill>
                          <a:effectLst/>
                          <a:latin typeface="+mn-ea"/>
                          <a:ea typeface="+mn-ea"/>
                        </a:rPr>
                        <a:t>年度烏日區各里道路暨附屬設施改善工程</a:t>
                      </a:r>
                      <a:endParaRPr lang="en-US" altLang="zh-TW" sz="1500" b="0" i="0" u="none" strike="noStrike" dirty="0">
                        <a:solidFill>
                          <a:srgbClr val="000000"/>
                        </a:solidFill>
                        <a:effectLst/>
                        <a:latin typeface="+mn-ea"/>
                        <a:ea typeface="+mn-ea"/>
                      </a:endParaRPr>
                    </a:p>
                  </a:txBody>
                  <a:tcPr marL="6771" marR="6771" marT="6771" marB="0" anchor="ctr"/>
                </a:tc>
                <a:tc>
                  <a:txBody>
                    <a:bodyPr/>
                    <a:lstStyle/>
                    <a:p>
                      <a:pPr algn="l" fontAlgn="ctr"/>
                      <a:r>
                        <a:rPr lang="zh-TW" altLang="en-US" sz="1500" b="0" i="0" u="none" strike="noStrike" dirty="0" smtClean="0">
                          <a:solidFill>
                            <a:srgbClr val="000000"/>
                          </a:solidFill>
                          <a:effectLst/>
                          <a:latin typeface="+mn-ea"/>
                          <a:ea typeface="+mn-ea"/>
                        </a:rPr>
                        <a:t>道路改善修復</a:t>
                      </a:r>
                      <a:endParaRPr lang="zh-TW" altLang="en-US" sz="1500" b="0" i="0" u="none" strike="noStrike" dirty="0">
                        <a:solidFill>
                          <a:srgbClr val="000000"/>
                        </a:solidFill>
                        <a:effectLst/>
                        <a:latin typeface="+mn-ea"/>
                        <a:ea typeface="+mn-ea"/>
                      </a:endParaRPr>
                    </a:p>
                  </a:txBody>
                  <a:tcPr marL="6771" marR="6771" marT="6771" marB="0" anchor="ctr"/>
                </a:tc>
                <a:tc>
                  <a:txBody>
                    <a:bodyPr/>
                    <a:lstStyle/>
                    <a:p>
                      <a:pPr algn="l" fontAlgn="ctr"/>
                      <a:r>
                        <a:rPr lang="zh-TW" altLang="en-US" sz="1500" b="0" i="0" u="none" strike="noStrike" dirty="0" smtClean="0">
                          <a:solidFill>
                            <a:srgbClr val="000000"/>
                          </a:solidFill>
                          <a:effectLst/>
                          <a:latin typeface="+mn-ea"/>
                          <a:ea typeface="+mn-ea"/>
                        </a:rPr>
                        <a:t>唯聚工程顧問有限公司</a:t>
                      </a:r>
                      <a:endParaRPr lang="zh-TW" altLang="en-US" sz="1500" b="0" i="0" u="none" strike="noStrike" dirty="0">
                        <a:solidFill>
                          <a:srgbClr val="000000"/>
                        </a:solidFill>
                        <a:effectLst/>
                        <a:latin typeface="+mn-ea"/>
                        <a:ea typeface="+mn-ea"/>
                      </a:endParaRPr>
                    </a:p>
                  </a:txBody>
                  <a:tcPr marL="6771" marR="6771" marT="6771" marB="0" anchor="ctr"/>
                </a:tc>
                <a:tc>
                  <a:txBody>
                    <a:bodyPr/>
                    <a:lstStyle/>
                    <a:p>
                      <a:pPr algn="l" fontAlgn="ctr"/>
                      <a:r>
                        <a:rPr lang="zh-TW" altLang="en-US" sz="1500" b="0" i="0" u="none" strike="noStrike" dirty="0" smtClean="0">
                          <a:solidFill>
                            <a:srgbClr val="000000"/>
                          </a:solidFill>
                          <a:effectLst/>
                          <a:latin typeface="+mn-ea"/>
                          <a:ea typeface="+mn-ea"/>
                        </a:rPr>
                        <a:t>群豐營造有限公司</a:t>
                      </a:r>
                      <a:endParaRPr lang="zh-TW" altLang="en-US" sz="1500" b="0" i="0" u="none" strike="noStrike" dirty="0">
                        <a:solidFill>
                          <a:srgbClr val="000000"/>
                        </a:solidFill>
                        <a:effectLst/>
                        <a:latin typeface="+mn-ea"/>
                        <a:ea typeface="+mn-ea"/>
                      </a:endParaRPr>
                    </a:p>
                  </a:txBody>
                  <a:tcPr marL="6771" marR="6771" marT="6771" marB="0" anchor="ctr"/>
                </a:tc>
                <a:tc>
                  <a:txBody>
                    <a:bodyPr/>
                    <a:lstStyle/>
                    <a:p>
                      <a:pPr algn="ctr" fontAlgn="ctr"/>
                      <a:r>
                        <a:rPr lang="en-US" altLang="zh-TW" sz="1500" b="0" i="0" u="none" strike="noStrike" dirty="0" smtClean="0">
                          <a:solidFill>
                            <a:srgbClr val="000000"/>
                          </a:solidFill>
                          <a:effectLst/>
                          <a:latin typeface="+mn-ea"/>
                          <a:ea typeface="+mn-ea"/>
                        </a:rPr>
                        <a:t>1</a:t>
                      </a:r>
                      <a:endParaRPr lang="en-US" altLang="zh-TW" sz="1500" b="0" i="0" u="none" strike="noStrike" dirty="0">
                        <a:solidFill>
                          <a:srgbClr val="000000"/>
                        </a:solidFill>
                        <a:effectLst/>
                        <a:latin typeface="+mn-ea"/>
                        <a:ea typeface="+mn-ea"/>
                      </a:endParaRPr>
                    </a:p>
                  </a:txBody>
                  <a:tcPr marL="6771" marR="6771" marT="6771" marB="0" anchor="ctr"/>
                </a:tc>
                <a:tc>
                  <a:txBody>
                    <a:bodyPr/>
                    <a:lstStyle/>
                    <a:p>
                      <a:pPr algn="ctr" fontAlgn="ctr"/>
                      <a:r>
                        <a:rPr lang="en-US" altLang="zh-TW" sz="1500" b="0" i="0" u="none" strike="noStrike" dirty="0" smtClean="0">
                          <a:solidFill>
                            <a:srgbClr val="000000"/>
                          </a:solidFill>
                          <a:effectLst/>
                          <a:latin typeface="+mn-ea"/>
                          <a:ea typeface="+mn-ea"/>
                        </a:rPr>
                        <a:t>3</a:t>
                      </a:r>
                      <a:endParaRPr lang="en-US" altLang="zh-TW" sz="1500" b="0" i="0" u="none" strike="noStrike" dirty="0">
                        <a:solidFill>
                          <a:srgbClr val="000000"/>
                        </a:solidFill>
                        <a:effectLst/>
                        <a:latin typeface="+mn-ea"/>
                        <a:ea typeface="+mn-ea"/>
                      </a:endParaRPr>
                    </a:p>
                  </a:txBody>
                  <a:tcPr marL="6771" marR="6771" marT="6771" marB="0" anchor="ctr"/>
                </a:tc>
              </a:tr>
              <a:tr h="1424769">
                <a:tc>
                  <a:txBody>
                    <a:bodyPr/>
                    <a:lstStyle/>
                    <a:p>
                      <a:pPr algn="ctr" fontAlgn="ctr"/>
                      <a:r>
                        <a:rPr lang="en-US" altLang="zh-TW" sz="1500" u="none" strike="noStrike" dirty="0">
                          <a:effectLst/>
                          <a:latin typeface="+mn-ea"/>
                          <a:ea typeface="+mn-ea"/>
                        </a:rPr>
                        <a:t>2</a:t>
                      </a:r>
                      <a:endParaRPr lang="en-US" altLang="zh-TW" sz="1500" b="0" i="0" u="none" strike="noStrike" dirty="0">
                        <a:solidFill>
                          <a:srgbClr val="000000"/>
                        </a:solidFill>
                        <a:effectLst/>
                        <a:latin typeface="+mn-ea"/>
                        <a:ea typeface="+mn-ea"/>
                      </a:endParaRPr>
                    </a:p>
                  </a:txBody>
                  <a:tcPr marL="6771" marR="6771" marT="6771" marB="0" anchor="ctr"/>
                </a:tc>
                <a:tc>
                  <a:txBody>
                    <a:bodyPr/>
                    <a:lstStyle/>
                    <a:p>
                      <a:pPr algn="ctr" fontAlgn="ctr"/>
                      <a:r>
                        <a:rPr lang="en-US" altLang="zh-TW" sz="1500" b="0" i="0" u="none" strike="noStrike" dirty="0" smtClean="0">
                          <a:solidFill>
                            <a:srgbClr val="000000"/>
                          </a:solidFill>
                          <a:effectLst/>
                          <a:latin typeface="+mn-ea"/>
                          <a:ea typeface="+mn-ea"/>
                        </a:rPr>
                        <a:t>11/27</a:t>
                      </a:r>
                      <a:endParaRPr lang="en-US" altLang="zh-TW" sz="1500" b="0" i="0" u="none" strike="noStrike" dirty="0">
                        <a:solidFill>
                          <a:srgbClr val="000000"/>
                        </a:solidFill>
                        <a:effectLst/>
                        <a:latin typeface="+mn-ea"/>
                        <a:ea typeface="+mn-ea"/>
                      </a:endParaRPr>
                    </a:p>
                  </a:txBody>
                  <a:tcPr marL="6771" marR="6771" marT="6771" marB="0" anchor="ctr"/>
                </a:tc>
                <a:tc>
                  <a:txBody>
                    <a:bodyPr/>
                    <a:lstStyle/>
                    <a:p>
                      <a:pPr algn="l" fontAlgn="ctr"/>
                      <a:r>
                        <a:rPr lang="zh-TW" altLang="en-US" sz="1500" b="0" i="0" u="none" strike="noStrike" dirty="0" smtClean="0">
                          <a:solidFill>
                            <a:srgbClr val="000000"/>
                          </a:solidFill>
                          <a:effectLst/>
                          <a:latin typeface="+mn-ea"/>
                          <a:ea typeface="+mn-ea"/>
                        </a:rPr>
                        <a:t>龍井區公所</a:t>
                      </a:r>
                      <a:endParaRPr lang="zh-TW" altLang="en-US" sz="1500" b="0" i="0" u="none" strike="noStrike" dirty="0">
                        <a:solidFill>
                          <a:srgbClr val="000000"/>
                        </a:solidFill>
                        <a:effectLst/>
                        <a:latin typeface="+mn-ea"/>
                        <a:ea typeface="+mn-ea"/>
                      </a:endParaRPr>
                    </a:p>
                  </a:txBody>
                  <a:tcPr marL="6771" marR="6771" marT="6771" marB="0" anchor="ctr"/>
                </a:tc>
                <a:tc>
                  <a:txBody>
                    <a:bodyPr/>
                    <a:lstStyle/>
                    <a:p>
                      <a:pPr algn="l" fontAlgn="ctr"/>
                      <a:r>
                        <a:rPr lang="en-US" altLang="zh-TW" sz="1500" b="0" i="0" u="none" strike="noStrike" dirty="0" smtClean="0">
                          <a:solidFill>
                            <a:srgbClr val="000000"/>
                          </a:solidFill>
                          <a:effectLst/>
                          <a:latin typeface="+mn-ea"/>
                          <a:ea typeface="+mn-ea"/>
                        </a:rPr>
                        <a:t>104</a:t>
                      </a:r>
                      <a:r>
                        <a:rPr lang="zh-TW" altLang="en-US" sz="1500" b="0" i="0" u="none" strike="noStrike" dirty="0" smtClean="0">
                          <a:solidFill>
                            <a:srgbClr val="000000"/>
                          </a:solidFill>
                          <a:effectLst/>
                          <a:latin typeface="+mn-ea"/>
                          <a:ea typeface="+mn-ea"/>
                        </a:rPr>
                        <a:t>年度龍井區第三工區道路及附屬設施修復改善工程</a:t>
                      </a:r>
                      <a:endParaRPr lang="en-US" altLang="zh-TW" sz="1500" b="0" i="0" u="none" strike="noStrike" dirty="0">
                        <a:solidFill>
                          <a:srgbClr val="000000"/>
                        </a:solidFill>
                        <a:effectLst/>
                        <a:latin typeface="+mn-ea"/>
                        <a:ea typeface="+mn-ea"/>
                      </a:endParaRPr>
                    </a:p>
                  </a:txBody>
                  <a:tcPr marL="6771" marR="6771" marT="6771" marB="0" anchor="ctr"/>
                </a:tc>
                <a:tc>
                  <a:txBody>
                    <a:bodyPr/>
                    <a:lstStyle/>
                    <a:p>
                      <a:pPr algn="l" fontAlgn="ctr"/>
                      <a:r>
                        <a:rPr lang="zh-TW" altLang="en-US" sz="1500" b="0" i="0" u="none" strike="noStrike" dirty="0" smtClean="0">
                          <a:solidFill>
                            <a:srgbClr val="000000"/>
                          </a:solidFill>
                          <a:effectLst/>
                          <a:latin typeface="+mn-ea"/>
                          <a:ea typeface="+mn-ea"/>
                        </a:rPr>
                        <a:t>道路改善修復</a:t>
                      </a:r>
                      <a:endParaRPr lang="zh-TW" altLang="en-US" sz="1500" b="0" i="0" u="none" strike="noStrike" dirty="0">
                        <a:solidFill>
                          <a:srgbClr val="000000"/>
                        </a:solidFill>
                        <a:effectLst/>
                        <a:latin typeface="+mn-ea"/>
                        <a:ea typeface="+mn-ea"/>
                      </a:endParaRPr>
                    </a:p>
                  </a:txBody>
                  <a:tcPr marL="6771" marR="6771" marT="6771" marB="0" anchor="ctr"/>
                </a:tc>
                <a:tc>
                  <a:txBody>
                    <a:bodyPr/>
                    <a:lstStyle/>
                    <a:p>
                      <a:pPr algn="l" fontAlgn="ctr"/>
                      <a:r>
                        <a:rPr lang="zh-TW" altLang="en-US" sz="1500" b="0" i="0" u="none" strike="noStrike" dirty="0" smtClean="0">
                          <a:solidFill>
                            <a:srgbClr val="000000"/>
                          </a:solidFill>
                          <a:effectLst/>
                          <a:latin typeface="+mn-ea"/>
                          <a:ea typeface="+mn-ea"/>
                        </a:rPr>
                        <a:t>富群工程顧問有限公司</a:t>
                      </a:r>
                      <a:endParaRPr lang="zh-TW" altLang="en-US" sz="1500" b="0" i="0" u="none" strike="noStrike" dirty="0">
                        <a:solidFill>
                          <a:srgbClr val="000000"/>
                        </a:solidFill>
                        <a:effectLst/>
                        <a:latin typeface="+mn-ea"/>
                        <a:ea typeface="+mn-ea"/>
                      </a:endParaRPr>
                    </a:p>
                  </a:txBody>
                  <a:tcPr marL="6771" marR="6771" marT="6771" marB="0" anchor="ctr"/>
                </a:tc>
                <a:tc>
                  <a:txBody>
                    <a:bodyPr/>
                    <a:lstStyle/>
                    <a:p>
                      <a:pPr algn="l" fontAlgn="ctr"/>
                      <a:r>
                        <a:rPr lang="zh-TW" altLang="en-US" sz="1500" b="0" i="0" u="none" strike="noStrike" dirty="0" smtClean="0">
                          <a:solidFill>
                            <a:srgbClr val="000000"/>
                          </a:solidFill>
                          <a:effectLst/>
                          <a:latin typeface="+mn-ea"/>
                          <a:ea typeface="+mn-ea"/>
                        </a:rPr>
                        <a:t>佶隆營造有限公司</a:t>
                      </a:r>
                      <a:endParaRPr lang="zh-TW" altLang="en-US" sz="1500" b="0" i="0" u="none" strike="noStrike" dirty="0">
                        <a:solidFill>
                          <a:srgbClr val="000000"/>
                        </a:solidFill>
                        <a:effectLst/>
                        <a:latin typeface="+mn-ea"/>
                        <a:ea typeface="+mn-ea"/>
                      </a:endParaRPr>
                    </a:p>
                  </a:txBody>
                  <a:tcPr marL="6771" marR="6771" marT="6771" marB="0" anchor="ctr"/>
                </a:tc>
                <a:tc>
                  <a:txBody>
                    <a:bodyPr/>
                    <a:lstStyle/>
                    <a:p>
                      <a:pPr algn="ctr" fontAlgn="ctr"/>
                      <a:r>
                        <a:rPr lang="en-US" altLang="zh-TW" sz="1500" b="0" i="0" u="none" strike="noStrike" dirty="0" smtClean="0">
                          <a:solidFill>
                            <a:srgbClr val="000000"/>
                          </a:solidFill>
                          <a:effectLst/>
                          <a:latin typeface="+mn-ea"/>
                          <a:ea typeface="+mn-ea"/>
                        </a:rPr>
                        <a:t>1</a:t>
                      </a:r>
                      <a:endParaRPr lang="en-US" altLang="zh-TW" sz="1500" b="0" i="0" u="none" strike="noStrike" dirty="0">
                        <a:solidFill>
                          <a:srgbClr val="000000"/>
                        </a:solidFill>
                        <a:effectLst/>
                        <a:latin typeface="+mn-ea"/>
                        <a:ea typeface="+mn-ea"/>
                      </a:endParaRPr>
                    </a:p>
                  </a:txBody>
                  <a:tcPr marL="6771" marR="6771" marT="6771" marB="0" anchor="ctr"/>
                </a:tc>
                <a:tc>
                  <a:txBody>
                    <a:bodyPr/>
                    <a:lstStyle/>
                    <a:p>
                      <a:pPr algn="ctr" fontAlgn="ctr"/>
                      <a:r>
                        <a:rPr lang="en-US" altLang="zh-TW" sz="1500" b="0" i="0" u="none" strike="noStrike" dirty="0" smtClean="0">
                          <a:solidFill>
                            <a:srgbClr val="000000"/>
                          </a:solidFill>
                          <a:effectLst/>
                          <a:latin typeface="+mn-ea"/>
                          <a:ea typeface="+mn-ea"/>
                        </a:rPr>
                        <a:t>1</a:t>
                      </a:r>
                      <a:endParaRPr lang="en-US" altLang="zh-TW" sz="1500" b="0" i="0" u="none" strike="noStrike" dirty="0">
                        <a:solidFill>
                          <a:srgbClr val="000000"/>
                        </a:solidFill>
                        <a:effectLst/>
                        <a:latin typeface="+mn-ea"/>
                        <a:ea typeface="+mn-ea"/>
                      </a:endParaRPr>
                    </a:p>
                  </a:txBody>
                  <a:tcPr marL="6771" marR="6771" marT="6771" marB="0" anchor="ctr"/>
                </a:tc>
              </a:tr>
            </a:tbl>
          </a:graphicData>
        </a:graphic>
      </p:graphicFrame>
    </p:spTree>
    <p:extLst>
      <p:ext uri="{BB962C8B-B14F-4D97-AF65-F5344CB8AC3E}">
        <p14:creationId xmlns:p14="http://schemas.microsoft.com/office/powerpoint/2010/main" val="1488596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73785" y="260648"/>
            <a:ext cx="6876689" cy="1430867"/>
          </a:xfrm>
        </p:spPr>
        <p:txBody>
          <a:bodyPr/>
          <a:lstStyle/>
          <a:p>
            <a:r>
              <a:rPr lang="zh-TW" altLang="en-US" dirty="0" smtClean="0">
                <a:solidFill>
                  <a:schemeClr val="tx1"/>
                </a:solidFill>
                <a:latin typeface="標楷體" pitchFamily="65" charset="-120"/>
                <a:ea typeface="標楷體" pitchFamily="65" charset="-120"/>
              </a:rPr>
              <a:t>前言</a:t>
            </a:r>
            <a:r>
              <a:rPr lang="zh-TW" altLang="en-US" dirty="0" smtClean="0">
                <a:latin typeface="標楷體" pitchFamily="65" charset="-120"/>
                <a:ea typeface="標楷體" pitchFamily="65" charset="-120"/>
              </a:rPr>
              <a:t>　</a:t>
            </a:r>
            <a:endParaRPr lang="en-US" altLang="zh-TW" dirty="0">
              <a:latin typeface="標楷體" pitchFamily="65" charset="-120"/>
              <a:ea typeface="標楷體" pitchFamily="65" charset="-120"/>
            </a:endParaRPr>
          </a:p>
        </p:txBody>
      </p:sp>
      <p:sp>
        <p:nvSpPr>
          <p:cNvPr id="9" name="投影片編號版面配置區 8"/>
          <p:cNvSpPr>
            <a:spLocks noGrp="1"/>
          </p:cNvSpPr>
          <p:nvPr>
            <p:ph type="sldNum" sz="quarter" idx="12"/>
          </p:nvPr>
        </p:nvSpPr>
        <p:spPr>
          <a:xfrm>
            <a:off x="9071000" y="6346140"/>
            <a:ext cx="555358" cy="395552"/>
          </a:xfrm>
        </p:spPr>
        <p:txBody>
          <a:bodyPr/>
          <a:lstStyle/>
          <a:p>
            <a:fld id="{E7B12B5A-12EF-4BC0-96FC-60E9D66AEFFB}" type="slidenum">
              <a:rPr lang="en-US" altLang="zh-TW" smtClean="0">
                <a:solidFill>
                  <a:schemeClr val="tx1"/>
                </a:solidFill>
              </a:rPr>
              <a:pPr/>
              <a:t>3</a:t>
            </a:fld>
            <a:endParaRPr lang="en-US" altLang="zh-TW" dirty="0">
              <a:solidFill>
                <a:schemeClr val="tx1"/>
              </a:solidFill>
            </a:endParaRPr>
          </a:p>
        </p:txBody>
      </p:sp>
      <p:sp>
        <p:nvSpPr>
          <p:cNvPr id="8" name="文字方塊 7"/>
          <p:cNvSpPr txBox="1"/>
          <p:nvPr/>
        </p:nvSpPr>
        <p:spPr>
          <a:xfrm>
            <a:off x="8678349" y="2943163"/>
            <a:ext cx="780087" cy="605166"/>
          </a:xfrm>
          <a:prstGeom prst="rect">
            <a:avLst/>
          </a:prstGeom>
          <a:noFill/>
          <a:ln w="3175">
            <a:solidFill>
              <a:schemeClr val="tx1"/>
            </a:solidFill>
          </a:ln>
        </p:spPr>
        <p:txBody>
          <a:bodyPr wrap="square" rtlCol="0">
            <a:spAutoFit/>
          </a:bodyPr>
          <a:lstStyle/>
          <a:p>
            <a:pPr>
              <a:spcBef>
                <a:spcPts val="650"/>
              </a:spcBef>
              <a:spcAft>
                <a:spcPts val="650"/>
              </a:spcAft>
            </a:pPr>
            <a:r>
              <a:rPr lang="zh-TW" altLang="en-US" sz="1083" dirty="0">
                <a:solidFill>
                  <a:srgbClr val="000000"/>
                </a:solidFill>
                <a:latin typeface="標楷體" pitchFamily="65" charset="-120"/>
                <a:ea typeface="標楷體" pitchFamily="65" charset="-120"/>
              </a:rPr>
              <a:t>道路工程</a:t>
            </a:r>
            <a:endParaRPr lang="en-US" altLang="zh-TW" sz="1083" dirty="0">
              <a:solidFill>
                <a:srgbClr val="000000"/>
              </a:solidFill>
              <a:latin typeface="標楷體" pitchFamily="65" charset="-120"/>
              <a:ea typeface="標楷體" pitchFamily="65" charset="-120"/>
            </a:endParaRPr>
          </a:p>
          <a:p>
            <a:pPr>
              <a:spcBef>
                <a:spcPts val="650"/>
              </a:spcBef>
              <a:spcAft>
                <a:spcPts val="650"/>
              </a:spcAft>
            </a:pPr>
            <a:r>
              <a:rPr lang="zh-TW" altLang="en-US" sz="1083" dirty="0">
                <a:solidFill>
                  <a:srgbClr val="000000"/>
                </a:solidFill>
                <a:latin typeface="標楷體" pitchFamily="65" charset="-120"/>
                <a:ea typeface="標楷體" pitchFamily="65" charset="-120"/>
              </a:rPr>
              <a:t>查驗小組</a:t>
            </a:r>
          </a:p>
        </p:txBody>
      </p:sp>
      <p:sp>
        <p:nvSpPr>
          <p:cNvPr id="10" name="加號 9"/>
          <p:cNvSpPr/>
          <p:nvPr/>
        </p:nvSpPr>
        <p:spPr bwMode="auto">
          <a:xfrm>
            <a:off x="7605295" y="3897052"/>
            <a:ext cx="702078" cy="468052"/>
          </a:xfrm>
          <a:prstGeom prst="mathPlus">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dirty="0" smtClean="0">
              <a:solidFill>
                <a:srgbClr val="FFFFFF"/>
              </a:solidFill>
            </a:endParaRPr>
          </a:p>
        </p:txBody>
      </p:sp>
      <p:sp>
        <p:nvSpPr>
          <p:cNvPr id="13" name="矩形 12"/>
          <p:cNvSpPr/>
          <p:nvPr/>
        </p:nvSpPr>
        <p:spPr bwMode="auto">
          <a:xfrm>
            <a:off x="350489" y="6159306"/>
            <a:ext cx="6162685" cy="312036"/>
          </a:xfrm>
          <a:prstGeom prst="rect">
            <a:avLst/>
          </a:prstGeom>
          <a:solidFill>
            <a:schemeClr val="bg1"/>
          </a:solidFill>
          <a:ln w="9525" cap="flat" cmpd="sng" algn="ctr">
            <a:no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smtClean="0">
              <a:solidFill>
                <a:srgbClr val="000000"/>
              </a:solidFill>
            </a:endParaRPr>
          </a:p>
        </p:txBody>
      </p:sp>
      <p:cxnSp>
        <p:nvCxnSpPr>
          <p:cNvPr id="15" name="直線接點 14"/>
          <p:cNvCxnSpPr/>
          <p:nvPr/>
        </p:nvCxnSpPr>
        <p:spPr bwMode="auto">
          <a:xfrm>
            <a:off x="506506" y="6159303"/>
            <a:ext cx="7800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直線接點 15"/>
          <p:cNvCxnSpPr/>
          <p:nvPr/>
        </p:nvCxnSpPr>
        <p:spPr bwMode="auto">
          <a:xfrm>
            <a:off x="1598627" y="6159303"/>
            <a:ext cx="7020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33836" name="圖片 333835"/>
          <p:cNvPicPr>
            <a:picLocks noChangeAspect="1"/>
          </p:cNvPicPr>
          <p:nvPr/>
        </p:nvPicPr>
        <p:blipFill>
          <a:blip r:embed="rId2"/>
          <a:stretch>
            <a:fillRect/>
          </a:stretch>
        </p:blipFill>
        <p:spPr>
          <a:xfrm>
            <a:off x="212481" y="694233"/>
            <a:ext cx="8470843" cy="6245157"/>
          </a:xfrm>
          <a:prstGeom prst="rect">
            <a:avLst/>
          </a:prstGeom>
        </p:spPr>
      </p:pic>
      <p:sp>
        <p:nvSpPr>
          <p:cNvPr id="333837" name="矩形 333836"/>
          <p:cNvSpPr/>
          <p:nvPr/>
        </p:nvSpPr>
        <p:spPr bwMode="auto">
          <a:xfrm>
            <a:off x="506506" y="5847269"/>
            <a:ext cx="8171843" cy="1296481"/>
          </a:xfrm>
          <a:prstGeom prst="rect">
            <a:avLst/>
          </a:prstGeom>
          <a:solidFill>
            <a:schemeClr val="bg1"/>
          </a:solidFill>
          <a:ln w="9525" cap="flat" cmpd="sng" algn="ctr">
            <a:no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p>
        </p:txBody>
      </p:sp>
      <p:sp>
        <p:nvSpPr>
          <p:cNvPr id="333838" name="矩形 333837"/>
          <p:cNvSpPr/>
          <p:nvPr/>
        </p:nvSpPr>
        <p:spPr bwMode="auto">
          <a:xfrm>
            <a:off x="7605295" y="3819043"/>
            <a:ext cx="702078" cy="546061"/>
          </a:xfrm>
          <a:prstGeom prst="rect">
            <a:avLst/>
          </a:prstGeom>
          <a:solidFill>
            <a:srgbClr val="FFFFFF"/>
          </a:solidFill>
          <a:ln w="9525" cap="flat" cmpd="sng" algn="ctr">
            <a:no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p>
        </p:txBody>
      </p:sp>
      <p:sp>
        <p:nvSpPr>
          <p:cNvPr id="333839" name="加號 333838"/>
          <p:cNvSpPr/>
          <p:nvPr/>
        </p:nvSpPr>
        <p:spPr bwMode="auto">
          <a:xfrm>
            <a:off x="7956334" y="3013139"/>
            <a:ext cx="507056" cy="443074"/>
          </a:xfrm>
          <a:prstGeom prst="mathPlus">
            <a:avLst/>
          </a:prstGeom>
          <a:noFill/>
          <a:ln w="9525" cap="flat" cmpd="sng" algn="ctr">
            <a:solidFill>
              <a:schemeClr val="tx1"/>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p>
        </p:txBody>
      </p:sp>
      <p:cxnSp>
        <p:nvCxnSpPr>
          <p:cNvPr id="4" name="直線接點 3"/>
          <p:cNvCxnSpPr/>
          <p:nvPr/>
        </p:nvCxnSpPr>
        <p:spPr bwMode="auto">
          <a:xfrm>
            <a:off x="3782870" y="5847269"/>
            <a:ext cx="124813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直線接點 5"/>
          <p:cNvCxnSpPr/>
          <p:nvPr/>
        </p:nvCxnSpPr>
        <p:spPr bwMode="auto">
          <a:xfrm>
            <a:off x="5655078" y="5847269"/>
            <a:ext cx="11701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直線接點 10"/>
          <p:cNvCxnSpPr/>
          <p:nvPr/>
        </p:nvCxnSpPr>
        <p:spPr bwMode="auto">
          <a:xfrm>
            <a:off x="7137243" y="5847269"/>
            <a:ext cx="15411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05915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15677" y="172936"/>
            <a:ext cx="8416554" cy="1430867"/>
          </a:xfrm>
        </p:spPr>
        <p:txBody>
          <a:bodyPr>
            <a:normAutofit/>
          </a:bodyPr>
          <a:lstStyle/>
          <a:p>
            <a:r>
              <a:rPr lang="zh-TW" altLang="en-US" dirty="0">
                <a:solidFill>
                  <a:schemeClr val="tx1"/>
                </a:solidFill>
                <a:latin typeface="標楷體" pitchFamily="65" charset="-120"/>
                <a:ea typeface="標楷體" pitchFamily="65" charset="-120"/>
              </a:rPr>
              <a:t>肆、道路工程查驗小組成果報告  </a:t>
            </a:r>
            <a:r>
              <a:rPr lang="en-US" altLang="zh-TW" sz="1950" dirty="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3/5)</a:t>
            </a:r>
            <a:endParaRPr lang="en-US" altLang="zh-TW" dirty="0">
              <a:latin typeface="標楷體" pitchFamily="65" charset="-120"/>
              <a:ea typeface="標楷體" pitchFamily="65" charset="-120"/>
            </a:endParaRPr>
          </a:p>
        </p:txBody>
      </p:sp>
      <p:sp>
        <p:nvSpPr>
          <p:cNvPr id="193539" name="Rectangle 3"/>
          <p:cNvSpPr>
            <a:spLocks noGrp="1" noChangeArrowheads="1"/>
          </p:cNvSpPr>
          <p:nvPr>
            <p:ph idx="1"/>
          </p:nvPr>
        </p:nvSpPr>
        <p:spPr>
          <a:xfrm>
            <a:off x="577952" y="857545"/>
            <a:ext cx="8479504" cy="5226581"/>
          </a:xfrm>
        </p:spPr>
        <p:txBody>
          <a:bodyPr anchor="t">
            <a:normAutofit lnSpcReduction="10000"/>
          </a:bodyPr>
          <a:lstStyle/>
          <a:p>
            <a:r>
              <a:rPr lang="en-US" altLang="zh-TW" sz="2817" dirty="0" smtClean="0">
                <a:solidFill>
                  <a:srgbClr val="000000"/>
                </a:solidFill>
                <a:latin typeface="標楷體" pitchFamily="65" charset="-120"/>
                <a:ea typeface="標楷體" pitchFamily="65" charset="-120"/>
              </a:rPr>
              <a:t>104</a:t>
            </a:r>
            <a:r>
              <a:rPr lang="zh-TW" altLang="en-US" sz="2817" dirty="0" smtClean="0">
                <a:solidFill>
                  <a:srgbClr val="000000"/>
                </a:solidFill>
                <a:latin typeface="標楷體" pitchFamily="65" charset="-120"/>
                <a:ea typeface="標楷體" pitchFamily="65" charset="-120"/>
              </a:rPr>
              <a:t>年度查驗</a:t>
            </a:r>
            <a:r>
              <a:rPr lang="zh-TW" altLang="en-US" sz="2817" dirty="0">
                <a:solidFill>
                  <a:srgbClr val="000000"/>
                </a:solidFill>
                <a:latin typeface="標楷體" pitchFamily="65" charset="-120"/>
                <a:ea typeface="標楷體" pitchFamily="65" charset="-120"/>
              </a:rPr>
              <a:t>執行</a:t>
            </a:r>
            <a:r>
              <a:rPr lang="zh-TW" altLang="en-US" sz="2817" dirty="0" smtClean="0">
                <a:solidFill>
                  <a:srgbClr val="000000"/>
                </a:solidFill>
                <a:latin typeface="標楷體" pitchFamily="65" charset="-120"/>
                <a:ea typeface="標楷體" pitchFamily="65" charset="-120"/>
              </a:rPr>
              <a:t>情形：</a:t>
            </a:r>
            <a:endParaRPr lang="en-US" altLang="zh-TW" sz="2817" dirty="0">
              <a:solidFill>
                <a:srgbClr val="000000"/>
              </a:solidFill>
              <a:latin typeface="標楷體" pitchFamily="65" charset="-120"/>
              <a:ea typeface="標楷體" pitchFamily="65" charset="-120"/>
            </a:endParaRPr>
          </a:p>
          <a:p>
            <a:pPr lvl="1">
              <a:buClr>
                <a:srgbClr val="51944E"/>
              </a:buClr>
            </a:pPr>
            <a:r>
              <a:rPr lang="en-US" altLang="zh-TW" sz="2000" b="1" dirty="0" smtClean="0">
                <a:solidFill>
                  <a:srgbClr val="000000"/>
                </a:solidFill>
                <a:latin typeface="標楷體" pitchFamily="65" charset="-120"/>
                <a:ea typeface="標楷體" pitchFamily="65" charset="-120"/>
              </a:rPr>
              <a:t>104</a:t>
            </a:r>
            <a:r>
              <a:rPr lang="zh-TW" altLang="en-US" sz="2000" b="1" dirty="0" smtClean="0">
                <a:solidFill>
                  <a:srgbClr val="000000"/>
                </a:solidFill>
                <a:latin typeface="標楷體" pitchFamily="65" charset="-120"/>
                <a:ea typeface="標楷體" pitchFamily="65" charset="-120"/>
              </a:rPr>
              <a:t>年度嚴重缺失案件由</a:t>
            </a:r>
            <a:r>
              <a:rPr lang="en-US" altLang="zh-TW" sz="2000" b="1" dirty="0" smtClean="0">
                <a:solidFill>
                  <a:srgbClr val="000000"/>
                </a:solidFill>
                <a:latin typeface="標楷體" pitchFamily="65" charset="-120"/>
                <a:ea typeface="標楷體" pitchFamily="65" charset="-120"/>
              </a:rPr>
              <a:t>6</a:t>
            </a:r>
            <a:r>
              <a:rPr lang="zh-TW" altLang="en-US" sz="2000" b="1" dirty="0" smtClean="0">
                <a:solidFill>
                  <a:srgbClr val="000000"/>
                </a:solidFill>
                <a:latin typeface="標楷體" pitchFamily="65" charset="-120"/>
                <a:ea typeface="標楷體" pitchFamily="65" charset="-120"/>
              </a:rPr>
              <a:t>件減少至</a:t>
            </a:r>
            <a:r>
              <a:rPr lang="en-US" altLang="zh-TW" sz="2000" b="1" dirty="0" smtClean="0">
                <a:solidFill>
                  <a:srgbClr val="000000"/>
                </a:solidFill>
                <a:latin typeface="標楷體" pitchFamily="65" charset="-120"/>
                <a:ea typeface="標楷體" pitchFamily="65" charset="-120"/>
              </a:rPr>
              <a:t>2</a:t>
            </a:r>
            <a:r>
              <a:rPr lang="zh-TW" altLang="en-US" sz="2000" b="1" dirty="0" smtClean="0">
                <a:solidFill>
                  <a:srgbClr val="000000"/>
                </a:solidFill>
                <a:latin typeface="標楷體" pitchFamily="65" charset="-120"/>
                <a:ea typeface="標楷體" pitchFamily="65" charset="-120"/>
              </a:rPr>
              <a:t>件，缺失</a:t>
            </a:r>
            <a:r>
              <a:rPr lang="zh-TW" altLang="en-US" sz="2000" b="1" dirty="0">
                <a:solidFill>
                  <a:srgbClr val="000000"/>
                </a:solidFill>
                <a:latin typeface="標楷體" pitchFamily="65" charset="-120"/>
                <a:ea typeface="標楷體" pitchFamily="65" charset="-120"/>
              </a:rPr>
              <a:t>項目合計</a:t>
            </a:r>
            <a:r>
              <a:rPr lang="zh-TW" altLang="en-US" sz="2000" b="1" dirty="0" smtClean="0">
                <a:solidFill>
                  <a:srgbClr val="000000"/>
                </a:solidFill>
                <a:latin typeface="標楷體" pitchFamily="65" charset="-120"/>
                <a:ea typeface="標楷體" pitchFamily="65" charset="-120"/>
              </a:rPr>
              <a:t>數由</a:t>
            </a:r>
            <a:r>
              <a:rPr lang="en-US" altLang="zh-TW" sz="2000" b="1" dirty="0" smtClean="0">
                <a:solidFill>
                  <a:srgbClr val="000000"/>
                </a:solidFill>
                <a:latin typeface="標楷體" pitchFamily="65" charset="-120"/>
                <a:ea typeface="標楷體" pitchFamily="65" charset="-120"/>
              </a:rPr>
              <a:t>59</a:t>
            </a:r>
            <a:r>
              <a:rPr lang="zh-TW" altLang="en-US" sz="2000" b="1" dirty="0" smtClean="0">
                <a:solidFill>
                  <a:srgbClr val="000000"/>
                </a:solidFill>
                <a:latin typeface="標楷體" pitchFamily="65" charset="-120"/>
                <a:ea typeface="標楷體" pitchFamily="65" charset="-120"/>
              </a:rPr>
              <a:t>項減少至</a:t>
            </a:r>
            <a:r>
              <a:rPr lang="en-US" altLang="zh-TW" sz="2000" b="1" dirty="0" smtClean="0">
                <a:solidFill>
                  <a:srgbClr val="000000"/>
                </a:solidFill>
                <a:latin typeface="標楷體" pitchFamily="65" charset="-120"/>
                <a:ea typeface="標楷體" pitchFamily="65" charset="-120"/>
              </a:rPr>
              <a:t>32</a:t>
            </a:r>
            <a:r>
              <a:rPr lang="zh-TW" altLang="en-US" sz="2000" b="1" dirty="0" smtClean="0">
                <a:solidFill>
                  <a:srgbClr val="000000"/>
                </a:solidFill>
                <a:latin typeface="標楷體" pitchFamily="65" charset="-120"/>
                <a:ea typeface="標楷體" pitchFamily="65" charset="-120"/>
              </a:rPr>
              <a:t>項，品質漸有改善。</a:t>
            </a:r>
            <a:endParaRPr lang="en-US" altLang="zh-TW" sz="2000" b="1" dirty="0">
              <a:solidFill>
                <a:srgbClr val="000000"/>
              </a:solidFill>
              <a:latin typeface="標楷體" pitchFamily="65" charset="-120"/>
              <a:ea typeface="標楷體" pitchFamily="65" charset="-120"/>
            </a:endParaRPr>
          </a:p>
          <a:p>
            <a:pPr marL="0" indent="0">
              <a:buNone/>
            </a:pPr>
            <a:endParaRPr lang="en-US" altLang="zh-TW" sz="2600" dirty="0">
              <a:solidFill>
                <a:srgbClr val="000000"/>
              </a:solidFill>
              <a:latin typeface="標楷體" pitchFamily="65" charset="-120"/>
              <a:ea typeface="標楷體" pitchFamily="65" charset="-120"/>
            </a:endParaRPr>
          </a:p>
          <a:p>
            <a:pPr marL="0" indent="0">
              <a:buNone/>
            </a:pPr>
            <a:endParaRPr lang="en-US" altLang="zh-TW" sz="2600" dirty="0">
              <a:solidFill>
                <a:srgbClr val="000000"/>
              </a:solidFill>
              <a:latin typeface="標楷體" pitchFamily="65" charset="-120"/>
              <a:ea typeface="標楷體" pitchFamily="65" charset="-120"/>
            </a:endParaRPr>
          </a:p>
          <a:p>
            <a:endParaRPr lang="en-US" altLang="zh-TW" sz="2600" dirty="0">
              <a:solidFill>
                <a:srgbClr val="000000"/>
              </a:solidFill>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33" name="投影片編號版面配置區 32"/>
          <p:cNvSpPr>
            <a:spLocks noGrp="1"/>
          </p:cNvSpPr>
          <p:nvPr>
            <p:ph type="sldNum" sz="quarter" idx="12"/>
          </p:nvPr>
        </p:nvSpPr>
        <p:spPr>
          <a:xfrm>
            <a:off x="9201472" y="6165304"/>
            <a:ext cx="555358" cy="365125"/>
          </a:xfrm>
        </p:spPr>
        <p:txBody>
          <a:bodyPr/>
          <a:lstStyle/>
          <a:p>
            <a:fld id="{E7B12B5A-12EF-4BC0-96FC-60E9D66AEFFB}" type="slidenum">
              <a:rPr lang="en-US" altLang="zh-TW" smtClean="0">
                <a:solidFill>
                  <a:schemeClr val="tx1"/>
                </a:solidFill>
              </a:rPr>
              <a:pPr/>
              <a:t>30</a:t>
            </a:fld>
            <a:endParaRPr lang="en-US" altLang="zh-TW" dirty="0">
              <a:solidFill>
                <a:schemeClr val="tx1"/>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2413312480"/>
              </p:ext>
            </p:extLst>
          </p:nvPr>
        </p:nvGraphicFramePr>
        <p:xfrm>
          <a:off x="4952998" y="2132857"/>
          <a:ext cx="4752529" cy="2299946"/>
        </p:xfrm>
        <a:graphic>
          <a:graphicData uri="http://schemas.openxmlformats.org/drawingml/2006/table">
            <a:tbl>
              <a:tblPr firstRow="1" bandRow="1">
                <a:tableStyleId>{00A15C55-8517-42AA-B614-E9B94910E393}</a:tableStyleId>
              </a:tblPr>
              <a:tblGrid>
                <a:gridCol w="1319305"/>
                <a:gridCol w="853668"/>
                <a:gridCol w="794614"/>
                <a:gridCol w="853668"/>
                <a:gridCol w="931274"/>
              </a:tblGrid>
              <a:tr h="391677">
                <a:tc>
                  <a:txBody>
                    <a:bodyPr/>
                    <a:lstStyle/>
                    <a:p>
                      <a:pPr algn="ctr"/>
                      <a:endParaRPr lang="zh-TW" altLang="en-US" sz="1600" dirty="0"/>
                    </a:p>
                  </a:txBody>
                  <a:tcPr marL="99060" marR="99060" marT="49530" marB="49530" anchor="ctr"/>
                </a:tc>
                <a:tc>
                  <a:txBody>
                    <a:bodyPr/>
                    <a:lstStyle/>
                    <a:p>
                      <a:pPr algn="ctr"/>
                      <a:r>
                        <a:rPr lang="zh-TW" altLang="en-US" sz="1600" dirty="0" smtClean="0"/>
                        <a:t>第</a:t>
                      </a:r>
                      <a:r>
                        <a:rPr lang="en-US" altLang="zh-TW" sz="1600" dirty="0" smtClean="0"/>
                        <a:t>1</a:t>
                      </a:r>
                      <a:r>
                        <a:rPr lang="zh-TW" altLang="en-US" sz="1600" dirty="0" smtClean="0"/>
                        <a:t>季</a:t>
                      </a:r>
                      <a:endParaRPr lang="zh-TW" altLang="en-US" sz="1600" dirty="0"/>
                    </a:p>
                  </a:txBody>
                  <a:tcPr marL="99060" marR="99060" marT="49530" marB="49530" anchor="ctr"/>
                </a:tc>
                <a:tc>
                  <a:txBody>
                    <a:bodyPr/>
                    <a:lstStyle/>
                    <a:p>
                      <a:pPr algn="ctr"/>
                      <a:r>
                        <a:rPr lang="zh-TW" altLang="en-US" sz="1600" dirty="0" smtClean="0"/>
                        <a:t>第</a:t>
                      </a:r>
                      <a:r>
                        <a:rPr lang="en-US" altLang="zh-TW" sz="1600" dirty="0" smtClean="0"/>
                        <a:t>2</a:t>
                      </a:r>
                      <a:r>
                        <a:rPr lang="zh-TW" altLang="en-US" sz="1600" dirty="0" smtClean="0"/>
                        <a:t>季</a:t>
                      </a:r>
                      <a:endParaRPr lang="zh-TW" altLang="en-US" sz="1600" dirty="0"/>
                    </a:p>
                  </a:txBody>
                  <a:tcPr marL="99060" marR="99060" marT="49530" marB="49530" anchor="ctr"/>
                </a:tc>
                <a:tc>
                  <a:txBody>
                    <a:bodyPr/>
                    <a:lstStyle/>
                    <a:p>
                      <a:pPr algn="ctr"/>
                      <a:r>
                        <a:rPr lang="zh-TW" altLang="en-US" sz="1600" dirty="0" smtClean="0"/>
                        <a:t>第</a:t>
                      </a:r>
                      <a:r>
                        <a:rPr lang="en-US" altLang="zh-TW" sz="1600" dirty="0" smtClean="0"/>
                        <a:t>3</a:t>
                      </a:r>
                      <a:r>
                        <a:rPr lang="zh-TW" altLang="en-US" sz="1600" dirty="0" smtClean="0"/>
                        <a:t>季</a:t>
                      </a:r>
                      <a:endParaRPr lang="zh-TW" altLang="en-US" sz="1600" dirty="0"/>
                    </a:p>
                  </a:txBody>
                  <a:tcPr marL="99060" marR="99060" marT="49530" marB="49530" anchor="ctr"/>
                </a:tc>
                <a:tc>
                  <a:txBody>
                    <a:bodyPr/>
                    <a:lstStyle/>
                    <a:p>
                      <a:pPr algn="ctr"/>
                      <a:r>
                        <a:rPr lang="zh-TW" altLang="en-US" sz="1600" dirty="0" smtClean="0"/>
                        <a:t>第</a:t>
                      </a:r>
                      <a:r>
                        <a:rPr lang="en-US" altLang="zh-TW" sz="1600" dirty="0" smtClean="0"/>
                        <a:t>4</a:t>
                      </a:r>
                      <a:r>
                        <a:rPr lang="zh-TW" altLang="en-US" sz="1600" dirty="0" smtClean="0"/>
                        <a:t>季</a:t>
                      </a:r>
                      <a:endParaRPr lang="zh-TW" altLang="en-US" sz="1600" dirty="0"/>
                    </a:p>
                  </a:txBody>
                  <a:tcPr marL="99060" marR="99060" marT="49530" marB="49530" anchor="ctr"/>
                </a:tc>
              </a:tr>
              <a:tr h="567865">
                <a:tc>
                  <a:txBody>
                    <a:bodyPr/>
                    <a:lstStyle/>
                    <a:p>
                      <a:pPr algn="ctr"/>
                      <a:r>
                        <a:rPr lang="zh-TW" altLang="en-US" sz="1600" dirty="0" smtClean="0"/>
                        <a:t>缺失案件數</a:t>
                      </a:r>
                      <a:endParaRPr lang="zh-TW" altLang="en-US" sz="1600" dirty="0"/>
                    </a:p>
                  </a:txBody>
                  <a:tcPr marL="99060" marR="99060" marT="49530" marB="49530"/>
                </a:tc>
                <a:tc>
                  <a:txBody>
                    <a:bodyPr/>
                    <a:lstStyle/>
                    <a:p>
                      <a:pPr algn="ctr"/>
                      <a:r>
                        <a:rPr lang="en-US" altLang="zh-TW" sz="1600" dirty="0" smtClean="0"/>
                        <a:t>14</a:t>
                      </a:r>
                      <a:endParaRPr lang="zh-TW" altLang="en-US" sz="1600" dirty="0"/>
                    </a:p>
                  </a:txBody>
                  <a:tcPr marL="99060" marR="99060" marT="49530" marB="49530" anchor="ctr"/>
                </a:tc>
                <a:tc>
                  <a:txBody>
                    <a:bodyPr/>
                    <a:lstStyle/>
                    <a:p>
                      <a:pPr algn="ctr"/>
                      <a:r>
                        <a:rPr lang="en-US" altLang="zh-TW" sz="1600" dirty="0" smtClean="0"/>
                        <a:t>12</a:t>
                      </a:r>
                      <a:endParaRPr lang="zh-TW" altLang="en-US" sz="1600" dirty="0"/>
                    </a:p>
                  </a:txBody>
                  <a:tcPr marL="99060" marR="99060" marT="49530" marB="49530" anchor="ctr"/>
                </a:tc>
                <a:tc>
                  <a:txBody>
                    <a:bodyPr/>
                    <a:lstStyle/>
                    <a:p>
                      <a:pPr algn="ctr"/>
                      <a:r>
                        <a:rPr lang="en-US" altLang="zh-TW" sz="1600" dirty="0" smtClean="0"/>
                        <a:t>8</a:t>
                      </a:r>
                      <a:endParaRPr lang="zh-TW" altLang="en-US" sz="1600" dirty="0"/>
                    </a:p>
                  </a:txBody>
                  <a:tcPr marL="99060" marR="99060" marT="49530" marB="49530" anchor="ctr"/>
                </a:tc>
                <a:tc>
                  <a:txBody>
                    <a:bodyPr/>
                    <a:lstStyle/>
                    <a:p>
                      <a:pPr algn="ctr"/>
                      <a:r>
                        <a:rPr lang="en-US" altLang="zh-TW" sz="1600" dirty="0" smtClean="0"/>
                        <a:t>12</a:t>
                      </a:r>
                      <a:endParaRPr lang="zh-TW" altLang="en-US" sz="1600" dirty="0"/>
                    </a:p>
                  </a:txBody>
                  <a:tcPr marL="99060" marR="99060" marT="49530" marB="49530" anchor="ctr"/>
                </a:tc>
              </a:tr>
              <a:tr h="670202">
                <a:tc>
                  <a:txBody>
                    <a:bodyPr/>
                    <a:lstStyle/>
                    <a:p>
                      <a:pPr algn="ctr"/>
                      <a:r>
                        <a:rPr lang="zh-TW" altLang="en-US" sz="1600" dirty="0" smtClean="0"/>
                        <a:t>嚴重缺失案件數</a:t>
                      </a:r>
                      <a:endParaRPr lang="zh-TW" altLang="en-US" sz="1600" dirty="0"/>
                    </a:p>
                  </a:txBody>
                  <a:tcPr marL="99060" marR="99060" marT="49530" marB="49530"/>
                </a:tc>
                <a:tc>
                  <a:txBody>
                    <a:bodyPr/>
                    <a:lstStyle/>
                    <a:p>
                      <a:pPr algn="ctr"/>
                      <a:r>
                        <a:rPr lang="en-US" altLang="zh-TW" sz="1600" dirty="0" smtClean="0"/>
                        <a:t>6</a:t>
                      </a:r>
                      <a:endParaRPr lang="zh-TW" altLang="en-US" sz="1600" dirty="0"/>
                    </a:p>
                  </a:txBody>
                  <a:tcPr marL="99060" marR="99060" marT="49530" marB="49530" anchor="ctr"/>
                </a:tc>
                <a:tc>
                  <a:txBody>
                    <a:bodyPr/>
                    <a:lstStyle/>
                    <a:p>
                      <a:pPr algn="ctr"/>
                      <a:r>
                        <a:rPr lang="en-US" altLang="zh-TW" sz="1600" dirty="0" smtClean="0"/>
                        <a:t>4</a:t>
                      </a:r>
                      <a:endParaRPr lang="zh-TW" altLang="en-US" sz="1600" dirty="0"/>
                    </a:p>
                  </a:txBody>
                  <a:tcPr marL="99060" marR="99060" marT="49530" marB="49530" anchor="ctr"/>
                </a:tc>
                <a:tc>
                  <a:txBody>
                    <a:bodyPr/>
                    <a:lstStyle/>
                    <a:p>
                      <a:pPr algn="ctr"/>
                      <a:r>
                        <a:rPr lang="en-US" altLang="zh-TW" sz="1600" dirty="0" smtClean="0"/>
                        <a:t>3</a:t>
                      </a:r>
                      <a:endParaRPr lang="zh-TW" altLang="en-US" sz="1600" dirty="0"/>
                    </a:p>
                  </a:txBody>
                  <a:tcPr marL="99060" marR="99060" marT="49530" marB="49530" anchor="ctr"/>
                </a:tc>
                <a:tc>
                  <a:txBody>
                    <a:bodyPr/>
                    <a:lstStyle/>
                    <a:p>
                      <a:pPr algn="ctr"/>
                      <a:r>
                        <a:rPr lang="en-US" altLang="zh-TW" sz="1600" dirty="0" smtClean="0"/>
                        <a:t>2</a:t>
                      </a:r>
                      <a:endParaRPr lang="zh-TW" altLang="en-US" sz="1600" dirty="0"/>
                    </a:p>
                  </a:txBody>
                  <a:tcPr marL="99060" marR="99060" marT="49530" marB="49530" anchor="ctr"/>
                </a:tc>
              </a:tr>
              <a:tr h="670202">
                <a:tc>
                  <a:txBody>
                    <a:bodyPr/>
                    <a:lstStyle/>
                    <a:p>
                      <a:pPr algn="ctr"/>
                      <a:r>
                        <a:rPr lang="zh-TW" altLang="en-US" sz="1600" dirty="0" smtClean="0"/>
                        <a:t>缺失項目合計數</a:t>
                      </a:r>
                      <a:endParaRPr lang="zh-TW" altLang="en-US" sz="1600" dirty="0"/>
                    </a:p>
                  </a:txBody>
                  <a:tcPr marL="99060" marR="99060" marT="49530" marB="49530"/>
                </a:tc>
                <a:tc>
                  <a:txBody>
                    <a:bodyPr/>
                    <a:lstStyle/>
                    <a:p>
                      <a:pPr algn="ctr"/>
                      <a:r>
                        <a:rPr lang="en-US" altLang="zh-TW" sz="1600" dirty="0" smtClean="0"/>
                        <a:t>59</a:t>
                      </a:r>
                      <a:endParaRPr lang="zh-TW" altLang="en-US" sz="1600" dirty="0"/>
                    </a:p>
                  </a:txBody>
                  <a:tcPr marL="99060" marR="99060" marT="49530" marB="49530" anchor="ctr"/>
                </a:tc>
                <a:tc>
                  <a:txBody>
                    <a:bodyPr/>
                    <a:lstStyle/>
                    <a:p>
                      <a:pPr algn="ctr"/>
                      <a:r>
                        <a:rPr lang="en-US" altLang="zh-TW" sz="1600" dirty="0" smtClean="0"/>
                        <a:t>23</a:t>
                      </a:r>
                      <a:endParaRPr lang="zh-TW" altLang="en-US" sz="1600" dirty="0"/>
                    </a:p>
                  </a:txBody>
                  <a:tcPr marL="99060" marR="99060" marT="49530" marB="49530" anchor="ctr"/>
                </a:tc>
                <a:tc>
                  <a:txBody>
                    <a:bodyPr/>
                    <a:lstStyle/>
                    <a:p>
                      <a:pPr algn="ctr"/>
                      <a:r>
                        <a:rPr lang="en-US" altLang="zh-TW" sz="1600" dirty="0" smtClean="0"/>
                        <a:t>10</a:t>
                      </a:r>
                      <a:endParaRPr lang="zh-TW" altLang="en-US" sz="1600" dirty="0"/>
                    </a:p>
                  </a:txBody>
                  <a:tcPr marL="99060" marR="99060" marT="49530" marB="49530" anchor="ctr"/>
                </a:tc>
                <a:tc>
                  <a:txBody>
                    <a:bodyPr/>
                    <a:lstStyle/>
                    <a:p>
                      <a:pPr algn="ctr"/>
                      <a:r>
                        <a:rPr lang="en-US" altLang="zh-TW" sz="1600" dirty="0" smtClean="0"/>
                        <a:t>32</a:t>
                      </a:r>
                      <a:endParaRPr lang="zh-TW" altLang="en-US" sz="1600" dirty="0"/>
                    </a:p>
                  </a:txBody>
                  <a:tcPr marL="99060" marR="99060" marT="49530" marB="49530" anchor="ctr"/>
                </a:tc>
              </a:tr>
            </a:tbl>
          </a:graphicData>
        </a:graphic>
      </p:graphicFrame>
      <p:sp>
        <p:nvSpPr>
          <p:cNvPr id="3" name="文字方塊 2"/>
          <p:cNvSpPr txBox="1"/>
          <p:nvPr/>
        </p:nvSpPr>
        <p:spPr>
          <a:xfrm>
            <a:off x="1784831" y="2479752"/>
            <a:ext cx="1584176" cy="923330"/>
          </a:xfrm>
          <a:prstGeom prst="rect">
            <a:avLst/>
          </a:prstGeom>
          <a:noFill/>
        </p:spPr>
        <p:txBody>
          <a:bodyPr wrap="square" rtlCol="0">
            <a:spAutoFit/>
          </a:bodyPr>
          <a:lstStyle/>
          <a:p>
            <a:pPr algn="l"/>
            <a:r>
              <a:rPr lang="zh-TW" altLang="en-US" dirty="0" smtClean="0"/>
              <a:t>嚴重缺失案件減少，品質漸有改善</a:t>
            </a:r>
            <a:endParaRPr lang="zh-TW" altLang="en-US" dirty="0"/>
          </a:p>
        </p:txBody>
      </p:sp>
      <p:sp>
        <p:nvSpPr>
          <p:cNvPr id="2" name="雲朵形圖說文字 1"/>
          <p:cNvSpPr/>
          <p:nvPr/>
        </p:nvSpPr>
        <p:spPr bwMode="auto">
          <a:xfrm>
            <a:off x="1352600" y="2272428"/>
            <a:ext cx="2592288" cy="1337978"/>
          </a:xfrm>
          <a:prstGeom prst="cloudCallout">
            <a:avLst>
              <a:gd name="adj1" fmla="val 46046"/>
              <a:gd name="adj2" fmla="val 66021"/>
            </a:avLst>
          </a:prstGeom>
          <a:noFill/>
          <a:ln w="28575" cap="flat" cmpd="sng" algn="ctr">
            <a:solidFill>
              <a:srgbClr val="CC3300"/>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p>
        </p:txBody>
      </p:sp>
      <p:graphicFrame>
        <p:nvGraphicFramePr>
          <p:cNvPr id="9" name="圖表 8"/>
          <p:cNvGraphicFramePr/>
          <p:nvPr>
            <p:extLst>
              <p:ext uri="{D42A27DB-BD31-4B8C-83A1-F6EECF244321}">
                <p14:modId xmlns:p14="http://schemas.microsoft.com/office/powerpoint/2010/main" val="501930152"/>
              </p:ext>
            </p:extLst>
          </p:nvPr>
        </p:nvGraphicFramePr>
        <p:xfrm>
          <a:off x="577952" y="3715020"/>
          <a:ext cx="5199380" cy="28154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15677" y="172936"/>
            <a:ext cx="8416554" cy="1430867"/>
          </a:xfrm>
        </p:spPr>
        <p:txBody>
          <a:bodyPr>
            <a:normAutofit/>
          </a:bodyPr>
          <a:lstStyle/>
          <a:p>
            <a:r>
              <a:rPr lang="zh-TW" altLang="en-US" dirty="0">
                <a:solidFill>
                  <a:schemeClr val="tx1"/>
                </a:solidFill>
                <a:latin typeface="標楷體" pitchFamily="65" charset="-120"/>
                <a:ea typeface="標楷體" pitchFamily="65" charset="-120"/>
              </a:rPr>
              <a:t>肆、道路工程查驗小組成果報告  </a:t>
            </a:r>
            <a:r>
              <a:rPr lang="en-US" altLang="zh-TW" sz="1950" dirty="0" smtClean="0">
                <a:solidFill>
                  <a:schemeClr val="tx1"/>
                </a:solidFill>
                <a:latin typeface="標楷體" pitchFamily="65" charset="-120"/>
                <a:ea typeface="標楷體" pitchFamily="65" charset="-120"/>
              </a:rPr>
              <a:t>(4/5)</a:t>
            </a:r>
            <a:endParaRPr lang="en-US" altLang="zh-TW" dirty="0">
              <a:latin typeface="標楷體" pitchFamily="65" charset="-120"/>
              <a:ea typeface="標楷體" pitchFamily="65" charset="-120"/>
            </a:endParaRPr>
          </a:p>
        </p:txBody>
      </p:sp>
      <p:sp>
        <p:nvSpPr>
          <p:cNvPr id="193539" name="Rectangle 3"/>
          <p:cNvSpPr>
            <a:spLocks noGrp="1" noChangeArrowheads="1"/>
          </p:cNvSpPr>
          <p:nvPr>
            <p:ph idx="1"/>
          </p:nvPr>
        </p:nvSpPr>
        <p:spPr>
          <a:xfrm>
            <a:off x="577952" y="857545"/>
            <a:ext cx="8479504" cy="5226581"/>
          </a:xfrm>
        </p:spPr>
        <p:txBody>
          <a:bodyPr anchor="t">
            <a:normAutofit lnSpcReduction="10000"/>
          </a:bodyPr>
          <a:lstStyle/>
          <a:p>
            <a:r>
              <a:rPr lang="en-US" altLang="zh-TW" sz="2817" dirty="0" smtClean="0">
                <a:solidFill>
                  <a:srgbClr val="000000"/>
                </a:solidFill>
                <a:latin typeface="標楷體" pitchFamily="65" charset="-120"/>
                <a:ea typeface="標楷體" pitchFamily="65" charset="-120"/>
              </a:rPr>
              <a:t>104</a:t>
            </a:r>
            <a:r>
              <a:rPr lang="zh-TW" altLang="en-US" sz="2817" dirty="0" smtClean="0">
                <a:solidFill>
                  <a:srgbClr val="000000"/>
                </a:solidFill>
                <a:latin typeface="標楷體" pitchFamily="65" charset="-120"/>
                <a:ea typeface="標楷體" pitchFamily="65" charset="-120"/>
              </a:rPr>
              <a:t>年度查驗</a:t>
            </a:r>
            <a:r>
              <a:rPr lang="zh-TW" altLang="en-US" sz="2817" dirty="0">
                <a:solidFill>
                  <a:srgbClr val="000000"/>
                </a:solidFill>
                <a:latin typeface="標楷體" pitchFamily="65" charset="-120"/>
                <a:ea typeface="標楷體" pitchFamily="65" charset="-120"/>
              </a:rPr>
              <a:t>執行</a:t>
            </a:r>
            <a:r>
              <a:rPr lang="zh-TW" altLang="en-US" sz="2817" dirty="0" smtClean="0">
                <a:solidFill>
                  <a:srgbClr val="000000"/>
                </a:solidFill>
                <a:latin typeface="標楷體" pitchFamily="65" charset="-120"/>
                <a:ea typeface="標楷體" pitchFamily="65" charset="-120"/>
              </a:rPr>
              <a:t>情形：</a:t>
            </a:r>
            <a:endParaRPr lang="en-US" altLang="zh-TW" sz="2817" dirty="0">
              <a:solidFill>
                <a:srgbClr val="000000"/>
              </a:solidFill>
              <a:latin typeface="標楷體" pitchFamily="65" charset="-120"/>
              <a:ea typeface="標楷體" pitchFamily="65" charset="-120"/>
            </a:endParaRPr>
          </a:p>
          <a:p>
            <a:pPr lvl="1">
              <a:buClr>
                <a:srgbClr val="51944E"/>
              </a:buClr>
            </a:pPr>
            <a:r>
              <a:rPr lang="zh-TW" altLang="en-US" sz="2000" b="1" dirty="0" smtClean="0">
                <a:solidFill>
                  <a:srgbClr val="000000"/>
                </a:solidFill>
                <a:latin typeface="標楷體" pitchFamily="65" charset="-120"/>
                <a:ea typeface="標楷體" pitchFamily="65" charset="-120"/>
              </a:rPr>
              <a:t>與</a:t>
            </a:r>
            <a:r>
              <a:rPr lang="en-US" altLang="zh-TW" sz="2000" b="1" dirty="0" smtClean="0">
                <a:solidFill>
                  <a:srgbClr val="000000"/>
                </a:solidFill>
                <a:latin typeface="標楷體" pitchFamily="65" charset="-120"/>
                <a:ea typeface="標楷體" pitchFamily="65" charset="-120"/>
              </a:rPr>
              <a:t>103</a:t>
            </a:r>
            <a:r>
              <a:rPr lang="zh-TW" altLang="en-US" sz="2000" b="1" dirty="0" smtClean="0">
                <a:solidFill>
                  <a:srgbClr val="000000"/>
                </a:solidFill>
                <a:latin typeface="標楷體" pitchFamily="65" charset="-120"/>
                <a:ea typeface="標楷體" pitchFamily="65" charset="-120"/>
              </a:rPr>
              <a:t>年度相較，缺失案件數由</a:t>
            </a:r>
            <a:r>
              <a:rPr lang="en-US" altLang="zh-TW" sz="2000" b="1" dirty="0" smtClean="0">
                <a:solidFill>
                  <a:srgbClr val="000000"/>
                </a:solidFill>
                <a:latin typeface="標楷體" pitchFamily="65" charset="-120"/>
                <a:ea typeface="標楷體" pitchFamily="65" charset="-120"/>
              </a:rPr>
              <a:t>51</a:t>
            </a:r>
            <a:r>
              <a:rPr lang="zh-TW" altLang="en-US" sz="2000" b="1" dirty="0" smtClean="0">
                <a:solidFill>
                  <a:srgbClr val="000000"/>
                </a:solidFill>
                <a:latin typeface="標楷體" pitchFamily="65" charset="-120"/>
                <a:ea typeface="標楷體" pitchFamily="65" charset="-120"/>
              </a:rPr>
              <a:t>件降低為</a:t>
            </a:r>
            <a:r>
              <a:rPr lang="en-US" altLang="zh-TW" sz="2000" b="1" dirty="0" smtClean="0">
                <a:solidFill>
                  <a:srgbClr val="000000"/>
                </a:solidFill>
                <a:latin typeface="標楷體" pitchFamily="65" charset="-120"/>
                <a:ea typeface="標楷體" pitchFamily="65" charset="-120"/>
              </a:rPr>
              <a:t>46</a:t>
            </a:r>
            <a:r>
              <a:rPr lang="zh-TW" altLang="en-US" sz="2000" b="1" dirty="0" smtClean="0">
                <a:solidFill>
                  <a:srgbClr val="000000"/>
                </a:solidFill>
                <a:latin typeface="標楷體" pitchFamily="65" charset="-120"/>
                <a:ea typeface="標楷體" pitchFamily="65" charset="-120"/>
              </a:rPr>
              <a:t>件，嚴重缺失案件數由</a:t>
            </a:r>
            <a:r>
              <a:rPr lang="en-US" altLang="zh-TW" sz="2000" b="1" dirty="0" smtClean="0">
                <a:solidFill>
                  <a:srgbClr val="000000"/>
                </a:solidFill>
                <a:latin typeface="標楷體" pitchFamily="65" charset="-120"/>
                <a:ea typeface="標楷體" pitchFamily="65" charset="-120"/>
              </a:rPr>
              <a:t>28</a:t>
            </a:r>
            <a:r>
              <a:rPr lang="zh-TW" altLang="en-US" sz="2000" b="1" dirty="0" smtClean="0">
                <a:solidFill>
                  <a:srgbClr val="000000"/>
                </a:solidFill>
                <a:latin typeface="標楷體" pitchFamily="65" charset="-120"/>
                <a:ea typeface="標楷體" pitchFamily="65" charset="-120"/>
              </a:rPr>
              <a:t>件降低至</a:t>
            </a:r>
            <a:r>
              <a:rPr lang="en-US" altLang="zh-TW" sz="2000" b="1" dirty="0" smtClean="0">
                <a:solidFill>
                  <a:srgbClr val="000000"/>
                </a:solidFill>
                <a:latin typeface="標楷體" pitchFamily="65" charset="-120"/>
                <a:ea typeface="標楷體" pitchFamily="65" charset="-120"/>
              </a:rPr>
              <a:t>15</a:t>
            </a:r>
            <a:r>
              <a:rPr lang="zh-TW" altLang="en-US" sz="2000" b="1" dirty="0" smtClean="0">
                <a:solidFill>
                  <a:srgbClr val="000000"/>
                </a:solidFill>
                <a:latin typeface="標楷體" pitchFamily="65" charset="-120"/>
                <a:ea typeface="標楷體" pitchFamily="65" charset="-120"/>
              </a:rPr>
              <a:t>件，缺失項目由</a:t>
            </a:r>
            <a:r>
              <a:rPr lang="en-US" altLang="zh-TW" sz="2000" b="1" dirty="0" smtClean="0">
                <a:solidFill>
                  <a:srgbClr val="000000"/>
                </a:solidFill>
                <a:latin typeface="標楷體" pitchFamily="65" charset="-120"/>
                <a:ea typeface="標楷體" pitchFamily="65" charset="-120"/>
              </a:rPr>
              <a:t>141</a:t>
            </a:r>
            <a:r>
              <a:rPr lang="zh-TW" altLang="en-US" sz="2000" b="1" dirty="0" smtClean="0">
                <a:solidFill>
                  <a:srgbClr val="000000"/>
                </a:solidFill>
                <a:latin typeface="標楷體" pitchFamily="65" charset="-120"/>
                <a:ea typeface="標楷體" pitchFamily="65" charset="-120"/>
              </a:rPr>
              <a:t>項降低為</a:t>
            </a:r>
            <a:r>
              <a:rPr lang="en-US" altLang="zh-TW" sz="2000" b="1" dirty="0" smtClean="0">
                <a:solidFill>
                  <a:srgbClr val="000000"/>
                </a:solidFill>
                <a:latin typeface="標楷體" pitchFamily="65" charset="-120"/>
                <a:ea typeface="標楷體" pitchFamily="65" charset="-120"/>
              </a:rPr>
              <a:t>124</a:t>
            </a:r>
            <a:r>
              <a:rPr lang="zh-TW" altLang="en-US" sz="2000" b="1" dirty="0" smtClean="0">
                <a:solidFill>
                  <a:srgbClr val="000000"/>
                </a:solidFill>
                <a:latin typeface="標楷體" pitchFamily="65" charset="-120"/>
                <a:ea typeface="標楷體" pitchFamily="65" charset="-120"/>
              </a:rPr>
              <a:t>項，</a:t>
            </a:r>
            <a:r>
              <a:rPr lang="zh-TW" altLang="en-US" sz="2000" b="1" dirty="0" smtClean="0">
                <a:solidFill>
                  <a:srgbClr val="000000"/>
                </a:solidFill>
                <a:latin typeface="標楷體" pitchFamily="65" charset="-120"/>
                <a:ea typeface="標楷體" pitchFamily="65" charset="-120"/>
              </a:rPr>
              <a:t>查驗已略有</a:t>
            </a:r>
            <a:r>
              <a:rPr lang="zh-TW" altLang="en-US" sz="2000" b="1" dirty="0" smtClean="0">
                <a:solidFill>
                  <a:srgbClr val="000000"/>
                </a:solidFill>
                <a:latin typeface="標楷體" pitchFamily="65" charset="-120"/>
                <a:ea typeface="標楷體" pitchFamily="65" charset="-120"/>
              </a:rPr>
              <a:t>成效。</a:t>
            </a:r>
            <a:endParaRPr lang="en-US" altLang="zh-TW" sz="2000" b="1" dirty="0">
              <a:solidFill>
                <a:srgbClr val="000000"/>
              </a:solidFill>
              <a:latin typeface="標楷體" pitchFamily="65" charset="-120"/>
              <a:ea typeface="標楷體" pitchFamily="65" charset="-120"/>
            </a:endParaRPr>
          </a:p>
          <a:p>
            <a:pPr marL="0" indent="0">
              <a:buNone/>
            </a:pPr>
            <a:endParaRPr lang="en-US" altLang="zh-TW" sz="2600" dirty="0">
              <a:solidFill>
                <a:srgbClr val="000000"/>
              </a:solidFill>
              <a:latin typeface="標楷體" pitchFamily="65" charset="-120"/>
              <a:ea typeface="標楷體" pitchFamily="65" charset="-120"/>
            </a:endParaRPr>
          </a:p>
          <a:p>
            <a:pPr marL="0" indent="0">
              <a:buNone/>
            </a:pPr>
            <a:endParaRPr lang="en-US" altLang="zh-TW" sz="2600" dirty="0">
              <a:solidFill>
                <a:srgbClr val="000000"/>
              </a:solidFill>
              <a:latin typeface="標楷體" pitchFamily="65" charset="-120"/>
              <a:ea typeface="標楷體" pitchFamily="65" charset="-120"/>
            </a:endParaRPr>
          </a:p>
          <a:p>
            <a:endParaRPr lang="en-US" altLang="zh-TW" sz="2600" dirty="0">
              <a:solidFill>
                <a:srgbClr val="000000"/>
              </a:solidFill>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33" name="投影片編號版面配置區 32"/>
          <p:cNvSpPr>
            <a:spLocks noGrp="1"/>
          </p:cNvSpPr>
          <p:nvPr>
            <p:ph type="sldNum" sz="quarter" idx="12"/>
          </p:nvPr>
        </p:nvSpPr>
        <p:spPr>
          <a:xfrm>
            <a:off x="9201472" y="6165304"/>
            <a:ext cx="555358" cy="365125"/>
          </a:xfrm>
        </p:spPr>
        <p:txBody>
          <a:bodyPr/>
          <a:lstStyle/>
          <a:p>
            <a:fld id="{E7B12B5A-12EF-4BC0-96FC-60E9D66AEFFB}" type="slidenum">
              <a:rPr lang="en-US" altLang="zh-TW" smtClean="0">
                <a:solidFill>
                  <a:schemeClr val="tx1"/>
                </a:solidFill>
              </a:rPr>
              <a:pPr/>
              <a:t>31</a:t>
            </a:fld>
            <a:endParaRPr lang="en-US" altLang="zh-TW" dirty="0">
              <a:solidFill>
                <a:schemeClr val="tx1"/>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3220622033"/>
              </p:ext>
            </p:extLst>
          </p:nvPr>
        </p:nvGraphicFramePr>
        <p:xfrm>
          <a:off x="5114536" y="2272428"/>
          <a:ext cx="4446976" cy="2628133"/>
        </p:xfrm>
        <a:graphic>
          <a:graphicData uri="http://schemas.openxmlformats.org/drawingml/2006/table">
            <a:tbl>
              <a:tblPr firstRow="1" bandRow="1">
                <a:tableStyleId>{00A15C55-8517-42AA-B614-E9B94910E393}</a:tableStyleId>
              </a:tblPr>
              <a:tblGrid>
                <a:gridCol w="1385326"/>
                <a:gridCol w="1092240"/>
                <a:gridCol w="1092240"/>
                <a:gridCol w="877170"/>
              </a:tblGrid>
              <a:tr h="352378">
                <a:tc>
                  <a:txBody>
                    <a:bodyPr/>
                    <a:lstStyle/>
                    <a:p>
                      <a:pPr algn="ctr"/>
                      <a:endParaRPr lang="zh-TW" altLang="en-US" sz="1600" dirty="0"/>
                    </a:p>
                  </a:txBody>
                  <a:tcPr marL="99060" marR="99060" marT="49530" marB="49530" anchor="ctr"/>
                </a:tc>
                <a:tc>
                  <a:txBody>
                    <a:bodyPr/>
                    <a:lstStyle/>
                    <a:p>
                      <a:pPr algn="ctr"/>
                      <a:r>
                        <a:rPr lang="en-US" altLang="zh-TW" sz="1600" dirty="0" smtClean="0"/>
                        <a:t>103</a:t>
                      </a:r>
                      <a:r>
                        <a:rPr lang="zh-TW" altLang="en-US" sz="1600" dirty="0" smtClean="0"/>
                        <a:t>年度</a:t>
                      </a:r>
                      <a:endParaRPr lang="zh-TW" altLang="en-US" sz="1600" dirty="0"/>
                    </a:p>
                  </a:txBody>
                  <a:tcPr marL="99060" marR="99060" marT="49530" marB="49530" anchor="ctr"/>
                </a:tc>
                <a:tc>
                  <a:txBody>
                    <a:bodyPr/>
                    <a:lstStyle/>
                    <a:p>
                      <a:pPr algn="ctr"/>
                      <a:r>
                        <a:rPr lang="en-US" altLang="zh-TW" sz="1600" dirty="0" smtClean="0"/>
                        <a:t>104</a:t>
                      </a:r>
                      <a:r>
                        <a:rPr lang="zh-TW" altLang="en-US" sz="1600" dirty="0" smtClean="0"/>
                        <a:t>年度</a:t>
                      </a:r>
                      <a:endParaRPr lang="zh-TW" altLang="en-US" sz="1600" dirty="0"/>
                    </a:p>
                  </a:txBody>
                  <a:tcPr marL="99060" marR="99060" marT="49530" marB="49530" anchor="ctr"/>
                </a:tc>
                <a:tc>
                  <a:txBody>
                    <a:bodyPr/>
                    <a:lstStyle/>
                    <a:p>
                      <a:pPr algn="ctr"/>
                      <a:r>
                        <a:rPr lang="zh-TW" altLang="en-US" sz="1600" dirty="0" smtClean="0"/>
                        <a:t>增減數</a:t>
                      </a:r>
                      <a:endParaRPr lang="zh-TW" altLang="en-US" sz="1600" dirty="0"/>
                    </a:p>
                  </a:txBody>
                  <a:tcPr marL="99060" marR="99060" marT="49530" marB="49530" anchor="ctr"/>
                </a:tc>
              </a:tr>
              <a:tr h="466878">
                <a:tc>
                  <a:txBody>
                    <a:bodyPr/>
                    <a:lstStyle/>
                    <a:p>
                      <a:pPr algn="ctr"/>
                      <a:r>
                        <a:rPr lang="zh-TW" altLang="en-US" sz="1600" dirty="0" smtClean="0"/>
                        <a:t>總案件數</a:t>
                      </a:r>
                      <a:endParaRPr lang="zh-TW" altLang="en-US" sz="1600" dirty="0"/>
                    </a:p>
                  </a:txBody>
                  <a:tcPr marL="99060" marR="99060" marT="49530" marB="49530" anchor="ctr"/>
                </a:tc>
                <a:tc>
                  <a:txBody>
                    <a:bodyPr/>
                    <a:lstStyle/>
                    <a:p>
                      <a:pPr algn="ctr"/>
                      <a:r>
                        <a:rPr lang="en-US" altLang="zh-TW" sz="1600" dirty="0" smtClean="0"/>
                        <a:t>72</a:t>
                      </a:r>
                      <a:endParaRPr lang="zh-TW" altLang="en-US" sz="1600" dirty="0"/>
                    </a:p>
                  </a:txBody>
                  <a:tcPr marL="99060" marR="99060" marT="49530" marB="49530" anchor="ctr"/>
                </a:tc>
                <a:tc>
                  <a:txBody>
                    <a:bodyPr/>
                    <a:lstStyle/>
                    <a:p>
                      <a:pPr algn="ctr"/>
                      <a:r>
                        <a:rPr lang="en-US" altLang="zh-TW" sz="1600" dirty="0" smtClean="0"/>
                        <a:t>74</a:t>
                      </a:r>
                      <a:endParaRPr lang="zh-TW" altLang="en-US" sz="1600" dirty="0"/>
                    </a:p>
                  </a:txBody>
                  <a:tcPr marL="99060" marR="99060" marT="49530" marB="49530" anchor="ctr"/>
                </a:tc>
                <a:tc>
                  <a:txBody>
                    <a:bodyPr/>
                    <a:lstStyle/>
                    <a:p>
                      <a:pPr algn="ctr"/>
                      <a:r>
                        <a:rPr lang="en-US" altLang="zh-TW" sz="1600" dirty="0" smtClean="0"/>
                        <a:t>+2</a:t>
                      </a:r>
                      <a:endParaRPr lang="zh-TW" altLang="en-US" sz="1600" dirty="0"/>
                    </a:p>
                  </a:txBody>
                  <a:tcPr marL="99060" marR="99060" marT="49530" marB="49530" anchor="ctr"/>
                </a:tc>
              </a:tr>
              <a:tr h="602959">
                <a:tc>
                  <a:txBody>
                    <a:bodyPr/>
                    <a:lstStyle/>
                    <a:p>
                      <a:pPr algn="ctr"/>
                      <a:r>
                        <a:rPr lang="zh-TW" altLang="en-US" sz="1600" dirty="0" smtClean="0"/>
                        <a:t>缺失案件數</a:t>
                      </a:r>
                      <a:endParaRPr lang="zh-TW" altLang="en-US" sz="1600" dirty="0"/>
                    </a:p>
                  </a:txBody>
                  <a:tcPr marL="99060" marR="99060" marT="49530" marB="49530" anchor="ctr"/>
                </a:tc>
                <a:tc>
                  <a:txBody>
                    <a:bodyPr/>
                    <a:lstStyle/>
                    <a:p>
                      <a:pPr algn="ctr"/>
                      <a:r>
                        <a:rPr lang="en-US" altLang="zh-TW" sz="1600" dirty="0" smtClean="0"/>
                        <a:t>51</a:t>
                      </a:r>
                    </a:p>
                    <a:p>
                      <a:pPr algn="ctr"/>
                      <a:r>
                        <a:rPr lang="en-US" altLang="zh-TW" sz="1600" dirty="0" smtClean="0"/>
                        <a:t>(70.8%)</a:t>
                      </a:r>
                      <a:endParaRPr lang="zh-TW" altLang="en-US" sz="1600" dirty="0"/>
                    </a:p>
                  </a:txBody>
                  <a:tcPr marL="99060" marR="99060" marT="49530" marB="49530" anchor="ctr"/>
                </a:tc>
                <a:tc>
                  <a:txBody>
                    <a:bodyPr/>
                    <a:lstStyle/>
                    <a:p>
                      <a:pPr algn="ctr"/>
                      <a:r>
                        <a:rPr lang="en-US" altLang="zh-TW" sz="1600" dirty="0" smtClean="0"/>
                        <a:t>46</a:t>
                      </a:r>
                    </a:p>
                    <a:p>
                      <a:pPr algn="ctr"/>
                      <a:r>
                        <a:rPr lang="en-US" altLang="zh-TW" sz="1600" dirty="0" smtClean="0"/>
                        <a:t>(62.16%)</a:t>
                      </a:r>
                      <a:endParaRPr lang="zh-TW" altLang="en-US" sz="1600" dirty="0"/>
                    </a:p>
                  </a:txBody>
                  <a:tcPr marL="99060" marR="99060" marT="49530" marB="49530" anchor="ctr"/>
                </a:tc>
                <a:tc>
                  <a:txBody>
                    <a:bodyPr/>
                    <a:lstStyle/>
                    <a:p>
                      <a:pPr algn="ctr"/>
                      <a:r>
                        <a:rPr lang="en-US" altLang="zh-TW" sz="1600" dirty="0" smtClean="0"/>
                        <a:t>-5</a:t>
                      </a:r>
                      <a:endParaRPr lang="zh-TW" altLang="en-US" sz="1600" dirty="0"/>
                    </a:p>
                  </a:txBody>
                  <a:tcPr marL="99060" marR="99060" marT="49530" marB="49530" anchor="ctr"/>
                </a:tc>
              </a:tr>
              <a:tr h="602959">
                <a:tc>
                  <a:txBody>
                    <a:bodyPr/>
                    <a:lstStyle/>
                    <a:p>
                      <a:pPr algn="ctr"/>
                      <a:r>
                        <a:rPr lang="zh-TW" altLang="en-US" sz="1600" dirty="0" smtClean="0"/>
                        <a:t>嚴重缺失案件數</a:t>
                      </a:r>
                      <a:endParaRPr lang="zh-TW" altLang="en-US" sz="1600" dirty="0"/>
                    </a:p>
                  </a:txBody>
                  <a:tcPr marL="99060" marR="99060" marT="49530" marB="49530" anchor="ctr"/>
                </a:tc>
                <a:tc>
                  <a:txBody>
                    <a:bodyPr/>
                    <a:lstStyle/>
                    <a:p>
                      <a:pPr algn="ctr"/>
                      <a:r>
                        <a:rPr lang="en-US" altLang="zh-TW" sz="1600" dirty="0" smtClean="0"/>
                        <a:t>28</a:t>
                      </a:r>
                    </a:p>
                    <a:p>
                      <a:pPr algn="ctr"/>
                      <a:r>
                        <a:rPr lang="en-US" altLang="zh-TW" sz="1600" dirty="0" smtClean="0"/>
                        <a:t>(38.9%)</a:t>
                      </a:r>
                    </a:p>
                  </a:txBody>
                  <a:tcPr marL="99060" marR="99060" marT="49530" marB="49530" anchor="ctr"/>
                </a:tc>
                <a:tc>
                  <a:txBody>
                    <a:bodyPr/>
                    <a:lstStyle/>
                    <a:p>
                      <a:pPr algn="ctr"/>
                      <a:r>
                        <a:rPr lang="en-US" altLang="zh-TW" sz="1600" dirty="0" smtClean="0"/>
                        <a:t>15</a:t>
                      </a:r>
                    </a:p>
                    <a:p>
                      <a:pPr algn="ctr"/>
                      <a:r>
                        <a:rPr lang="en-US" altLang="zh-TW" sz="1600" dirty="0" smtClean="0"/>
                        <a:t>(20.3%)</a:t>
                      </a:r>
                    </a:p>
                  </a:txBody>
                  <a:tcPr marL="99060" marR="99060" marT="49530" marB="49530" anchor="ctr"/>
                </a:tc>
                <a:tc>
                  <a:txBody>
                    <a:bodyPr/>
                    <a:lstStyle/>
                    <a:p>
                      <a:pPr algn="ctr"/>
                      <a:r>
                        <a:rPr lang="en-US" altLang="zh-TW" sz="1600" dirty="0" smtClean="0"/>
                        <a:t>-13</a:t>
                      </a:r>
                      <a:endParaRPr lang="zh-TW" altLang="en-US" sz="1600" dirty="0"/>
                    </a:p>
                  </a:txBody>
                  <a:tcPr marL="99060" marR="99060" marT="49530" marB="49530" anchor="ctr"/>
                </a:tc>
              </a:tr>
              <a:tr h="602959">
                <a:tc>
                  <a:txBody>
                    <a:bodyPr/>
                    <a:lstStyle/>
                    <a:p>
                      <a:pPr algn="ctr"/>
                      <a:r>
                        <a:rPr lang="zh-TW" altLang="en-US" sz="1600" dirty="0" smtClean="0"/>
                        <a:t>缺失項目合計數</a:t>
                      </a:r>
                      <a:endParaRPr lang="zh-TW" altLang="en-US" sz="1600" dirty="0"/>
                    </a:p>
                  </a:txBody>
                  <a:tcPr marL="99060" marR="99060" marT="49530" marB="49530" anchor="ctr"/>
                </a:tc>
                <a:tc>
                  <a:txBody>
                    <a:bodyPr/>
                    <a:lstStyle/>
                    <a:p>
                      <a:pPr algn="ctr"/>
                      <a:r>
                        <a:rPr lang="en-US" altLang="zh-TW" sz="1600" dirty="0" smtClean="0"/>
                        <a:t>141</a:t>
                      </a:r>
                      <a:endParaRPr lang="zh-TW" altLang="en-US" sz="1600" dirty="0"/>
                    </a:p>
                  </a:txBody>
                  <a:tcPr marL="99060" marR="99060" marT="49530" marB="49530" anchor="ctr"/>
                </a:tc>
                <a:tc>
                  <a:txBody>
                    <a:bodyPr/>
                    <a:lstStyle/>
                    <a:p>
                      <a:pPr algn="ctr"/>
                      <a:r>
                        <a:rPr lang="en-US" altLang="zh-TW" sz="1600" dirty="0" smtClean="0"/>
                        <a:t>124</a:t>
                      </a:r>
                      <a:endParaRPr lang="zh-TW" altLang="en-US" sz="1600" dirty="0"/>
                    </a:p>
                  </a:txBody>
                  <a:tcPr marL="99060" marR="99060" marT="49530" marB="49530" anchor="ctr"/>
                </a:tc>
                <a:tc>
                  <a:txBody>
                    <a:bodyPr/>
                    <a:lstStyle/>
                    <a:p>
                      <a:pPr algn="ctr"/>
                      <a:r>
                        <a:rPr lang="en-US" altLang="zh-TW" sz="1600" dirty="0" smtClean="0"/>
                        <a:t>-17</a:t>
                      </a:r>
                      <a:endParaRPr lang="zh-TW" altLang="en-US" sz="1600" dirty="0"/>
                    </a:p>
                  </a:txBody>
                  <a:tcPr marL="99060" marR="99060" marT="49530" marB="49530" anchor="ctr"/>
                </a:tc>
              </a:tr>
            </a:tbl>
          </a:graphicData>
        </a:graphic>
      </p:graphicFrame>
      <p:sp>
        <p:nvSpPr>
          <p:cNvPr id="3" name="文字方塊 2"/>
          <p:cNvSpPr txBox="1"/>
          <p:nvPr/>
        </p:nvSpPr>
        <p:spPr>
          <a:xfrm>
            <a:off x="1784830" y="2479752"/>
            <a:ext cx="1800017" cy="923330"/>
          </a:xfrm>
          <a:prstGeom prst="rect">
            <a:avLst/>
          </a:prstGeom>
          <a:noFill/>
        </p:spPr>
        <p:txBody>
          <a:bodyPr wrap="square" rtlCol="0">
            <a:spAutoFit/>
          </a:bodyPr>
          <a:lstStyle/>
          <a:p>
            <a:pPr algn="l"/>
            <a:r>
              <a:rPr lang="zh-TW" altLang="en-US" dirty="0" smtClean="0"/>
              <a:t>缺失案件及項目均有減少，</a:t>
            </a:r>
            <a:r>
              <a:rPr lang="zh-TW" altLang="en-US" dirty="0" smtClean="0"/>
              <a:t>查驗已略有</a:t>
            </a:r>
            <a:r>
              <a:rPr lang="zh-TW" altLang="en-US" dirty="0" smtClean="0"/>
              <a:t>成效</a:t>
            </a:r>
            <a:endParaRPr lang="zh-TW" altLang="en-US" dirty="0"/>
          </a:p>
        </p:txBody>
      </p:sp>
      <p:sp>
        <p:nvSpPr>
          <p:cNvPr id="2" name="雲朵形圖說文字 1"/>
          <p:cNvSpPr/>
          <p:nvPr/>
        </p:nvSpPr>
        <p:spPr bwMode="auto">
          <a:xfrm>
            <a:off x="1352600" y="2272428"/>
            <a:ext cx="2592288" cy="1337978"/>
          </a:xfrm>
          <a:prstGeom prst="cloudCallout">
            <a:avLst>
              <a:gd name="adj1" fmla="val 46046"/>
              <a:gd name="adj2" fmla="val 66021"/>
            </a:avLst>
          </a:prstGeom>
          <a:noFill/>
          <a:ln w="28575" cap="flat" cmpd="sng" algn="ctr">
            <a:solidFill>
              <a:srgbClr val="CC3300"/>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p>
        </p:txBody>
      </p:sp>
      <p:graphicFrame>
        <p:nvGraphicFramePr>
          <p:cNvPr id="10" name="圖表 9"/>
          <p:cNvGraphicFramePr/>
          <p:nvPr>
            <p:extLst>
              <p:ext uri="{D42A27DB-BD31-4B8C-83A1-F6EECF244321}">
                <p14:modId xmlns:p14="http://schemas.microsoft.com/office/powerpoint/2010/main" val="3612402030"/>
              </p:ext>
            </p:extLst>
          </p:nvPr>
        </p:nvGraphicFramePr>
        <p:xfrm>
          <a:off x="811106" y="4133289"/>
          <a:ext cx="4419600" cy="2241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8921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15677" y="172936"/>
            <a:ext cx="8416554" cy="1430867"/>
          </a:xfrm>
        </p:spPr>
        <p:txBody>
          <a:bodyPr>
            <a:normAutofit/>
          </a:bodyPr>
          <a:lstStyle/>
          <a:p>
            <a:r>
              <a:rPr lang="zh-TW" altLang="en-US" dirty="0">
                <a:solidFill>
                  <a:schemeClr val="tx1"/>
                </a:solidFill>
                <a:latin typeface="標楷體" pitchFamily="65" charset="-120"/>
                <a:ea typeface="標楷體" pitchFamily="65" charset="-120"/>
              </a:rPr>
              <a:t>肆、道路工程查驗小組成果報告  </a:t>
            </a:r>
            <a:r>
              <a:rPr lang="en-US" altLang="zh-TW" sz="1950" dirty="0" smtClean="0">
                <a:solidFill>
                  <a:schemeClr val="tx1"/>
                </a:solidFill>
                <a:latin typeface="標楷體" pitchFamily="65" charset="-120"/>
                <a:ea typeface="標楷體" pitchFamily="65" charset="-120"/>
              </a:rPr>
              <a:t>(5/5)</a:t>
            </a:r>
            <a:endParaRPr lang="en-US" altLang="zh-TW" dirty="0">
              <a:latin typeface="標楷體" pitchFamily="65" charset="-120"/>
              <a:ea typeface="標楷體" pitchFamily="65" charset="-120"/>
            </a:endParaRPr>
          </a:p>
        </p:txBody>
      </p:sp>
      <p:sp>
        <p:nvSpPr>
          <p:cNvPr id="193539" name="Rectangle 3"/>
          <p:cNvSpPr>
            <a:spLocks noGrp="1" noChangeArrowheads="1"/>
          </p:cNvSpPr>
          <p:nvPr>
            <p:ph idx="1"/>
          </p:nvPr>
        </p:nvSpPr>
        <p:spPr>
          <a:xfrm>
            <a:off x="577952" y="857545"/>
            <a:ext cx="8479504" cy="5226581"/>
          </a:xfrm>
        </p:spPr>
        <p:txBody>
          <a:bodyPr anchor="t">
            <a:normAutofit lnSpcReduction="10000"/>
          </a:bodyPr>
          <a:lstStyle/>
          <a:p>
            <a:r>
              <a:rPr lang="en-US" altLang="zh-TW" sz="2817" dirty="0" smtClean="0">
                <a:solidFill>
                  <a:srgbClr val="000000"/>
                </a:solidFill>
                <a:latin typeface="標楷體" pitchFamily="65" charset="-120"/>
                <a:ea typeface="標楷體" pitchFamily="65" charset="-120"/>
              </a:rPr>
              <a:t>104</a:t>
            </a:r>
            <a:r>
              <a:rPr lang="zh-TW" altLang="en-US" sz="2817" dirty="0" smtClean="0">
                <a:solidFill>
                  <a:srgbClr val="000000"/>
                </a:solidFill>
                <a:latin typeface="標楷體" pitchFamily="65" charset="-120"/>
                <a:ea typeface="標楷體" pitchFamily="65" charset="-120"/>
              </a:rPr>
              <a:t>年度查驗</a:t>
            </a:r>
            <a:r>
              <a:rPr lang="zh-TW" altLang="en-US" sz="2817" dirty="0">
                <a:solidFill>
                  <a:srgbClr val="000000"/>
                </a:solidFill>
                <a:latin typeface="標楷體" pitchFamily="65" charset="-120"/>
                <a:ea typeface="標楷體" pitchFamily="65" charset="-120"/>
              </a:rPr>
              <a:t>執行</a:t>
            </a:r>
            <a:r>
              <a:rPr lang="zh-TW" altLang="en-US" sz="2817" dirty="0" smtClean="0">
                <a:solidFill>
                  <a:srgbClr val="000000"/>
                </a:solidFill>
                <a:latin typeface="標楷體" pitchFamily="65" charset="-120"/>
                <a:ea typeface="標楷體" pitchFamily="65" charset="-120"/>
              </a:rPr>
              <a:t>情形：</a:t>
            </a:r>
            <a:endParaRPr lang="en-US" altLang="zh-TW" sz="2817" dirty="0">
              <a:solidFill>
                <a:srgbClr val="000000"/>
              </a:solidFill>
              <a:latin typeface="標楷體" pitchFamily="65" charset="-120"/>
              <a:ea typeface="標楷體" pitchFamily="65" charset="-120"/>
            </a:endParaRPr>
          </a:p>
          <a:p>
            <a:pPr lvl="1">
              <a:buClr>
                <a:srgbClr val="51944E"/>
              </a:buClr>
            </a:pPr>
            <a:r>
              <a:rPr lang="zh-TW" altLang="en-US" sz="2000" b="1" dirty="0" smtClean="0">
                <a:solidFill>
                  <a:srgbClr val="000000"/>
                </a:solidFill>
                <a:latin typeface="標楷體" pitchFamily="65" charset="-120"/>
                <a:ea typeface="標楷體" pitchFamily="65" charset="-120"/>
              </a:rPr>
              <a:t>針對建設局道路工程查驗情形：</a:t>
            </a:r>
            <a:r>
              <a:rPr lang="en-US" altLang="zh-TW" sz="2000" b="1" dirty="0" smtClean="0">
                <a:solidFill>
                  <a:srgbClr val="000000"/>
                </a:solidFill>
                <a:latin typeface="標楷體" pitchFamily="65" charset="-120"/>
                <a:ea typeface="標楷體" pitchFamily="65" charset="-120"/>
              </a:rPr>
              <a:t>104</a:t>
            </a:r>
            <a:r>
              <a:rPr lang="zh-TW" altLang="en-US" sz="2000" b="1" dirty="0" smtClean="0">
                <a:solidFill>
                  <a:srgbClr val="000000"/>
                </a:solidFill>
                <a:latin typeface="標楷體" pitchFamily="65" charset="-120"/>
                <a:ea typeface="標楷體" pitchFamily="65" charset="-120"/>
              </a:rPr>
              <a:t>年度總計查核</a:t>
            </a:r>
            <a:r>
              <a:rPr lang="en-US" altLang="zh-TW" sz="2000" b="1" dirty="0" smtClean="0">
                <a:solidFill>
                  <a:srgbClr val="000000"/>
                </a:solidFill>
                <a:latin typeface="標楷體" pitchFamily="65" charset="-120"/>
                <a:ea typeface="標楷體" pitchFamily="65" charset="-120"/>
              </a:rPr>
              <a:t>24</a:t>
            </a:r>
            <a:r>
              <a:rPr lang="zh-TW" altLang="en-US" sz="2000" b="1" dirty="0" smtClean="0">
                <a:solidFill>
                  <a:srgbClr val="000000"/>
                </a:solidFill>
                <a:latin typeface="標楷體" pitchFamily="65" charset="-120"/>
                <a:ea typeface="標楷體" pitchFamily="65" charset="-120"/>
              </a:rPr>
              <a:t>案，嚴重缺失案件數由</a:t>
            </a:r>
            <a:r>
              <a:rPr lang="en-US" altLang="zh-TW" sz="2000" b="1" dirty="0">
                <a:solidFill>
                  <a:srgbClr val="000000"/>
                </a:solidFill>
                <a:latin typeface="標楷體" pitchFamily="65" charset="-120"/>
                <a:ea typeface="標楷體" pitchFamily="65" charset="-120"/>
              </a:rPr>
              <a:t>3</a:t>
            </a:r>
            <a:r>
              <a:rPr lang="zh-TW" altLang="en-US" sz="2000" b="1" dirty="0" smtClean="0">
                <a:solidFill>
                  <a:srgbClr val="000000"/>
                </a:solidFill>
                <a:latin typeface="標楷體" pitchFamily="65" charset="-120"/>
                <a:ea typeface="標楷體" pitchFamily="65" charset="-120"/>
              </a:rPr>
              <a:t>件降低至</a:t>
            </a:r>
            <a:r>
              <a:rPr lang="en-US" altLang="zh-TW" sz="2000" b="1" dirty="0">
                <a:solidFill>
                  <a:srgbClr val="000000"/>
                </a:solidFill>
                <a:latin typeface="標楷體" pitchFamily="65" charset="-120"/>
                <a:ea typeface="標楷體" pitchFamily="65" charset="-120"/>
              </a:rPr>
              <a:t>0</a:t>
            </a:r>
            <a:r>
              <a:rPr lang="zh-TW" altLang="en-US" sz="2000" b="1" dirty="0" smtClean="0">
                <a:solidFill>
                  <a:srgbClr val="000000"/>
                </a:solidFill>
                <a:latin typeface="標楷體" pitchFamily="65" charset="-120"/>
                <a:ea typeface="標楷體" pitchFamily="65" charset="-120"/>
              </a:rPr>
              <a:t>件，缺失項目由</a:t>
            </a:r>
            <a:r>
              <a:rPr lang="en-US" altLang="zh-TW" sz="2000" b="1" dirty="0" smtClean="0">
                <a:solidFill>
                  <a:srgbClr val="000000"/>
                </a:solidFill>
                <a:latin typeface="標楷體" pitchFamily="65" charset="-120"/>
                <a:ea typeface="標楷體" pitchFamily="65" charset="-120"/>
              </a:rPr>
              <a:t>20</a:t>
            </a:r>
            <a:r>
              <a:rPr lang="zh-TW" altLang="en-US" sz="2000" b="1" dirty="0" smtClean="0">
                <a:solidFill>
                  <a:srgbClr val="000000"/>
                </a:solidFill>
                <a:latin typeface="標楷體" pitchFamily="65" charset="-120"/>
                <a:ea typeface="標楷體" pitchFamily="65" charset="-120"/>
              </a:rPr>
              <a:t>項降低為</a:t>
            </a:r>
            <a:r>
              <a:rPr lang="en-US" altLang="zh-TW" sz="2000" b="1" dirty="0" smtClean="0">
                <a:solidFill>
                  <a:srgbClr val="000000"/>
                </a:solidFill>
                <a:latin typeface="標楷體" pitchFamily="65" charset="-120"/>
                <a:ea typeface="標楷體" pitchFamily="65" charset="-120"/>
              </a:rPr>
              <a:t>11</a:t>
            </a:r>
            <a:r>
              <a:rPr lang="zh-TW" altLang="en-US" sz="2000" b="1" dirty="0" smtClean="0">
                <a:solidFill>
                  <a:srgbClr val="000000"/>
                </a:solidFill>
                <a:latin typeface="標楷體" pitchFamily="65" charset="-120"/>
                <a:ea typeface="標楷體" pitchFamily="65" charset="-120"/>
              </a:rPr>
              <a:t>項，仍須持續改善。</a:t>
            </a:r>
            <a:endParaRPr lang="en-US" altLang="zh-TW" sz="2000" b="1" dirty="0">
              <a:solidFill>
                <a:srgbClr val="000000"/>
              </a:solidFill>
              <a:latin typeface="標楷體" pitchFamily="65" charset="-120"/>
              <a:ea typeface="標楷體" pitchFamily="65" charset="-120"/>
            </a:endParaRPr>
          </a:p>
          <a:p>
            <a:pPr marL="0" indent="0">
              <a:buNone/>
            </a:pPr>
            <a:endParaRPr lang="en-US" altLang="zh-TW" sz="2600" dirty="0">
              <a:solidFill>
                <a:srgbClr val="000000"/>
              </a:solidFill>
              <a:latin typeface="標楷體" pitchFamily="65" charset="-120"/>
              <a:ea typeface="標楷體" pitchFamily="65" charset="-120"/>
            </a:endParaRPr>
          </a:p>
          <a:p>
            <a:pPr marL="0" indent="0">
              <a:buNone/>
            </a:pPr>
            <a:endParaRPr lang="en-US" altLang="zh-TW" sz="2600" dirty="0">
              <a:solidFill>
                <a:srgbClr val="000000"/>
              </a:solidFill>
              <a:latin typeface="標楷體" pitchFamily="65" charset="-120"/>
              <a:ea typeface="標楷體" pitchFamily="65" charset="-120"/>
            </a:endParaRPr>
          </a:p>
          <a:p>
            <a:endParaRPr lang="en-US" altLang="zh-TW" sz="2600" dirty="0">
              <a:solidFill>
                <a:srgbClr val="000000"/>
              </a:solidFill>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33" name="投影片編號版面配置區 32"/>
          <p:cNvSpPr>
            <a:spLocks noGrp="1"/>
          </p:cNvSpPr>
          <p:nvPr>
            <p:ph type="sldNum" sz="quarter" idx="12"/>
          </p:nvPr>
        </p:nvSpPr>
        <p:spPr>
          <a:xfrm>
            <a:off x="9201472" y="6165304"/>
            <a:ext cx="555358" cy="365125"/>
          </a:xfrm>
        </p:spPr>
        <p:txBody>
          <a:bodyPr/>
          <a:lstStyle/>
          <a:p>
            <a:fld id="{E7B12B5A-12EF-4BC0-96FC-60E9D66AEFFB}" type="slidenum">
              <a:rPr lang="en-US" altLang="zh-TW" smtClean="0">
                <a:solidFill>
                  <a:schemeClr val="tx1"/>
                </a:solidFill>
              </a:rPr>
              <a:pPr/>
              <a:t>32</a:t>
            </a:fld>
            <a:endParaRPr lang="en-US" altLang="zh-TW" dirty="0">
              <a:solidFill>
                <a:schemeClr val="tx1"/>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2570962764"/>
              </p:ext>
            </p:extLst>
          </p:nvPr>
        </p:nvGraphicFramePr>
        <p:xfrm>
          <a:off x="5159464" y="2272428"/>
          <a:ext cx="4518984" cy="2607408"/>
        </p:xfrm>
        <a:graphic>
          <a:graphicData uri="http://schemas.openxmlformats.org/drawingml/2006/table">
            <a:tbl>
              <a:tblPr firstRow="1" bandRow="1">
                <a:tableStyleId>{00A15C55-8517-42AA-B614-E9B94910E393}</a:tableStyleId>
              </a:tblPr>
              <a:tblGrid>
                <a:gridCol w="1088680"/>
                <a:gridCol w="811529"/>
                <a:gridCol w="962591"/>
                <a:gridCol w="864096"/>
                <a:gridCol w="792088"/>
              </a:tblGrid>
              <a:tr h="292476">
                <a:tc>
                  <a:txBody>
                    <a:bodyPr/>
                    <a:lstStyle/>
                    <a:p>
                      <a:pPr algn="ctr"/>
                      <a:endParaRPr lang="zh-TW" altLang="en-US" sz="1600" dirty="0"/>
                    </a:p>
                  </a:txBody>
                  <a:tcPr marL="99060" marR="99060" marT="49530" marB="49530" anchor="ctr"/>
                </a:tc>
                <a:tc>
                  <a:txBody>
                    <a:bodyPr/>
                    <a:lstStyle/>
                    <a:p>
                      <a:pPr algn="ctr"/>
                      <a:r>
                        <a:rPr lang="zh-TW" altLang="en-US" sz="1600" dirty="0" smtClean="0"/>
                        <a:t>第</a:t>
                      </a:r>
                      <a:r>
                        <a:rPr lang="en-US" altLang="zh-TW" sz="1600" dirty="0" smtClean="0"/>
                        <a:t>1</a:t>
                      </a:r>
                      <a:r>
                        <a:rPr lang="zh-TW" altLang="en-US" sz="1600" dirty="0" smtClean="0"/>
                        <a:t>季</a:t>
                      </a:r>
                      <a:endParaRPr lang="zh-TW" altLang="en-US" sz="1600" dirty="0"/>
                    </a:p>
                  </a:txBody>
                  <a:tcPr marL="99060" marR="99060" marT="49530" marB="49530" anchor="ctr"/>
                </a:tc>
                <a:tc>
                  <a:txBody>
                    <a:bodyPr/>
                    <a:lstStyle/>
                    <a:p>
                      <a:pPr algn="ctr"/>
                      <a:r>
                        <a:rPr lang="zh-TW" altLang="en-US" sz="1600" dirty="0" smtClean="0"/>
                        <a:t>第</a:t>
                      </a:r>
                      <a:r>
                        <a:rPr lang="en-US" altLang="zh-TW" sz="1600" dirty="0" smtClean="0"/>
                        <a:t>2</a:t>
                      </a:r>
                      <a:r>
                        <a:rPr lang="zh-TW" altLang="en-US" sz="1600" dirty="0" smtClean="0"/>
                        <a:t>季</a:t>
                      </a:r>
                      <a:endParaRPr lang="zh-TW" altLang="en-US" sz="1600" dirty="0"/>
                    </a:p>
                  </a:txBody>
                  <a:tcPr marL="99060" marR="99060" marT="49530" marB="49530" anchor="ctr"/>
                </a:tc>
                <a:tc>
                  <a:txBody>
                    <a:bodyPr/>
                    <a:lstStyle/>
                    <a:p>
                      <a:pPr algn="ctr"/>
                      <a:r>
                        <a:rPr lang="zh-TW" altLang="en-US" sz="1600" dirty="0" smtClean="0"/>
                        <a:t>第</a:t>
                      </a:r>
                      <a:r>
                        <a:rPr lang="en-US" altLang="zh-TW" sz="1600" dirty="0" smtClean="0"/>
                        <a:t>3</a:t>
                      </a:r>
                      <a:r>
                        <a:rPr lang="zh-TW" altLang="en-US" sz="1600" dirty="0" smtClean="0"/>
                        <a:t>季</a:t>
                      </a:r>
                      <a:endParaRPr lang="zh-TW" altLang="en-US" sz="1600" dirty="0"/>
                    </a:p>
                  </a:txBody>
                  <a:tcPr marL="99060" marR="99060" marT="49530" marB="49530" anchor="ctr"/>
                </a:tc>
                <a:tc>
                  <a:txBody>
                    <a:bodyPr/>
                    <a:lstStyle/>
                    <a:p>
                      <a:pPr algn="ctr"/>
                      <a:r>
                        <a:rPr lang="zh-TW" altLang="en-US" sz="1600" dirty="0" smtClean="0"/>
                        <a:t>第</a:t>
                      </a:r>
                      <a:r>
                        <a:rPr lang="en-US" altLang="zh-TW" sz="1600" dirty="0" smtClean="0"/>
                        <a:t>4</a:t>
                      </a:r>
                      <a:r>
                        <a:rPr lang="zh-TW" altLang="en-US" sz="1600" dirty="0" smtClean="0"/>
                        <a:t>季</a:t>
                      </a:r>
                      <a:endParaRPr lang="zh-TW" altLang="en-US" sz="1600" dirty="0"/>
                    </a:p>
                  </a:txBody>
                  <a:tcPr marL="99060" marR="99060" marT="49530" marB="49530" anchor="ctr"/>
                </a:tc>
              </a:tr>
              <a:tr h="463411">
                <a:tc>
                  <a:txBody>
                    <a:bodyPr/>
                    <a:lstStyle/>
                    <a:p>
                      <a:pPr algn="ctr"/>
                      <a:r>
                        <a:rPr lang="zh-TW" altLang="en-US" sz="1600" dirty="0" smtClean="0"/>
                        <a:t>總案件數</a:t>
                      </a:r>
                      <a:endParaRPr lang="zh-TW" altLang="en-US" sz="1600" dirty="0"/>
                    </a:p>
                  </a:txBody>
                  <a:tcPr marL="99060" marR="99060" marT="49530" marB="49530" anchor="ctr"/>
                </a:tc>
                <a:tc>
                  <a:txBody>
                    <a:bodyPr/>
                    <a:lstStyle/>
                    <a:p>
                      <a:pPr algn="ctr"/>
                      <a:r>
                        <a:rPr lang="en-US" altLang="zh-TW" sz="1600" dirty="0" smtClean="0"/>
                        <a:t>6</a:t>
                      </a:r>
                      <a:endParaRPr lang="zh-TW" altLang="en-US" sz="1600" dirty="0"/>
                    </a:p>
                  </a:txBody>
                  <a:tcPr marL="99060" marR="99060" marT="49530" marB="49530" anchor="ctr"/>
                </a:tc>
                <a:tc>
                  <a:txBody>
                    <a:bodyPr/>
                    <a:lstStyle/>
                    <a:p>
                      <a:pPr algn="ctr"/>
                      <a:r>
                        <a:rPr lang="en-US" altLang="zh-TW" sz="1600" dirty="0" smtClean="0"/>
                        <a:t>5</a:t>
                      </a:r>
                      <a:endParaRPr lang="zh-TW" altLang="en-US" sz="1600" dirty="0"/>
                    </a:p>
                  </a:txBody>
                  <a:tcPr marL="99060" marR="99060" marT="49530" marB="49530" anchor="ctr"/>
                </a:tc>
                <a:tc>
                  <a:txBody>
                    <a:bodyPr/>
                    <a:lstStyle/>
                    <a:p>
                      <a:pPr algn="ctr"/>
                      <a:r>
                        <a:rPr lang="en-US" altLang="zh-TW" sz="1600" dirty="0" smtClean="0"/>
                        <a:t>5</a:t>
                      </a:r>
                      <a:endParaRPr lang="zh-TW" altLang="en-US" sz="1600" dirty="0"/>
                    </a:p>
                  </a:txBody>
                  <a:tcPr marL="99060" marR="99060" marT="49530" marB="49530" anchor="ctr"/>
                </a:tc>
                <a:tc>
                  <a:txBody>
                    <a:bodyPr/>
                    <a:lstStyle/>
                    <a:p>
                      <a:pPr algn="ctr"/>
                      <a:r>
                        <a:rPr lang="en-US" altLang="zh-TW" sz="1600" dirty="0" smtClean="0"/>
                        <a:t>8</a:t>
                      </a:r>
                      <a:endParaRPr lang="zh-TW" altLang="en-US" sz="1600" dirty="0"/>
                    </a:p>
                  </a:txBody>
                  <a:tcPr marL="99060" marR="99060" marT="49530" marB="49530" anchor="ctr"/>
                </a:tc>
              </a:tr>
              <a:tr h="526728">
                <a:tc>
                  <a:txBody>
                    <a:bodyPr/>
                    <a:lstStyle/>
                    <a:p>
                      <a:pPr algn="ctr"/>
                      <a:r>
                        <a:rPr lang="zh-TW" altLang="en-US" sz="1600" dirty="0" smtClean="0"/>
                        <a:t>缺失案件數</a:t>
                      </a:r>
                      <a:endParaRPr lang="zh-TW" altLang="en-US" sz="1600" dirty="0"/>
                    </a:p>
                  </a:txBody>
                  <a:tcPr marL="99060" marR="99060" marT="49530" marB="49530" anchor="ctr"/>
                </a:tc>
                <a:tc>
                  <a:txBody>
                    <a:bodyPr/>
                    <a:lstStyle/>
                    <a:p>
                      <a:pPr algn="ctr"/>
                      <a:r>
                        <a:rPr lang="en-US" altLang="zh-TW" sz="1600" dirty="0" smtClean="0"/>
                        <a:t>5</a:t>
                      </a:r>
                    </a:p>
                    <a:p>
                      <a:pPr algn="ctr"/>
                      <a:r>
                        <a:rPr lang="en-US" altLang="zh-TW" sz="1600" dirty="0" smtClean="0"/>
                        <a:t>(83.3%)</a:t>
                      </a:r>
                      <a:endParaRPr lang="zh-TW" altLang="en-US" sz="1600" dirty="0"/>
                    </a:p>
                  </a:txBody>
                  <a:tcPr marL="99060" marR="99060" marT="49530" marB="49530" anchor="ctr"/>
                </a:tc>
                <a:tc>
                  <a:txBody>
                    <a:bodyPr/>
                    <a:lstStyle/>
                    <a:p>
                      <a:pPr algn="ctr"/>
                      <a:r>
                        <a:rPr lang="en-US" altLang="zh-TW" sz="1600" dirty="0" smtClean="0"/>
                        <a:t>3</a:t>
                      </a:r>
                    </a:p>
                    <a:p>
                      <a:pPr algn="ctr"/>
                      <a:r>
                        <a:rPr lang="en-US" altLang="zh-TW" sz="1600" dirty="0" smtClean="0"/>
                        <a:t>(60.0%)</a:t>
                      </a:r>
                      <a:endParaRPr lang="zh-TW" altLang="en-US" sz="1600" dirty="0"/>
                    </a:p>
                  </a:txBody>
                  <a:tcPr marL="99060" marR="99060" marT="49530" marB="49530" anchor="ctr"/>
                </a:tc>
                <a:tc>
                  <a:txBody>
                    <a:bodyPr/>
                    <a:lstStyle/>
                    <a:p>
                      <a:pPr algn="ctr"/>
                      <a:r>
                        <a:rPr lang="en-US" altLang="zh-TW" sz="1600" dirty="0" smtClean="0"/>
                        <a:t>4</a:t>
                      </a:r>
                    </a:p>
                    <a:p>
                      <a:pPr algn="ctr"/>
                      <a:r>
                        <a:rPr lang="en-US" altLang="zh-TW" sz="1600" dirty="0" smtClean="0"/>
                        <a:t>(80.0%)</a:t>
                      </a:r>
                      <a:endParaRPr lang="zh-TW" altLang="en-US" sz="1600" dirty="0"/>
                    </a:p>
                  </a:txBody>
                  <a:tcPr marL="99060" marR="99060" marT="49530" marB="49530" anchor="ctr"/>
                </a:tc>
                <a:tc>
                  <a:txBody>
                    <a:bodyPr/>
                    <a:lstStyle/>
                    <a:p>
                      <a:pPr algn="ctr"/>
                      <a:r>
                        <a:rPr lang="en-US" altLang="zh-TW" sz="1600" dirty="0" smtClean="0"/>
                        <a:t>5</a:t>
                      </a:r>
                    </a:p>
                    <a:p>
                      <a:pPr algn="ctr"/>
                      <a:r>
                        <a:rPr lang="en-US" altLang="zh-TW" sz="1600" dirty="0" smtClean="0"/>
                        <a:t>(62.5%)</a:t>
                      </a:r>
                      <a:endParaRPr lang="zh-TW" altLang="en-US" sz="1600" dirty="0"/>
                    </a:p>
                  </a:txBody>
                  <a:tcPr marL="99060" marR="99060" marT="49530" marB="49530" anchor="ctr"/>
                </a:tc>
              </a:tr>
              <a:tr h="627617">
                <a:tc>
                  <a:txBody>
                    <a:bodyPr/>
                    <a:lstStyle/>
                    <a:p>
                      <a:pPr algn="ctr"/>
                      <a:r>
                        <a:rPr lang="zh-TW" altLang="en-US" sz="1600" dirty="0" smtClean="0"/>
                        <a:t>嚴重缺失案件數</a:t>
                      </a:r>
                      <a:endParaRPr lang="zh-TW" altLang="en-US" sz="1600" dirty="0"/>
                    </a:p>
                  </a:txBody>
                  <a:tcPr marL="99060" marR="99060" marT="49530" marB="49530" anchor="ctr"/>
                </a:tc>
                <a:tc>
                  <a:txBody>
                    <a:bodyPr/>
                    <a:lstStyle/>
                    <a:p>
                      <a:pPr algn="ctr"/>
                      <a:r>
                        <a:rPr lang="en-US" altLang="zh-TW" sz="1600" dirty="0" smtClean="0"/>
                        <a:t>3</a:t>
                      </a:r>
                    </a:p>
                    <a:p>
                      <a:pPr algn="ctr"/>
                      <a:r>
                        <a:rPr lang="en-US" altLang="zh-TW" sz="1600" dirty="0" smtClean="0"/>
                        <a:t>(50.0%)</a:t>
                      </a:r>
                    </a:p>
                  </a:txBody>
                  <a:tcPr marL="99060" marR="99060" marT="49530" marB="49530" anchor="ctr"/>
                </a:tc>
                <a:tc>
                  <a:txBody>
                    <a:bodyPr/>
                    <a:lstStyle/>
                    <a:p>
                      <a:pPr algn="ctr"/>
                      <a:r>
                        <a:rPr lang="en-US" altLang="zh-TW" sz="1600" dirty="0" smtClean="0"/>
                        <a:t>2</a:t>
                      </a:r>
                    </a:p>
                    <a:p>
                      <a:pPr algn="ctr"/>
                      <a:r>
                        <a:rPr lang="en-US" altLang="zh-TW" sz="1600" dirty="0" smtClean="0"/>
                        <a:t>(40.0%)</a:t>
                      </a:r>
                    </a:p>
                  </a:txBody>
                  <a:tcPr marL="99060" marR="99060" marT="49530" marB="49530" anchor="ctr"/>
                </a:tc>
                <a:tc>
                  <a:txBody>
                    <a:bodyPr/>
                    <a:lstStyle/>
                    <a:p>
                      <a:pPr algn="ctr"/>
                      <a:r>
                        <a:rPr lang="en-US" altLang="zh-TW" sz="1600" dirty="0" smtClean="0"/>
                        <a:t>1</a:t>
                      </a:r>
                    </a:p>
                    <a:p>
                      <a:pPr algn="ctr"/>
                      <a:r>
                        <a:rPr lang="en-US" altLang="zh-TW" sz="1600" dirty="0" smtClean="0"/>
                        <a:t>(20.0%)</a:t>
                      </a:r>
                      <a:endParaRPr lang="zh-TW" altLang="en-US" sz="1600" dirty="0"/>
                    </a:p>
                  </a:txBody>
                  <a:tcPr marL="99060" marR="99060" marT="49530" marB="49530" anchor="ctr"/>
                </a:tc>
                <a:tc>
                  <a:txBody>
                    <a:bodyPr/>
                    <a:lstStyle/>
                    <a:p>
                      <a:pPr algn="ctr"/>
                      <a:r>
                        <a:rPr lang="en-US" altLang="zh-TW" sz="1600" dirty="0" smtClean="0"/>
                        <a:t>0</a:t>
                      </a:r>
                    </a:p>
                    <a:p>
                      <a:pPr algn="ctr"/>
                      <a:r>
                        <a:rPr lang="en-US" altLang="zh-TW" sz="1600" dirty="0" smtClean="0"/>
                        <a:t>(0.0%)</a:t>
                      </a:r>
                      <a:endParaRPr lang="zh-TW" altLang="en-US" sz="1600" dirty="0"/>
                    </a:p>
                  </a:txBody>
                  <a:tcPr marL="99060" marR="99060" marT="49530" marB="49530" anchor="ctr"/>
                </a:tc>
              </a:tr>
              <a:tr h="432048">
                <a:tc>
                  <a:txBody>
                    <a:bodyPr/>
                    <a:lstStyle/>
                    <a:p>
                      <a:pPr algn="ctr"/>
                      <a:r>
                        <a:rPr lang="zh-TW" altLang="en-US" sz="1600" dirty="0" smtClean="0"/>
                        <a:t>缺失項目合計數</a:t>
                      </a:r>
                      <a:endParaRPr lang="zh-TW" altLang="en-US" sz="1600" dirty="0"/>
                    </a:p>
                  </a:txBody>
                  <a:tcPr marL="99060" marR="99060" marT="49530" marB="49530" anchor="ctr"/>
                </a:tc>
                <a:tc>
                  <a:txBody>
                    <a:bodyPr/>
                    <a:lstStyle/>
                    <a:p>
                      <a:pPr algn="ctr"/>
                      <a:r>
                        <a:rPr lang="en-US" altLang="zh-TW" sz="1600" dirty="0" smtClean="0"/>
                        <a:t>20</a:t>
                      </a:r>
                      <a:endParaRPr lang="zh-TW" altLang="en-US" sz="1600" dirty="0"/>
                    </a:p>
                  </a:txBody>
                  <a:tcPr marL="99060" marR="99060" marT="49530" marB="49530" anchor="ctr"/>
                </a:tc>
                <a:tc>
                  <a:txBody>
                    <a:bodyPr/>
                    <a:lstStyle/>
                    <a:p>
                      <a:pPr algn="ctr"/>
                      <a:r>
                        <a:rPr lang="en-US" altLang="zh-TW" sz="1600" dirty="0" smtClean="0"/>
                        <a:t>10</a:t>
                      </a:r>
                      <a:endParaRPr lang="zh-TW" altLang="en-US" sz="1600" dirty="0"/>
                    </a:p>
                  </a:txBody>
                  <a:tcPr marL="99060" marR="99060" marT="49530" marB="49530" anchor="ctr"/>
                </a:tc>
                <a:tc>
                  <a:txBody>
                    <a:bodyPr/>
                    <a:lstStyle/>
                    <a:p>
                      <a:pPr algn="ctr"/>
                      <a:r>
                        <a:rPr lang="en-US" altLang="zh-TW" sz="1600" dirty="0" smtClean="0"/>
                        <a:t>4</a:t>
                      </a:r>
                      <a:endParaRPr lang="zh-TW" altLang="en-US" sz="1600" dirty="0"/>
                    </a:p>
                  </a:txBody>
                  <a:tcPr marL="99060" marR="99060" marT="49530" marB="49530" anchor="ctr"/>
                </a:tc>
                <a:tc>
                  <a:txBody>
                    <a:bodyPr/>
                    <a:lstStyle/>
                    <a:p>
                      <a:pPr algn="ctr"/>
                      <a:r>
                        <a:rPr lang="en-US" altLang="zh-TW" sz="1600" dirty="0" smtClean="0"/>
                        <a:t>11</a:t>
                      </a:r>
                      <a:endParaRPr lang="zh-TW" altLang="en-US" sz="1600" dirty="0"/>
                    </a:p>
                  </a:txBody>
                  <a:tcPr marL="99060" marR="99060" marT="49530" marB="49530" anchor="ctr"/>
                </a:tc>
              </a:tr>
            </a:tbl>
          </a:graphicData>
        </a:graphic>
      </p:graphicFrame>
      <p:sp>
        <p:nvSpPr>
          <p:cNvPr id="3" name="文字方塊 2"/>
          <p:cNvSpPr txBox="1"/>
          <p:nvPr/>
        </p:nvSpPr>
        <p:spPr>
          <a:xfrm>
            <a:off x="1784830" y="2479752"/>
            <a:ext cx="1872025" cy="923330"/>
          </a:xfrm>
          <a:prstGeom prst="rect">
            <a:avLst/>
          </a:prstGeom>
          <a:noFill/>
        </p:spPr>
        <p:txBody>
          <a:bodyPr wrap="square" rtlCol="0">
            <a:spAutoFit/>
          </a:bodyPr>
          <a:lstStyle/>
          <a:p>
            <a:pPr algn="l"/>
            <a:r>
              <a:rPr lang="zh-TW" altLang="en-US" dirty="0" smtClean="0"/>
              <a:t>嚴重缺失案件及項目均有減少，仍須持續改善。</a:t>
            </a:r>
            <a:endParaRPr lang="zh-TW" altLang="en-US" dirty="0"/>
          </a:p>
        </p:txBody>
      </p:sp>
      <p:sp>
        <p:nvSpPr>
          <p:cNvPr id="2" name="雲朵形圖說文字 1"/>
          <p:cNvSpPr/>
          <p:nvPr/>
        </p:nvSpPr>
        <p:spPr bwMode="auto">
          <a:xfrm>
            <a:off x="1352600" y="2272428"/>
            <a:ext cx="2592288" cy="1337978"/>
          </a:xfrm>
          <a:prstGeom prst="cloudCallout">
            <a:avLst>
              <a:gd name="adj1" fmla="val 46046"/>
              <a:gd name="adj2" fmla="val 66021"/>
            </a:avLst>
          </a:prstGeom>
          <a:noFill/>
          <a:ln w="28575" cap="flat" cmpd="sng" algn="ctr">
            <a:solidFill>
              <a:srgbClr val="CC3300"/>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p>
        </p:txBody>
      </p:sp>
      <p:graphicFrame>
        <p:nvGraphicFramePr>
          <p:cNvPr id="13" name="圖表 12"/>
          <p:cNvGraphicFramePr/>
          <p:nvPr>
            <p:extLst>
              <p:ext uri="{D42A27DB-BD31-4B8C-83A1-F6EECF244321}">
                <p14:modId xmlns:p14="http://schemas.microsoft.com/office/powerpoint/2010/main" val="1350933464"/>
              </p:ext>
            </p:extLst>
          </p:nvPr>
        </p:nvGraphicFramePr>
        <p:xfrm>
          <a:off x="577952" y="3680082"/>
          <a:ext cx="4572000" cy="27472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1735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00472" y="229639"/>
            <a:ext cx="6876689" cy="1320800"/>
          </a:xfrm>
        </p:spPr>
        <p:txBody>
          <a:bodyPr/>
          <a:lstStyle/>
          <a:p>
            <a:r>
              <a:rPr lang="zh-TW" altLang="en-US" dirty="0">
                <a:solidFill>
                  <a:schemeClr val="tx1"/>
                </a:solidFill>
                <a:latin typeface="標楷體" pitchFamily="65" charset="-120"/>
                <a:ea typeface="標楷體" pitchFamily="65" charset="-120"/>
              </a:rPr>
              <a:t>伍、精進作為 </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1280593" y="1052736"/>
            <a:ext cx="7127875" cy="4824536"/>
          </a:xfrm>
        </p:spPr>
        <p:txBody>
          <a:bodyPr anchor="t"/>
          <a:lstStyle/>
          <a:p>
            <a:endParaRPr lang="en-US" altLang="zh-TW" dirty="0" smtClean="0">
              <a:solidFill>
                <a:srgbClr val="000000"/>
              </a:solidFill>
              <a:latin typeface="標楷體" pitchFamily="65" charset="-120"/>
              <a:ea typeface="標楷體" pitchFamily="65" charset="-120"/>
            </a:endParaRPr>
          </a:p>
          <a:p>
            <a:pPr lvl="1"/>
            <a:endParaRPr lang="en-US" altLang="zh-TW" sz="2200" b="1" dirty="0">
              <a:solidFill>
                <a:schemeClr val="tx1">
                  <a:lumMod val="95000"/>
                  <a:lumOff val="5000"/>
                </a:schemeClr>
              </a:solidFill>
              <a:latin typeface="標楷體" pitchFamily="65" charset="-120"/>
              <a:ea typeface="標楷體" pitchFamily="65" charset="-120"/>
            </a:endParaRPr>
          </a:p>
          <a:p>
            <a:pPr lvl="1">
              <a:buNone/>
            </a:pPr>
            <a:endParaRPr lang="en-US" altLang="zh-TW" sz="2000" dirty="0">
              <a:solidFill>
                <a:schemeClr val="tx1">
                  <a:lumMod val="95000"/>
                  <a:lumOff val="5000"/>
                </a:schemeClr>
              </a:solidFill>
              <a:latin typeface="標楷體" pitchFamily="65" charset="-120"/>
              <a:ea typeface="標楷體" pitchFamily="65" charset="-120"/>
            </a:endParaRPr>
          </a:p>
          <a:p>
            <a:pPr lvl="1"/>
            <a:endParaRPr lang="en-US" altLang="zh-TW" sz="2200" b="1" dirty="0">
              <a:latin typeface="標楷體" pitchFamily="65" charset="-120"/>
              <a:ea typeface="標楷體" pitchFamily="65" charset="-120"/>
            </a:endParaRPr>
          </a:p>
          <a:p>
            <a:pPr lvl="1">
              <a:buNone/>
            </a:pPr>
            <a:endParaRPr lang="en-US" altLang="zh-TW" sz="2400" b="1" dirty="0">
              <a:latin typeface="標楷體" pitchFamily="65" charset="-120"/>
              <a:ea typeface="標楷體" pitchFamily="65" charset="-120"/>
            </a:endParaRPr>
          </a:p>
          <a:p>
            <a:pPr lvl="1">
              <a:buNone/>
            </a:pPr>
            <a:endParaRPr lang="en-US" altLang="zh-TW" sz="2400" b="1" dirty="0">
              <a:latin typeface="標楷體" pitchFamily="65" charset="-120"/>
              <a:ea typeface="標楷體" pitchFamily="65" charset="-120"/>
            </a:endParaRPr>
          </a:p>
          <a:p>
            <a:pPr lvl="1">
              <a:buNone/>
            </a:pPr>
            <a:endParaRPr lang="en-US" altLang="zh-TW" sz="2400" b="1" dirty="0">
              <a:latin typeface="標楷體" pitchFamily="65" charset="-120"/>
              <a:ea typeface="標楷體" pitchFamily="65" charset="-120"/>
            </a:endParaRPr>
          </a:p>
          <a:p>
            <a:pPr lvl="1">
              <a:buNone/>
            </a:pPr>
            <a:endParaRPr lang="en-US" altLang="zh-TW" sz="2400" b="1" dirty="0">
              <a:latin typeface="標楷體" pitchFamily="65" charset="-120"/>
              <a:ea typeface="標楷體" pitchFamily="65" charset="-120"/>
            </a:endParaRPr>
          </a:p>
          <a:p>
            <a:pPr lvl="1">
              <a:buNone/>
            </a:pPr>
            <a:r>
              <a:rPr lang="zh-TW" altLang="en-US" sz="2000" b="1" dirty="0">
                <a:latin typeface="標楷體" pitchFamily="65" charset="-120"/>
                <a:ea typeface="標楷體" pitchFamily="65" charset="-120"/>
              </a:rPr>
              <a:t>　　</a:t>
            </a:r>
            <a:endParaRPr lang="zh-TW" altLang="zh-TW" sz="2000" dirty="0">
              <a:latin typeface="標楷體" pitchFamily="65" charset="-120"/>
              <a:ea typeface="標楷體" pitchFamily="65" charset="-120"/>
            </a:endParaRPr>
          </a:p>
        </p:txBody>
      </p:sp>
      <p:graphicFrame>
        <p:nvGraphicFramePr>
          <p:cNvPr id="8" name="內容版面配置區 5"/>
          <p:cNvGraphicFramePr>
            <a:graphicFrameLocks/>
          </p:cNvGraphicFramePr>
          <p:nvPr>
            <p:extLst>
              <p:ext uri="{D42A27DB-BD31-4B8C-83A1-F6EECF244321}">
                <p14:modId xmlns:p14="http://schemas.microsoft.com/office/powerpoint/2010/main" val="1038543937"/>
              </p:ext>
            </p:extLst>
          </p:nvPr>
        </p:nvGraphicFramePr>
        <p:xfrm>
          <a:off x="1934659" y="1052734"/>
          <a:ext cx="7698861" cy="2952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左大括弧 8"/>
          <p:cNvSpPr/>
          <p:nvPr/>
        </p:nvSpPr>
        <p:spPr>
          <a:xfrm>
            <a:off x="1229400" y="1405648"/>
            <a:ext cx="576064" cy="4320480"/>
          </a:xfrm>
          <a:prstGeom prst="leftBrace">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zh-TW" altLang="en-US"/>
          </a:p>
        </p:txBody>
      </p:sp>
      <p:sp>
        <p:nvSpPr>
          <p:cNvPr id="10" name="圓角矩形 9"/>
          <p:cNvSpPr/>
          <p:nvPr/>
        </p:nvSpPr>
        <p:spPr>
          <a:xfrm>
            <a:off x="552935" y="1405648"/>
            <a:ext cx="652394" cy="4392488"/>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000" dirty="0"/>
          </a:p>
        </p:txBody>
      </p:sp>
      <p:sp>
        <p:nvSpPr>
          <p:cNvPr id="11" name="文字方塊 10"/>
          <p:cNvSpPr txBox="1"/>
          <p:nvPr/>
        </p:nvSpPr>
        <p:spPr>
          <a:xfrm>
            <a:off x="551814" y="1448780"/>
            <a:ext cx="677108" cy="4248472"/>
          </a:xfrm>
          <a:prstGeom prst="rect">
            <a:avLst/>
          </a:prstGeom>
          <a:noFill/>
        </p:spPr>
        <p:txBody>
          <a:bodyPr vert="eaVert" wrap="square" rtlCol="0">
            <a:spAutoFit/>
          </a:bodyPr>
          <a:lstStyle/>
          <a:p>
            <a:pPr algn="dist"/>
            <a:r>
              <a:rPr lang="zh-TW" altLang="en-US" sz="3200" b="1" dirty="0" smtClean="0">
                <a:latin typeface="標楷體" pitchFamily="65" charset="-120"/>
                <a:ea typeface="標楷體" pitchFamily="65" charset="-120"/>
              </a:rPr>
              <a:t>精進作為</a:t>
            </a:r>
            <a:endParaRPr lang="zh-TW" altLang="en-US" sz="3200" b="1" dirty="0">
              <a:latin typeface="標楷體" pitchFamily="65" charset="-120"/>
              <a:ea typeface="標楷體" pitchFamily="65" charset="-120"/>
            </a:endParaRPr>
          </a:p>
        </p:txBody>
      </p:sp>
      <p:grpSp>
        <p:nvGrpSpPr>
          <p:cNvPr id="18" name="群組 17"/>
          <p:cNvGrpSpPr/>
          <p:nvPr/>
        </p:nvGrpSpPr>
        <p:grpSpPr>
          <a:xfrm>
            <a:off x="1943828" y="4202720"/>
            <a:ext cx="7689692" cy="821875"/>
            <a:chOff x="9167" y="869688"/>
            <a:chExt cx="6246360" cy="974070"/>
          </a:xfrm>
          <a:scene3d>
            <a:camera prst="orthographicFront"/>
            <a:lightRig rig="flat" dir="t"/>
          </a:scene3d>
        </p:grpSpPr>
        <p:sp>
          <p:nvSpPr>
            <p:cNvPr id="19" name="圓角矩形 18"/>
            <p:cNvSpPr/>
            <p:nvPr/>
          </p:nvSpPr>
          <p:spPr>
            <a:xfrm>
              <a:off x="9167" y="869688"/>
              <a:ext cx="6246360" cy="974070"/>
            </a:xfrm>
            <a:prstGeom prst="roundRect">
              <a:avLst>
                <a:gd name="adj" fmla="val 10000"/>
              </a:avLst>
            </a:prstGeom>
            <a:sp3d prstMaterial="dkEdge">
              <a:bevelT w="8200" h="38100"/>
            </a:sp3d>
          </p:spPr>
          <p:style>
            <a:lnRef idx="1">
              <a:schemeClr val="accent2"/>
            </a:lnRef>
            <a:fillRef idx="2">
              <a:schemeClr val="accent2"/>
            </a:fillRef>
            <a:effectRef idx="1">
              <a:schemeClr val="accent2"/>
            </a:effectRef>
            <a:fontRef idx="minor">
              <a:schemeClr val="dk1"/>
            </a:fontRef>
          </p:style>
        </p:sp>
        <p:sp>
          <p:nvSpPr>
            <p:cNvPr id="20" name="圓角矩形 4"/>
            <p:cNvSpPr/>
            <p:nvPr/>
          </p:nvSpPr>
          <p:spPr>
            <a:xfrm>
              <a:off x="37697" y="898218"/>
              <a:ext cx="6189300" cy="9170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l" defTabSz="889000">
                <a:lnSpc>
                  <a:spcPct val="90000"/>
                </a:lnSpc>
                <a:spcAft>
                  <a:spcPct val="35000"/>
                </a:spcAft>
              </a:pPr>
              <a:endParaRPr lang="zh-TW" altLang="en-US" sz="2000" b="1" dirty="0">
                <a:latin typeface="標楷體" pitchFamily="65" charset="-120"/>
                <a:ea typeface="標楷體" pitchFamily="65" charset="-120"/>
              </a:endParaRPr>
            </a:p>
          </p:txBody>
        </p:sp>
      </p:grpSp>
      <p:sp>
        <p:nvSpPr>
          <p:cNvPr id="21" name="矩形 20"/>
          <p:cNvSpPr/>
          <p:nvPr/>
        </p:nvSpPr>
        <p:spPr>
          <a:xfrm>
            <a:off x="1930110" y="4286448"/>
            <a:ext cx="7668191" cy="618631"/>
          </a:xfrm>
          <a:prstGeom prst="rect">
            <a:avLst/>
          </a:prstGeom>
        </p:spPr>
        <p:txBody>
          <a:bodyPr wrap="square">
            <a:spAutoFit/>
          </a:bodyPr>
          <a:lstStyle/>
          <a:p>
            <a:pPr algn="l" defTabSz="1066800">
              <a:lnSpc>
                <a:spcPct val="90000"/>
              </a:lnSpc>
              <a:spcAft>
                <a:spcPct val="35000"/>
              </a:spcAft>
            </a:pPr>
            <a:r>
              <a:rPr lang="zh-TW" altLang="en-US" sz="1900" b="1" dirty="0" smtClean="0">
                <a:latin typeface="標楷體" pitchFamily="65" charset="-120"/>
                <a:ea typeface="標楷體" pitchFamily="65" charset="-120"/>
              </a:rPr>
              <a:t>政風處研</a:t>
            </a:r>
            <a:r>
              <a:rPr lang="zh-TW" altLang="en-US" sz="1900" b="1" dirty="0" smtClean="0">
                <a:latin typeface="標楷體" pitchFamily="65" charset="-120"/>
                <a:ea typeface="標楷體" pitchFamily="65" charset="-120"/>
              </a:rPr>
              <a:t>議將道路工程</a:t>
            </a:r>
            <a:r>
              <a:rPr lang="zh-TW" altLang="en-US" sz="1900" b="1" dirty="0" smtClean="0">
                <a:latin typeface="標楷體" pitchFamily="65" charset="-120"/>
                <a:ea typeface="標楷體" pitchFamily="65" charset="-120"/>
              </a:rPr>
              <a:t>查驗</a:t>
            </a:r>
            <a:r>
              <a:rPr lang="zh-TW" altLang="en-US" sz="1900" b="1" dirty="0" smtClean="0">
                <a:latin typeface="標楷體" pitchFamily="65" charset="-120"/>
                <a:ea typeface="標楷體" pitchFamily="65" charset="-120"/>
              </a:rPr>
              <a:t>經</a:t>
            </a:r>
            <a:r>
              <a:rPr lang="zh-TW" altLang="en-US" sz="1900" b="1" dirty="0">
                <a:latin typeface="標楷體" pitchFamily="65" charset="-120"/>
                <a:ea typeface="標楷體" pitchFamily="65" charset="-120"/>
              </a:rPr>
              <a:t>驗</a:t>
            </a:r>
            <a:r>
              <a:rPr lang="zh-TW" altLang="en-US" sz="1900" b="1" dirty="0" smtClean="0">
                <a:latin typeface="標楷體" pitchFamily="65" charset="-120"/>
                <a:ea typeface="標楷體" pitchFamily="65" charset="-120"/>
              </a:rPr>
              <a:t>推</a:t>
            </a:r>
            <a:r>
              <a:rPr lang="zh-TW" altLang="en-US" sz="1900" b="1" dirty="0" smtClean="0">
                <a:latin typeface="標楷體" pitchFamily="65" charset="-120"/>
                <a:ea typeface="標楷體" pitchFamily="65" charset="-120"/>
              </a:rPr>
              <a:t>展至</a:t>
            </a:r>
            <a:r>
              <a:rPr lang="zh-TW" altLang="en-US" sz="1900" b="1" dirty="0" smtClean="0">
                <a:latin typeface="標楷體" pitchFamily="65" charset="-120"/>
                <a:ea typeface="標楷體" pitchFamily="65" charset="-120"/>
              </a:rPr>
              <a:t>各工程</a:t>
            </a:r>
            <a:r>
              <a:rPr lang="zh-TW" altLang="en-US" sz="1900" b="1" dirty="0" smtClean="0">
                <a:latin typeface="標楷體" pitchFamily="65" charset="-120"/>
                <a:ea typeface="標楷體" pitchFamily="65" charset="-120"/>
              </a:rPr>
              <a:t>主辦機關及</a:t>
            </a:r>
            <a:r>
              <a:rPr lang="zh-TW" altLang="en-US" sz="1900" b="1" dirty="0" smtClean="0">
                <a:latin typeface="標楷體" pitchFamily="65" charset="-120"/>
                <a:ea typeface="標楷體" pitchFamily="65" charset="-120"/>
              </a:rPr>
              <a:t>區公所，並協助建立查驗機制，全面</a:t>
            </a:r>
            <a:r>
              <a:rPr lang="zh-TW" altLang="en-US" sz="1900" b="1" dirty="0" smtClean="0">
                <a:latin typeface="標楷體" pitchFamily="65" charset="-120"/>
                <a:ea typeface="標楷體" pitchFamily="65" charset="-120"/>
              </a:rPr>
              <a:t>提高抽查能量，共同為道路工程品質把關。</a:t>
            </a:r>
            <a:endParaRPr lang="zh-TW" altLang="en-US" sz="1900" b="1" dirty="0">
              <a:latin typeface="標楷體" pitchFamily="65" charset="-120"/>
              <a:ea typeface="標楷體" pitchFamily="65" charset="-120"/>
            </a:endParaRPr>
          </a:p>
        </p:txBody>
      </p:sp>
      <p:sp>
        <p:nvSpPr>
          <p:cNvPr id="29" name="投影片編號版面配置區 28"/>
          <p:cNvSpPr>
            <a:spLocks noGrp="1"/>
          </p:cNvSpPr>
          <p:nvPr>
            <p:ph type="sldNum" sz="quarter" idx="11"/>
          </p:nvPr>
        </p:nvSpPr>
        <p:spPr>
          <a:xfrm>
            <a:off x="9273480" y="6322505"/>
            <a:ext cx="360040" cy="365125"/>
          </a:xfrm>
        </p:spPr>
        <p:txBody>
          <a:bodyPr/>
          <a:lstStyle/>
          <a:p>
            <a:fld id="{E7B12B5A-12EF-4BC0-96FC-60E9D66AEFFB}" type="slidenum">
              <a:rPr lang="en-US" altLang="zh-TW" smtClean="0">
                <a:solidFill>
                  <a:schemeClr val="tx1"/>
                </a:solidFill>
              </a:rPr>
              <a:pPr/>
              <a:t>33</a:t>
            </a:fld>
            <a:endParaRPr lang="en-US" altLang="zh-TW">
              <a:solidFill>
                <a:schemeClr val="tx1"/>
              </a:solidFill>
            </a:endParaRPr>
          </a:p>
        </p:txBody>
      </p:sp>
      <p:grpSp>
        <p:nvGrpSpPr>
          <p:cNvPr id="17" name="群組 16"/>
          <p:cNvGrpSpPr/>
          <p:nvPr/>
        </p:nvGrpSpPr>
        <p:grpSpPr>
          <a:xfrm>
            <a:off x="1922863" y="5401262"/>
            <a:ext cx="7710657" cy="895785"/>
            <a:chOff x="9167" y="869688"/>
            <a:chExt cx="6246360" cy="974070"/>
          </a:xfrm>
          <a:solidFill>
            <a:srgbClr val="A9605C"/>
          </a:solidFill>
          <a:scene3d>
            <a:camera prst="orthographicFront">
              <a:rot lat="0" lon="0" rev="0"/>
            </a:camera>
            <a:lightRig rig="balanced" dir="t">
              <a:rot lat="0" lon="0" rev="8700000"/>
            </a:lightRig>
          </a:scene3d>
        </p:grpSpPr>
        <p:sp>
          <p:nvSpPr>
            <p:cNvPr id="22" name="圓角矩形 21"/>
            <p:cNvSpPr/>
            <p:nvPr/>
          </p:nvSpPr>
          <p:spPr>
            <a:xfrm>
              <a:off x="9167" y="869688"/>
              <a:ext cx="6246360" cy="974070"/>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1">
              <a:schemeClr val="accent2"/>
            </a:lnRef>
            <a:fillRef idx="1002">
              <a:schemeClr val="dk2"/>
            </a:fillRef>
            <a:effectRef idx="1">
              <a:schemeClr val="accent2"/>
            </a:effectRef>
            <a:fontRef idx="minor">
              <a:schemeClr val="dk1"/>
            </a:fontRef>
          </p:style>
        </p:sp>
        <p:sp>
          <p:nvSpPr>
            <p:cNvPr id="23" name="圓角矩形 4"/>
            <p:cNvSpPr/>
            <p:nvPr/>
          </p:nvSpPr>
          <p:spPr>
            <a:xfrm>
              <a:off x="37697" y="898218"/>
              <a:ext cx="6189300" cy="91701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1002">
              <a:schemeClr val="dk2"/>
            </a:fillRef>
            <a:effectRef idx="0">
              <a:scrgbClr r="0" g="0" b="0"/>
            </a:effectRef>
            <a:fontRef idx="minor">
              <a:schemeClr val="dk1"/>
            </a:fontRef>
          </p:style>
          <p:txBody>
            <a:bodyPr spcFirstLastPara="0" vert="horz" wrap="square" lIns="76200" tIns="76200" rIns="76200" bIns="76200" numCol="1" spcCol="1270" anchor="ctr" anchorCtr="0">
              <a:noAutofit/>
            </a:bodyPr>
            <a:lstStyle/>
            <a:p>
              <a:pPr algn="l" defTabSz="889000">
                <a:lnSpc>
                  <a:spcPct val="90000"/>
                </a:lnSpc>
                <a:spcAft>
                  <a:spcPct val="35000"/>
                </a:spcAft>
              </a:pPr>
              <a:endParaRPr lang="zh-TW" altLang="en-US" sz="2000" b="1" dirty="0">
                <a:latin typeface="標楷體" pitchFamily="65" charset="-120"/>
                <a:ea typeface="標楷體" pitchFamily="65" charset="-120"/>
              </a:endParaRPr>
            </a:p>
          </p:txBody>
        </p:sp>
      </p:grpSp>
      <p:sp>
        <p:nvSpPr>
          <p:cNvPr id="24" name="矩形 23"/>
          <p:cNvSpPr/>
          <p:nvPr/>
        </p:nvSpPr>
        <p:spPr>
          <a:xfrm>
            <a:off x="1988331" y="5553722"/>
            <a:ext cx="7609969" cy="646331"/>
          </a:xfrm>
          <a:prstGeom prst="rect">
            <a:avLst/>
          </a:prstGeom>
        </p:spPr>
        <p:txBody>
          <a:bodyPr wrap="square">
            <a:spAutoFit/>
          </a:bodyPr>
          <a:lstStyle/>
          <a:p>
            <a:pPr algn="l" defTabSz="1066800">
              <a:lnSpc>
                <a:spcPct val="90000"/>
              </a:lnSpc>
              <a:spcAft>
                <a:spcPct val="35000"/>
              </a:spcAft>
            </a:pPr>
            <a:r>
              <a:rPr lang="zh-TW" altLang="en-US" sz="2000" b="1" dirty="0" smtClean="0">
                <a:latin typeface="標楷體" pitchFamily="65" charset="-120"/>
                <a:ea typeface="標楷體" pitchFamily="65" charset="-120"/>
              </a:rPr>
              <a:t>借鏡臺北市政府經驗，完善施工查核機制及教育訓練機制，以全面提升本府團隊公共工程執行能力。</a:t>
            </a:r>
            <a:endParaRPr lang="zh-TW" altLang="en-US" sz="2000" b="1" dirty="0">
              <a:latin typeface="標楷體" pitchFamily="65" charset="-120"/>
              <a:ea typeface="標楷體" pitchFamily="65" charset="-120"/>
            </a:endParaRPr>
          </a:p>
        </p:txBody>
      </p:sp>
    </p:spTree>
    <p:extLst>
      <p:ext uri="{BB962C8B-B14F-4D97-AF65-F5344CB8AC3E}">
        <p14:creationId xmlns:p14="http://schemas.microsoft.com/office/powerpoint/2010/main" val="152856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1238250" y="2355850"/>
            <a:ext cx="7594600" cy="1320800"/>
          </a:xfrm>
        </p:spPr>
        <p:txBody>
          <a:bodyPr/>
          <a:lstStyle/>
          <a:p>
            <a:pPr algn="ctr"/>
            <a:r>
              <a:rPr lang="zh-TW" altLang="en-US" sz="6500" dirty="0">
                <a:solidFill>
                  <a:schemeClr val="tx1"/>
                </a:solidFill>
                <a:latin typeface="標楷體" panose="03000509000000000000" pitchFamily="65" charset="-120"/>
                <a:ea typeface="標楷體" panose="03000509000000000000" pitchFamily="65" charset="-120"/>
              </a:rPr>
              <a:t>簡報結束</a:t>
            </a:r>
            <a:r>
              <a:rPr lang="en-US" altLang="zh-TW" sz="6500" dirty="0">
                <a:solidFill>
                  <a:schemeClr val="tx1"/>
                </a:solidFill>
                <a:latin typeface="標楷體" panose="03000509000000000000" pitchFamily="65" charset="-120"/>
                <a:ea typeface="標楷體" panose="03000509000000000000" pitchFamily="65" charset="-120"/>
              </a:rPr>
              <a:t/>
            </a:r>
            <a:br>
              <a:rPr lang="en-US" altLang="zh-TW" sz="6500" dirty="0">
                <a:solidFill>
                  <a:schemeClr val="tx1"/>
                </a:solidFill>
                <a:latin typeface="標楷體" panose="03000509000000000000" pitchFamily="65" charset="-120"/>
                <a:ea typeface="標楷體" panose="03000509000000000000" pitchFamily="65" charset="-120"/>
              </a:rPr>
            </a:br>
            <a:r>
              <a:rPr lang="zh-TW" altLang="en-US" sz="6500" dirty="0">
                <a:solidFill>
                  <a:schemeClr val="tx1"/>
                </a:solidFill>
                <a:latin typeface="標楷體" panose="03000509000000000000" pitchFamily="65" charset="-120"/>
                <a:ea typeface="標楷體" panose="03000509000000000000" pitchFamily="65" charset="-120"/>
              </a:rPr>
              <a:t>敬請指教</a:t>
            </a:r>
            <a:endParaRPr lang="en-US" altLang="zh-TW" sz="6500" dirty="0">
              <a:solidFill>
                <a:schemeClr val="tx1"/>
              </a:solidFill>
              <a:latin typeface="標楷體" panose="03000509000000000000" pitchFamily="65" charset="-120"/>
              <a:ea typeface="標楷體" panose="03000509000000000000" pitchFamily="65" charset="-120"/>
            </a:endParaRPr>
          </a:p>
        </p:txBody>
      </p:sp>
      <p:sp>
        <p:nvSpPr>
          <p:cNvPr id="7" name="副標題 6"/>
          <p:cNvSpPr>
            <a:spLocks noGrp="1"/>
          </p:cNvSpPr>
          <p:nvPr>
            <p:ph type="subTitle" idx="1"/>
          </p:nvPr>
        </p:nvSpPr>
        <p:spPr/>
        <p:txBody>
          <a:bodyPr/>
          <a:lstStyle/>
          <a:p>
            <a:endParaRPr lang="zh-TW" altLang="en-US"/>
          </a:p>
        </p:txBody>
      </p:sp>
      <p:sp>
        <p:nvSpPr>
          <p:cNvPr id="6" name="矩形 5"/>
          <p:cNvSpPr/>
          <p:nvPr/>
        </p:nvSpPr>
        <p:spPr bwMode="auto">
          <a:xfrm>
            <a:off x="4406939" y="6159304"/>
            <a:ext cx="1482165" cy="390043"/>
          </a:xfrm>
          <a:prstGeom prst="rect">
            <a:avLst/>
          </a:prstGeom>
          <a:solidFill>
            <a:srgbClr val="FFFFFF"/>
          </a:solidFill>
          <a:ln w="9525" cap="flat" cmpd="sng" algn="ctr">
            <a:no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smtClean="0">
              <a:solidFill>
                <a:srgbClr val="000000"/>
              </a:solidFill>
            </a:endParaRPr>
          </a:p>
        </p:txBody>
      </p:sp>
    </p:spTree>
    <p:extLst>
      <p:ext uri="{BB962C8B-B14F-4D97-AF65-F5344CB8AC3E}">
        <p14:creationId xmlns:p14="http://schemas.microsoft.com/office/powerpoint/2010/main" val="1660907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533584" y="132511"/>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1/1</a:t>
            </a:r>
            <a:r>
              <a:rPr lang="en-US" altLang="zh-TW" sz="1950" dirty="0">
                <a:solidFill>
                  <a:schemeClr val="tx1"/>
                </a:solidFill>
                <a:latin typeface="標楷體" pitchFamily="65" charset="-120"/>
                <a:ea typeface="標楷體" pitchFamily="65" charset="-120"/>
              </a:rPr>
              <a:t>2</a:t>
            </a:r>
            <a:r>
              <a:rPr lang="en-US" altLang="zh-TW" sz="1950" dirty="0" smtClean="0">
                <a:solidFill>
                  <a:schemeClr val="tx1"/>
                </a:solidFill>
                <a:latin typeface="標楷體" pitchFamily="65" charset="-120"/>
                <a:ea typeface="標楷體" pitchFamily="65" charset="-120"/>
              </a:rPr>
              <a:t>)</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428497" y="854714"/>
            <a:ext cx="9127014" cy="5226581"/>
          </a:xfrm>
        </p:spPr>
        <p:txBody>
          <a:bodyPr anchor="t"/>
          <a:lstStyle/>
          <a:p>
            <a:pPr marL="371464" lvl="1" indent="-371464">
              <a:buClr>
                <a:schemeClr val="tx1"/>
              </a:buClr>
              <a:buFont typeface="Wingdings" pitchFamily="2" charset="2"/>
              <a:buChar char="v"/>
            </a:pPr>
            <a:r>
              <a:rPr lang="zh-TW" altLang="en-US" sz="2600" b="1" dirty="0" smtClean="0">
                <a:solidFill>
                  <a:schemeClr val="tx1">
                    <a:lumMod val="95000"/>
                    <a:lumOff val="5000"/>
                  </a:schemeClr>
                </a:solidFill>
                <a:latin typeface="標楷體" pitchFamily="65" charset="-120"/>
                <a:ea typeface="標楷體" pitchFamily="65" charset="-120"/>
              </a:rPr>
              <a:t>第</a:t>
            </a:r>
            <a:r>
              <a:rPr lang="en-US" altLang="zh-TW" sz="2600" b="1" dirty="0">
                <a:solidFill>
                  <a:schemeClr val="tx1">
                    <a:lumMod val="95000"/>
                    <a:lumOff val="5000"/>
                  </a:schemeClr>
                </a:solidFill>
                <a:latin typeface="標楷體" pitchFamily="65" charset="-120"/>
                <a:ea typeface="標楷體" pitchFamily="65" charset="-120"/>
              </a:rPr>
              <a:t>4</a:t>
            </a:r>
            <a:r>
              <a:rPr lang="zh-TW" altLang="en-US" sz="2600" b="1" dirty="0" smtClean="0">
                <a:solidFill>
                  <a:schemeClr val="tx1">
                    <a:lumMod val="95000"/>
                    <a:lumOff val="5000"/>
                  </a:schemeClr>
                </a:solidFill>
                <a:latin typeface="標楷體" pitchFamily="65" charset="-120"/>
                <a:ea typeface="標楷體" pitchFamily="65" charset="-120"/>
              </a:rPr>
              <a:t>季</a:t>
            </a:r>
            <a:r>
              <a:rPr lang="zh-TW" altLang="en-US" sz="2600" b="1" dirty="0">
                <a:solidFill>
                  <a:schemeClr val="tx1">
                    <a:lumMod val="95000"/>
                    <a:lumOff val="5000"/>
                  </a:schemeClr>
                </a:solidFill>
                <a:latin typeface="標楷體" pitchFamily="65" charset="-120"/>
                <a:ea typeface="標楷體" pitchFamily="65" charset="-120"/>
              </a:rPr>
              <a:t>標案進度管制會報各月執行績效如下：</a:t>
            </a:r>
            <a:endParaRPr lang="en-US" altLang="zh-TW" sz="2600" b="1" dirty="0">
              <a:solidFill>
                <a:schemeClr val="tx1">
                  <a:lumMod val="95000"/>
                  <a:lumOff val="5000"/>
                </a:schemeClr>
              </a:solidFill>
              <a:latin typeface="標楷體" pitchFamily="65" charset="-120"/>
              <a:ea typeface="標楷體" pitchFamily="65" charset="-120"/>
            </a:endParaRPr>
          </a:p>
          <a:p>
            <a:pPr>
              <a:buNone/>
            </a:pPr>
            <a:endParaRPr lang="en-US" altLang="zh-TW" sz="2167" dirty="0">
              <a:solidFill>
                <a:srgbClr val="000000"/>
              </a:solidFill>
              <a:latin typeface="標楷體" pitchFamily="65" charset="-120"/>
              <a:ea typeface="標楷體" pitchFamily="65" charset="-120"/>
            </a:endParaRPr>
          </a:p>
          <a:p>
            <a:pPr>
              <a:buNone/>
            </a:pPr>
            <a:endParaRPr lang="en-US" altLang="zh-TW" sz="2167" dirty="0">
              <a:solidFill>
                <a:srgbClr val="000000"/>
              </a:solidFill>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a:xfrm>
            <a:off x="9201472" y="6430762"/>
            <a:ext cx="555358" cy="395552"/>
          </a:xfrm>
        </p:spPr>
        <p:txBody>
          <a:bodyPr/>
          <a:lstStyle/>
          <a:p>
            <a:fld id="{E7B12B5A-12EF-4BC0-96FC-60E9D66AEFFB}" type="slidenum">
              <a:rPr lang="en-US" altLang="zh-TW" smtClean="0">
                <a:solidFill>
                  <a:schemeClr val="tx1"/>
                </a:solidFill>
              </a:rPr>
              <a:pPr/>
              <a:t>4</a:t>
            </a:fld>
            <a:endParaRPr lang="en-US" altLang="zh-TW" dirty="0">
              <a:solidFill>
                <a:schemeClr val="tx1"/>
              </a:solidFill>
            </a:endParaRPr>
          </a:p>
        </p:txBody>
      </p:sp>
      <p:pic>
        <p:nvPicPr>
          <p:cNvPr id="17" name="圖片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56" y="2060848"/>
            <a:ext cx="7101911" cy="3766662"/>
          </a:xfrm>
          <a:prstGeom prst="rect">
            <a:avLst/>
          </a:prstGeom>
          <a:noFill/>
        </p:spPr>
      </p:pic>
      <p:sp>
        <p:nvSpPr>
          <p:cNvPr id="4" name="向左箭號圖說文字 3"/>
          <p:cNvSpPr/>
          <p:nvPr/>
        </p:nvSpPr>
        <p:spPr>
          <a:xfrm>
            <a:off x="7664487" y="3638867"/>
            <a:ext cx="2007223" cy="1714898"/>
          </a:xfrm>
          <a:prstGeom prst="leftArrowCallou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8461483" y="3896151"/>
            <a:ext cx="1152128" cy="1200329"/>
          </a:xfrm>
          <a:prstGeom prst="rect">
            <a:avLst/>
          </a:prstGeom>
          <a:noFill/>
        </p:spPr>
        <p:txBody>
          <a:bodyPr wrap="square" rtlCol="0">
            <a:spAutoFit/>
          </a:bodyPr>
          <a:lstStyle/>
          <a:p>
            <a:pPr algn="l"/>
            <a:r>
              <a:rPr lang="zh-TW" altLang="en-US" dirty="0" smtClean="0"/>
              <a:t>本季辦理完成件數合計</a:t>
            </a:r>
            <a:r>
              <a:rPr lang="en-US" altLang="zh-TW" dirty="0" smtClean="0"/>
              <a:t>659</a:t>
            </a:r>
            <a:r>
              <a:rPr lang="zh-TW" altLang="en-US" dirty="0" smtClean="0"/>
              <a:t>件</a:t>
            </a:r>
            <a:endParaRPr lang="zh-TW" altLang="en-US" dirty="0"/>
          </a:p>
        </p:txBody>
      </p:sp>
      <p:sp>
        <p:nvSpPr>
          <p:cNvPr id="9" name="矩形 8"/>
          <p:cNvSpPr/>
          <p:nvPr/>
        </p:nvSpPr>
        <p:spPr>
          <a:xfrm>
            <a:off x="6700687" y="3305178"/>
            <a:ext cx="956880" cy="24280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80859" y="232070"/>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a:solidFill>
                  <a:schemeClr val="tx1"/>
                </a:solidFill>
                <a:latin typeface="標楷體" pitchFamily="65" charset="-120"/>
                <a:ea typeface="標楷體" pitchFamily="65" charset="-120"/>
              </a:rPr>
              <a:t>(</a:t>
            </a:r>
            <a:r>
              <a:rPr lang="en-US" altLang="zh-TW" sz="1950" dirty="0" smtClean="0">
                <a:solidFill>
                  <a:schemeClr val="tx1"/>
                </a:solidFill>
                <a:latin typeface="標楷體" pitchFamily="65" charset="-120"/>
                <a:ea typeface="標楷體" pitchFamily="65" charset="-120"/>
              </a:rPr>
              <a:t>2/12)</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428497" y="854714"/>
            <a:ext cx="9127014" cy="5226581"/>
          </a:xfrm>
        </p:spPr>
        <p:txBody>
          <a:bodyPr anchor="t"/>
          <a:lstStyle/>
          <a:p>
            <a:pPr marL="371464" lvl="1" indent="-371464">
              <a:buClr>
                <a:schemeClr val="tx1"/>
              </a:buClr>
              <a:buFont typeface="Wingdings" pitchFamily="2" charset="2"/>
              <a:buChar char="v"/>
            </a:pPr>
            <a:r>
              <a:rPr lang="zh-TW" altLang="en-US" sz="2600" b="1" dirty="0">
                <a:solidFill>
                  <a:schemeClr val="tx1">
                    <a:lumMod val="95000"/>
                    <a:lumOff val="5000"/>
                  </a:schemeClr>
                </a:solidFill>
                <a:latin typeface="標楷體" pitchFamily="65" charset="-120"/>
                <a:ea typeface="標楷體" pitchFamily="65" charset="-120"/>
              </a:rPr>
              <a:t>第</a:t>
            </a:r>
            <a:r>
              <a:rPr lang="en-US" altLang="zh-TW" sz="2600" b="1" dirty="0" smtClean="0">
                <a:solidFill>
                  <a:schemeClr val="tx1">
                    <a:lumMod val="95000"/>
                    <a:lumOff val="5000"/>
                  </a:schemeClr>
                </a:solidFill>
                <a:latin typeface="標楷體" pitchFamily="65" charset="-120"/>
                <a:ea typeface="標楷體" pitchFamily="65" charset="-120"/>
              </a:rPr>
              <a:t>1~4</a:t>
            </a:r>
            <a:r>
              <a:rPr lang="zh-TW" altLang="en-US" sz="2600" b="1" dirty="0" smtClean="0">
                <a:solidFill>
                  <a:schemeClr val="tx1">
                    <a:lumMod val="95000"/>
                    <a:lumOff val="5000"/>
                  </a:schemeClr>
                </a:solidFill>
                <a:latin typeface="標楷體" pitchFamily="65" charset="-120"/>
                <a:ea typeface="標楷體" pitchFamily="65" charset="-120"/>
              </a:rPr>
              <a:t>季</a:t>
            </a:r>
            <a:r>
              <a:rPr lang="zh-TW" altLang="en-US" sz="2600" b="1" dirty="0">
                <a:solidFill>
                  <a:schemeClr val="tx1">
                    <a:lumMod val="95000"/>
                    <a:lumOff val="5000"/>
                  </a:schemeClr>
                </a:solidFill>
                <a:latin typeface="標楷體" pitchFamily="65" charset="-120"/>
                <a:ea typeface="標楷體" pitchFamily="65" charset="-120"/>
              </a:rPr>
              <a:t>執行績效比較：</a:t>
            </a:r>
            <a:endParaRPr lang="en-US" altLang="zh-TW" sz="2600" b="1" dirty="0">
              <a:solidFill>
                <a:schemeClr val="tx1">
                  <a:lumMod val="95000"/>
                  <a:lumOff val="5000"/>
                </a:schemeClr>
              </a:solidFill>
              <a:latin typeface="標楷體" pitchFamily="65" charset="-120"/>
              <a:ea typeface="標楷體" pitchFamily="65" charset="-120"/>
            </a:endParaRPr>
          </a:p>
          <a:p>
            <a:pPr>
              <a:buNone/>
            </a:pPr>
            <a:r>
              <a:rPr lang="zh-TW" altLang="en-US" sz="2167" dirty="0">
                <a:solidFill>
                  <a:srgbClr val="000000"/>
                </a:solidFill>
                <a:latin typeface="標楷體" pitchFamily="65" charset="-120"/>
                <a:ea typeface="標楷體" pitchFamily="65" charset="-120"/>
              </a:rPr>
              <a:t>   </a:t>
            </a:r>
            <a:endParaRPr lang="en-US" altLang="zh-TW" sz="2167" dirty="0">
              <a:solidFill>
                <a:srgbClr val="000000"/>
              </a:solidFill>
              <a:latin typeface="標楷體" pitchFamily="65" charset="-120"/>
              <a:ea typeface="標楷體" pitchFamily="65" charset="-120"/>
            </a:endParaRPr>
          </a:p>
          <a:p>
            <a:pPr>
              <a:buNone/>
            </a:pPr>
            <a:endParaRPr lang="en-US" altLang="zh-TW" sz="2167" dirty="0">
              <a:solidFill>
                <a:srgbClr val="000000"/>
              </a:solidFill>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a:xfrm>
            <a:off x="9129464" y="6431544"/>
            <a:ext cx="555358" cy="395552"/>
          </a:xfrm>
        </p:spPr>
        <p:txBody>
          <a:bodyPr/>
          <a:lstStyle/>
          <a:p>
            <a:fld id="{E7B12B5A-12EF-4BC0-96FC-60E9D66AEFFB}" type="slidenum">
              <a:rPr lang="en-US" altLang="zh-TW" smtClean="0">
                <a:solidFill>
                  <a:schemeClr val="tx1"/>
                </a:solidFill>
              </a:rPr>
              <a:pPr/>
              <a:t>5</a:t>
            </a:fld>
            <a:endParaRPr lang="en-US" altLang="zh-TW" dirty="0">
              <a:solidFill>
                <a:schemeClr val="tx1"/>
              </a:solidFill>
            </a:endParaRPr>
          </a:p>
        </p:txBody>
      </p:sp>
      <p:sp>
        <p:nvSpPr>
          <p:cNvPr id="4" name="雲朵形圖說文字 3"/>
          <p:cNvSpPr/>
          <p:nvPr/>
        </p:nvSpPr>
        <p:spPr bwMode="auto">
          <a:xfrm>
            <a:off x="6688698" y="3468004"/>
            <a:ext cx="3005604" cy="2121236"/>
          </a:xfrm>
          <a:prstGeom prst="cloudCallout">
            <a:avLst>
              <a:gd name="adj1" fmla="val -44486"/>
              <a:gd name="adj2" fmla="val 45778"/>
            </a:avLst>
          </a:prstGeom>
          <a:noFill/>
          <a:ln w="19050" cap="flat" cmpd="sng" algn="ctr">
            <a:solidFill>
              <a:srgbClr val="FF0000"/>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p>
        </p:txBody>
      </p:sp>
      <p:sp>
        <p:nvSpPr>
          <p:cNvPr id="5" name="文字方塊 4"/>
          <p:cNvSpPr txBox="1"/>
          <p:nvPr/>
        </p:nvSpPr>
        <p:spPr>
          <a:xfrm>
            <a:off x="7107281" y="3894695"/>
            <a:ext cx="2168438" cy="1200329"/>
          </a:xfrm>
          <a:prstGeom prst="rect">
            <a:avLst/>
          </a:prstGeom>
          <a:noFill/>
        </p:spPr>
        <p:txBody>
          <a:bodyPr wrap="square" rtlCol="0">
            <a:spAutoFit/>
          </a:bodyPr>
          <a:lstStyle/>
          <a:p>
            <a:pPr algn="l"/>
            <a:r>
              <a:rPr lang="zh-TW" altLang="en-US" dirty="0" smtClean="0"/>
              <a:t>第</a:t>
            </a:r>
            <a:r>
              <a:rPr lang="en-US" altLang="zh-TW" dirty="0" smtClean="0"/>
              <a:t>2-4</a:t>
            </a:r>
            <a:r>
              <a:rPr lang="zh-TW" altLang="en-US" dirty="0" smtClean="0"/>
              <a:t>季平均執行率均達</a:t>
            </a:r>
            <a:r>
              <a:rPr lang="en-US" altLang="zh-TW" dirty="0" smtClean="0"/>
              <a:t>90%</a:t>
            </a:r>
            <a:r>
              <a:rPr lang="zh-TW" altLang="en-US" dirty="0" smtClean="0"/>
              <a:t>以上，惟第</a:t>
            </a:r>
            <a:r>
              <a:rPr lang="en-US" altLang="zh-TW" dirty="0"/>
              <a:t>4</a:t>
            </a:r>
            <a:r>
              <a:rPr lang="zh-TW" altLang="en-US" dirty="0" smtClean="0"/>
              <a:t>季</a:t>
            </a:r>
            <a:r>
              <a:rPr lang="zh-TW" altLang="en-US" dirty="0"/>
              <a:t>平均執行績效較</a:t>
            </a:r>
            <a:r>
              <a:rPr lang="zh-TW" altLang="en-US" dirty="0" smtClean="0"/>
              <a:t>第</a:t>
            </a:r>
            <a:r>
              <a:rPr lang="en-US" altLang="zh-TW" dirty="0"/>
              <a:t>3</a:t>
            </a:r>
            <a:r>
              <a:rPr lang="zh-TW" altLang="en-US" dirty="0" smtClean="0"/>
              <a:t>季下降</a:t>
            </a:r>
            <a:r>
              <a:rPr lang="en-US" altLang="zh-TW" dirty="0" smtClean="0"/>
              <a:t>0.81%</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666771099"/>
              </p:ext>
            </p:extLst>
          </p:nvPr>
        </p:nvGraphicFramePr>
        <p:xfrm>
          <a:off x="645067" y="1361759"/>
          <a:ext cx="6596889" cy="2025891"/>
        </p:xfrm>
        <a:graphic>
          <a:graphicData uri="http://schemas.openxmlformats.org/drawingml/2006/table">
            <a:tbl>
              <a:tblPr firstRow="1" bandRow="1">
                <a:tableStyleId>{00A15C55-8517-42AA-B614-E9B94910E393}</a:tableStyleId>
              </a:tblPr>
              <a:tblGrid>
                <a:gridCol w="860463"/>
                <a:gridCol w="1139394"/>
                <a:gridCol w="991391"/>
                <a:gridCol w="1078029"/>
                <a:gridCol w="1326548"/>
                <a:gridCol w="1201064"/>
              </a:tblGrid>
              <a:tr h="515687">
                <a:tc>
                  <a:txBody>
                    <a:bodyPr/>
                    <a:lstStyle/>
                    <a:p>
                      <a:pPr algn="ctr" fontAlgn="ctr"/>
                      <a:endParaRPr lang="zh-TW" altLang="en-US"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zh-TW" altLang="en-US" sz="1300" u="none" strike="noStrike">
                          <a:effectLst/>
                        </a:rPr>
                        <a:t>執行案件數</a:t>
                      </a:r>
                      <a:endParaRPr lang="zh-TW" altLang="en-US" sz="1300" b="0" i="0" u="none" strike="noStrike">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zh-TW" altLang="en-US" sz="1300" u="none" strike="noStrike" dirty="0">
                          <a:effectLst/>
                        </a:rPr>
                        <a:t>符合或提前件數</a:t>
                      </a:r>
                      <a:endParaRPr lang="zh-TW" altLang="en-US"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zh-TW" altLang="en-US" sz="1300" u="none" strike="noStrike">
                          <a:effectLst/>
                        </a:rPr>
                        <a:t>符合比率</a:t>
                      </a:r>
                      <a:endParaRPr lang="zh-TW" altLang="en-US" sz="1300" b="0" i="0" u="none" strike="noStrike">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zh-TW" altLang="en-US" sz="1300" u="none" strike="noStrike">
                          <a:effectLst/>
                        </a:rPr>
                        <a:t>落後案件數</a:t>
                      </a:r>
                      <a:endParaRPr lang="zh-TW" altLang="en-US" sz="1300" b="0" i="0" u="none" strike="noStrike">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zh-TW" altLang="en-US" sz="1300" u="none" strike="noStrike" dirty="0">
                          <a:effectLst/>
                        </a:rPr>
                        <a:t>落後比率</a:t>
                      </a:r>
                      <a:endParaRPr lang="zh-TW" altLang="en-US"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r>
              <a:tr h="377551">
                <a:tc>
                  <a:txBody>
                    <a:bodyPr/>
                    <a:lstStyle/>
                    <a:p>
                      <a:pPr algn="ctr" fontAlgn="ctr"/>
                      <a:r>
                        <a:rPr lang="zh-TW" altLang="en-US" sz="1300" u="none" strike="noStrike" dirty="0">
                          <a:effectLst/>
                        </a:rPr>
                        <a:t>第</a:t>
                      </a:r>
                      <a:r>
                        <a:rPr lang="en-US" altLang="zh-TW" sz="1300" u="none" strike="noStrike" dirty="0">
                          <a:effectLst/>
                        </a:rPr>
                        <a:t>1</a:t>
                      </a:r>
                      <a:r>
                        <a:rPr lang="zh-TW" altLang="en-US" sz="1300" u="none" strike="noStrike" dirty="0">
                          <a:effectLst/>
                        </a:rPr>
                        <a:t>季</a:t>
                      </a:r>
                      <a:endParaRPr lang="zh-TW" altLang="en-US"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dirty="0">
                          <a:effectLst/>
                        </a:rPr>
                        <a:t>2927</a:t>
                      </a:r>
                      <a:endParaRPr lang="en-US" altLang="zh-TW"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a:effectLst/>
                        </a:rPr>
                        <a:t>2606</a:t>
                      </a:r>
                      <a:endParaRPr lang="en-US" altLang="zh-TW" sz="1300" b="0" i="0" u="none" strike="noStrike">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a:effectLst/>
                        </a:rPr>
                        <a:t>89.03 </a:t>
                      </a:r>
                      <a:endParaRPr lang="en-US" altLang="zh-TW" sz="1300" b="0" i="0" u="none" strike="noStrike">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a:effectLst/>
                        </a:rPr>
                        <a:t>321</a:t>
                      </a:r>
                      <a:endParaRPr lang="en-US" altLang="zh-TW" sz="1300" b="0" i="0" u="none" strike="noStrike">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a:effectLst/>
                        </a:rPr>
                        <a:t>10.79 </a:t>
                      </a:r>
                      <a:endParaRPr lang="en-US" altLang="zh-TW" sz="1300" b="0" i="0" u="none" strike="noStrike">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r>
              <a:tr h="377551">
                <a:tc>
                  <a:txBody>
                    <a:bodyPr/>
                    <a:lstStyle/>
                    <a:p>
                      <a:pPr algn="ctr" fontAlgn="ctr"/>
                      <a:r>
                        <a:rPr lang="zh-TW" altLang="en-US" sz="1300" u="none" strike="noStrike" dirty="0">
                          <a:effectLst/>
                        </a:rPr>
                        <a:t>第</a:t>
                      </a:r>
                      <a:r>
                        <a:rPr lang="en-US" altLang="zh-TW" sz="1300" u="none" strike="noStrike" dirty="0">
                          <a:effectLst/>
                        </a:rPr>
                        <a:t>2</a:t>
                      </a:r>
                      <a:r>
                        <a:rPr lang="zh-TW" altLang="en-US" sz="1300" u="none" strike="noStrike" dirty="0">
                          <a:effectLst/>
                        </a:rPr>
                        <a:t>季</a:t>
                      </a:r>
                      <a:endParaRPr lang="zh-TW" altLang="en-US"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dirty="0">
                          <a:effectLst/>
                        </a:rPr>
                        <a:t>2627</a:t>
                      </a:r>
                      <a:endParaRPr lang="en-US" altLang="zh-TW"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dirty="0">
                          <a:effectLst/>
                        </a:rPr>
                        <a:t>2413</a:t>
                      </a:r>
                      <a:endParaRPr lang="en-US" altLang="zh-TW"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a:effectLst/>
                        </a:rPr>
                        <a:t>91.85 </a:t>
                      </a:r>
                      <a:endParaRPr lang="en-US" altLang="zh-TW" sz="1300" b="0" i="0" u="none" strike="noStrike">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dirty="0">
                          <a:effectLst/>
                        </a:rPr>
                        <a:t>214</a:t>
                      </a:r>
                      <a:endParaRPr lang="en-US" altLang="zh-TW"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dirty="0">
                          <a:effectLst/>
                        </a:rPr>
                        <a:t>8.15 </a:t>
                      </a:r>
                      <a:endParaRPr lang="en-US" altLang="zh-TW"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r>
              <a:tr h="377551">
                <a:tc>
                  <a:txBody>
                    <a:bodyPr/>
                    <a:lstStyle/>
                    <a:p>
                      <a:pPr algn="ctr" fontAlgn="ctr"/>
                      <a:r>
                        <a:rPr lang="zh-TW" altLang="en-US" sz="1300" u="none" strike="noStrike" dirty="0">
                          <a:effectLst/>
                        </a:rPr>
                        <a:t>第</a:t>
                      </a:r>
                      <a:r>
                        <a:rPr lang="en-US" altLang="zh-TW" sz="1300" u="none" strike="noStrike" dirty="0">
                          <a:effectLst/>
                        </a:rPr>
                        <a:t>3</a:t>
                      </a:r>
                      <a:r>
                        <a:rPr lang="zh-TW" altLang="en-US" sz="1300" u="none" strike="noStrike" dirty="0">
                          <a:effectLst/>
                        </a:rPr>
                        <a:t>季</a:t>
                      </a:r>
                      <a:endParaRPr lang="zh-TW" altLang="en-US"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a:effectLst/>
                        </a:rPr>
                        <a:t>2691</a:t>
                      </a:r>
                      <a:endParaRPr lang="en-US" altLang="zh-TW" sz="1300" b="0" i="0" u="none" strike="noStrike">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dirty="0">
                          <a:effectLst/>
                        </a:rPr>
                        <a:t>2484</a:t>
                      </a:r>
                      <a:endParaRPr lang="en-US" altLang="zh-TW"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dirty="0">
                          <a:effectLst/>
                        </a:rPr>
                        <a:t>92.31 </a:t>
                      </a:r>
                      <a:endParaRPr lang="en-US" altLang="zh-TW"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dirty="0">
                          <a:effectLst/>
                        </a:rPr>
                        <a:t>207</a:t>
                      </a:r>
                      <a:endParaRPr lang="en-US" altLang="zh-TW"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c>
                  <a:txBody>
                    <a:bodyPr/>
                    <a:lstStyle/>
                    <a:p>
                      <a:pPr algn="ctr" fontAlgn="ctr"/>
                      <a:r>
                        <a:rPr lang="en-US" altLang="zh-TW" sz="1300" u="none" strike="noStrike" dirty="0">
                          <a:effectLst/>
                        </a:rPr>
                        <a:t>7.69 </a:t>
                      </a:r>
                      <a:endParaRPr lang="en-US" altLang="zh-TW" sz="1300" b="0" i="0" u="none" strike="noStrike" dirty="0">
                        <a:solidFill>
                          <a:srgbClr val="000000"/>
                        </a:solidFill>
                        <a:effectLst/>
                        <a:latin typeface="新細明體" panose="02020500000000000000" pitchFamily="18" charset="-120"/>
                        <a:ea typeface="新細明體" panose="02020500000000000000" pitchFamily="18" charset="-120"/>
                      </a:endParaRPr>
                    </a:p>
                  </a:txBody>
                  <a:tcPr marL="8255" marR="8255" marT="8255" marB="0" anchor="ctr"/>
                </a:tc>
              </a:tr>
              <a:tr h="377551">
                <a:tc>
                  <a:txBody>
                    <a:bodyPr/>
                    <a:lstStyle/>
                    <a:p>
                      <a:pPr marL="0" algn="ctr" defTabSz="457200" rtl="0" eaLnBrk="1" fontAlgn="ctr" latinLnBrk="0" hangingPunct="1"/>
                      <a:r>
                        <a:rPr lang="zh-TW" altLang="en-US" sz="1300" u="none" strike="noStrike" kern="1200" dirty="0">
                          <a:solidFill>
                            <a:schemeClr val="dk1"/>
                          </a:solidFill>
                          <a:effectLst/>
                          <a:latin typeface="+mn-lt"/>
                          <a:ea typeface="+mn-ea"/>
                          <a:cs typeface="+mn-cs"/>
                        </a:rPr>
                        <a:t>第</a:t>
                      </a:r>
                      <a:r>
                        <a:rPr lang="en-US" altLang="zh-TW" sz="1300" u="none" strike="noStrike" kern="1200" dirty="0">
                          <a:solidFill>
                            <a:schemeClr val="dk1"/>
                          </a:solidFill>
                          <a:effectLst/>
                          <a:latin typeface="+mn-lt"/>
                          <a:ea typeface="+mn-ea"/>
                          <a:cs typeface="+mn-cs"/>
                        </a:rPr>
                        <a:t>4</a:t>
                      </a:r>
                      <a:r>
                        <a:rPr lang="zh-TW" altLang="en-US" sz="1300" u="none" strike="noStrike" kern="1200" dirty="0">
                          <a:solidFill>
                            <a:schemeClr val="dk1"/>
                          </a:solidFill>
                          <a:effectLst/>
                          <a:latin typeface="+mn-lt"/>
                          <a:ea typeface="+mn-ea"/>
                          <a:cs typeface="+mn-cs"/>
                        </a:rPr>
                        <a:t>季</a:t>
                      </a:r>
                    </a:p>
                  </a:txBody>
                  <a:tcPr marL="7620" marR="7620" marT="7620" marB="0" anchor="ctr"/>
                </a:tc>
                <a:tc>
                  <a:txBody>
                    <a:bodyPr/>
                    <a:lstStyle/>
                    <a:p>
                      <a:pPr marL="0" algn="ctr" defTabSz="457200" rtl="0" eaLnBrk="1" fontAlgn="ctr" latinLnBrk="0" hangingPunct="1"/>
                      <a:r>
                        <a:rPr lang="en-US" altLang="zh-TW" sz="1300" u="none" strike="noStrike" kern="1200" dirty="0">
                          <a:solidFill>
                            <a:schemeClr val="dk1"/>
                          </a:solidFill>
                          <a:effectLst/>
                          <a:latin typeface="+mn-lt"/>
                          <a:ea typeface="+mn-ea"/>
                          <a:cs typeface="+mn-cs"/>
                        </a:rPr>
                        <a:t>2706</a:t>
                      </a:r>
                    </a:p>
                  </a:txBody>
                  <a:tcPr marL="7620" marR="7620" marT="7620" marB="0" anchor="ctr"/>
                </a:tc>
                <a:tc>
                  <a:txBody>
                    <a:bodyPr/>
                    <a:lstStyle/>
                    <a:p>
                      <a:pPr marL="0" algn="ctr" defTabSz="457200" rtl="0" eaLnBrk="1" fontAlgn="ctr" latinLnBrk="0" hangingPunct="1"/>
                      <a:r>
                        <a:rPr lang="en-US" altLang="zh-TW" sz="1300" u="none" strike="noStrike" kern="1200" dirty="0">
                          <a:solidFill>
                            <a:schemeClr val="dk1"/>
                          </a:solidFill>
                          <a:effectLst/>
                          <a:latin typeface="+mn-lt"/>
                          <a:ea typeface="+mn-ea"/>
                          <a:cs typeface="+mn-cs"/>
                        </a:rPr>
                        <a:t>2476</a:t>
                      </a:r>
                    </a:p>
                  </a:txBody>
                  <a:tcPr marL="7620" marR="7620" marT="7620" marB="0" anchor="ctr"/>
                </a:tc>
                <a:tc>
                  <a:txBody>
                    <a:bodyPr/>
                    <a:lstStyle/>
                    <a:p>
                      <a:pPr marL="0" algn="ctr" defTabSz="457200" rtl="0" eaLnBrk="1" fontAlgn="ctr" latinLnBrk="0" hangingPunct="1"/>
                      <a:r>
                        <a:rPr lang="en-US" altLang="zh-TW" sz="1300" u="none" strike="noStrike" kern="1200" dirty="0">
                          <a:solidFill>
                            <a:schemeClr val="dk1"/>
                          </a:solidFill>
                          <a:effectLst/>
                          <a:latin typeface="+mn-lt"/>
                          <a:ea typeface="+mn-ea"/>
                          <a:cs typeface="+mn-cs"/>
                        </a:rPr>
                        <a:t>91.50 </a:t>
                      </a:r>
                    </a:p>
                  </a:txBody>
                  <a:tcPr marL="7620" marR="7620" marT="7620" marB="0" anchor="ctr"/>
                </a:tc>
                <a:tc>
                  <a:txBody>
                    <a:bodyPr/>
                    <a:lstStyle/>
                    <a:p>
                      <a:pPr marL="0" algn="ctr" defTabSz="457200" rtl="0" eaLnBrk="1" fontAlgn="ctr" latinLnBrk="0" hangingPunct="1"/>
                      <a:r>
                        <a:rPr lang="en-US" altLang="zh-TW" sz="1300" u="none" strike="noStrike" kern="1200" dirty="0">
                          <a:solidFill>
                            <a:schemeClr val="dk1"/>
                          </a:solidFill>
                          <a:effectLst/>
                          <a:latin typeface="+mn-lt"/>
                          <a:ea typeface="+mn-ea"/>
                          <a:cs typeface="+mn-cs"/>
                        </a:rPr>
                        <a:t>230</a:t>
                      </a:r>
                    </a:p>
                  </a:txBody>
                  <a:tcPr marL="7620" marR="7620" marT="7620" marB="0" anchor="ctr"/>
                </a:tc>
                <a:tc>
                  <a:txBody>
                    <a:bodyPr/>
                    <a:lstStyle/>
                    <a:p>
                      <a:pPr marL="0" algn="ctr" defTabSz="457200" rtl="0" eaLnBrk="1" fontAlgn="ctr" latinLnBrk="0" hangingPunct="1"/>
                      <a:r>
                        <a:rPr lang="en-US" altLang="zh-TW" sz="1300" u="none" strike="noStrike" kern="1200" dirty="0">
                          <a:solidFill>
                            <a:schemeClr val="dk1"/>
                          </a:solidFill>
                          <a:effectLst/>
                          <a:latin typeface="+mn-lt"/>
                          <a:ea typeface="+mn-ea"/>
                          <a:cs typeface="+mn-cs"/>
                        </a:rPr>
                        <a:t>8.50 </a:t>
                      </a:r>
                    </a:p>
                  </a:txBody>
                  <a:tcPr marL="7620" marR="7620" marT="7620" marB="0" anchor="ctr"/>
                </a:tc>
              </a:tr>
            </a:tbl>
          </a:graphicData>
        </a:graphic>
      </p:graphicFrame>
      <p:graphicFrame>
        <p:nvGraphicFramePr>
          <p:cNvPr id="8" name="圖表 7"/>
          <p:cNvGraphicFramePr/>
          <p:nvPr>
            <p:extLst>
              <p:ext uri="{D42A27DB-BD31-4B8C-83A1-F6EECF244321}">
                <p14:modId xmlns:p14="http://schemas.microsoft.com/office/powerpoint/2010/main" val="2505666001"/>
              </p:ext>
            </p:extLst>
          </p:nvPr>
        </p:nvGraphicFramePr>
        <p:xfrm>
          <a:off x="920551" y="3878106"/>
          <a:ext cx="5906938" cy="2710234"/>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 1"/>
          <p:cNvSpPr/>
          <p:nvPr/>
        </p:nvSpPr>
        <p:spPr>
          <a:xfrm>
            <a:off x="3656856" y="2276872"/>
            <a:ext cx="1008112" cy="11107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90556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80859" y="232070"/>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smtClean="0">
                <a:solidFill>
                  <a:schemeClr val="tx1"/>
                </a:solidFill>
                <a:latin typeface="標楷體" pitchFamily="65" charset="-120"/>
                <a:ea typeface="標楷體" pitchFamily="65" charset="-120"/>
              </a:rPr>
              <a:t>(3/12)</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488504" y="950723"/>
            <a:ext cx="9127014" cy="4956551"/>
          </a:xfrm>
        </p:spPr>
        <p:txBody>
          <a:bodyPr anchor="t"/>
          <a:lstStyle/>
          <a:p>
            <a:pPr marL="371464" lvl="1" indent="-371464">
              <a:buClr>
                <a:schemeClr val="tx1"/>
              </a:buClr>
              <a:buFont typeface="Wingdings" pitchFamily="2" charset="2"/>
              <a:buChar char="v"/>
            </a:pPr>
            <a:r>
              <a:rPr lang="en-US" altLang="zh-TW" sz="2600" b="1" dirty="0" smtClean="0">
                <a:solidFill>
                  <a:schemeClr val="tx1">
                    <a:lumMod val="95000"/>
                    <a:lumOff val="5000"/>
                  </a:schemeClr>
                </a:solidFill>
                <a:latin typeface="標楷體" pitchFamily="65" charset="-120"/>
                <a:ea typeface="標楷體" pitchFamily="65" charset="-120"/>
              </a:rPr>
              <a:t>104</a:t>
            </a:r>
            <a:r>
              <a:rPr lang="zh-TW" altLang="en-US" sz="2600" b="1" dirty="0" smtClean="0">
                <a:solidFill>
                  <a:schemeClr val="tx1">
                    <a:lumMod val="95000"/>
                    <a:lumOff val="5000"/>
                  </a:schemeClr>
                </a:solidFill>
                <a:latin typeface="標楷體" pitchFamily="65" charset="-120"/>
                <a:ea typeface="標楷體" pitchFamily="65" charset="-120"/>
              </a:rPr>
              <a:t>年度整體標案執行績效與</a:t>
            </a:r>
            <a:r>
              <a:rPr lang="en-US" altLang="zh-TW" sz="2600" b="1" dirty="0" smtClean="0">
                <a:solidFill>
                  <a:schemeClr val="tx1">
                    <a:lumMod val="95000"/>
                    <a:lumOff val="5000"/>
                  </a:schemeClr>
                </a:solidFill>
                <a:latin typeface="標楷體" pitchFamily="65" charset="-120"/>
                <a:ea typeface="標楷體" pitchFamily="65" charset="-120"/>
              </a:rPr>
              <a:t>103</a:t>
            </a:r>
            <a:r>
              <a:rPr lang="zh-TW" altLang="en-US" sz="2600" b="1" dirty="0" smtClean="0">
                <a:solidFill>
                  <a:schemeClr val="tx1">
                    <a:lumMod val="95000"/>
                    <a:lumOff val="5000"/>
                  </a:schemeClr>
                </a:solidFill>
                <a:latin typeface="標楷體" pitchFamily="65" charset="-120"/>
                <a:ea typeface="標楷體" pitchFamily="65" charset="-120"/>
              </a:rPr>
              <a:t>年度</a:t>
            </a:r>
            <a:r>
              <a:rPr lang="zh-TW" altLang="en-US" sz="2600" b="1" dirty="0">
                <a:solidFill>
                  <a:schemeClr val="tx1">
                    <a:lumMod val="95000"/>
                    <a:lumOff val="5000"/>
                  </a:schemeClr>
                </a:solidFill>
                <a:latin typeface="標楷體" pitchFamily="65" charset="-120"/>
                <a:ea typeface="標楷體" pitchFamily="65" charset="-120"/>
              </a:rPr>
              <a:t>相</a:t>
            </a:r>
            <a:r>
              <a:rPr lang="zh-TW" altLang="en-US" sz="2600" b="1" dirty="0" smtClean="0">
                <a:solidFill>
                  <a:schemeClr val="tx1">
                    <a:lumMod val="95000"/>
                    <a:lumOff val="5000"/>
                  </a:schemeClr>
                </a:solidFill>
                <a:latin typeface="標楷體" pitchFamily="65" charset="-120"/>
                <a:ea typeface="標楷體" pitchFamily="65" charset="-120"/>
              </a:rPr>
              <a:t>較均有提升</a:t>
            </a:r>
            <a:r>
              <a:rPr lang="zh-TW" altLang="en-US" sz="2600" b="1" dirty="0">
                <a:solidFill>
                  <a:schemeClr val="tx1">
                    <a:lumMod val="95000"/>
                    <a:lumOff val="5000"/>
                  </a:schemeClr>
                </a:solidFill>
                <a:latin typeface="標楷體" pitchFamily="65" charset="-120"/>
                <a:ea typeface="標楷體" pitchFamily="65" charset="-120"/>
              </a:rPr>
              <a:t>。</a:t>
            </a:r>
            <a:endParaRPr lang="en-US" altLang="zh-TW" sz="2600" b="1" dirty="0">
              <a:solidFill>
                <a:schemeClr val="tx1">
                  <a:lumMod val="95000"/>
                  <a:lumOff val="5000"/>
                </a:schemeClr>
              </a:solidFill>
              <a:latin typeface="標楷體" pitchFamily="65" charset="-120"/>
              <a:ea typeface="標楷體" pitchFamily="65" charset="-120"/>
            </a:endParaRPr>
          </a:p>
          <a:p>
            <a:pPr>
              <a:buNone/>
            </a:pPr>
            <a:r>
              <a:rPr lang="zh-TW" altLang="en-US" sz="2167" dirty="0">
                <a:solidFill>
                  <a:srgbClr val="000000"/>
                </a:solidFill>
                <a:latin typeface="標楷體" pitchFamily="65" charset="-120"/>
                <a:ea typeface="標楷體" pitchFamily="65" charset="-120"/>
              </a:rPr>
              <a:t>   </a:t>
            </a:r>
            <a:endParaRPr lang="en-US" altLang="zh-TW" sz="2167" dirty="0">
              <a:solidFill>
                <a:srgbClr val="000000"/>
              </a:solidFill>
              <a:latin typeface="標楷體" pitchFamily="65" charset="-120"/>
              <a:ea typeface="標楷體" pitchFamily="65" charset="-120"/>
            </a:endParaRPr>
          </a:p>
          <a:p>
            <a:pPr>
              <a:buNone/>
            </a:pPr>
            <a:endParaRPr lang="en-US" altLang="zh-TW" sz="2167" dirty="0">
              <a:solidFill>
                <a:srgbClr val="000000"/>
              </a:solidFill>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a:xfrm>
            <a:off x="9129464" y="6431544"/>
            <a:ext cx="555358" cy="395552"/>
          </a:xfrm>
        </p:spPr>
        <p:txBody>
          <a:bodyPr/>
          <a:lstStyle/>
          <a:p>
            <a:fld id="{E7B12B5A-12EF-4BC0-96FC-60E9D66AEFFB}" type="slidenum">
              <a:rPr lang="en-US" altLang="zh-TW" smtClean="0">
                <a:solidFill>
                  <a:schemeClr val="tx1"/>
                </a:solidFill>
              </a:rPr>
              <a:pPr/>
              <a:t>6</a:t>
            </a:fld>
            <a:endParaRPr lang="en-US" altLang="zh-TW" dirty="0">
              <a:solidFill>
                <a:schemeClr val="tx1"/>
              </a:solidFill>
            </a:endParaRPr>
          </a:p>
        </p:txBody>
      </p:sp>
      <p:sp>
        <p:nvSpPr>
          <p:cNvPr id="4" name="雲朵形圖說文字 3"/>
          <p:cNvSpPr/>
          <p:nvPr/>
        </p:nvSpPr>
        <p:spPr bwMode="auto">
          <a:xfrm>
            <a:off x="7197249" y="1368116"/>
            <a:ext cx="2418269" cy="1638182"/>
          </a:xfrm>
          <a:prstGeom prst="cloudCallout">
            <a:avLst>
              <a:gd name="adj1" fmla="val -63466"/>
              <a:gd name="adj2" fmla="val 53150"/>
            </a:avLst>
          </a:prstGeom>
          <a:noFill/>
          <a:ln w="19050" cap="flat" cmpd="sng" algn="ctr">
            <a:solidFill>
              <a:srgbClr val="FF0000"/>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p>
        </p:txBody>
      </p:sp>
      <p:sp>
        <p:nvSpPr>
          <p:cNvPr id="5" name="文字方塊 4"/>
          <p:cNvSpPr txBox="1"/>
          <p:nvPr/>
        </p:nvSpPr>
        <p:spPr>
          <a:xfrm>
            <a:off x="7532991" y="1725542"/>
            <a:ext cx="1872208" cy="923330"/>
          </a:xfrm>
          <a:prstGeom prst="rect">
            <a:avLst/>
          </a:prstGeom>
          <a:noFill/>
        </p:spPr>
        <p:txBody>
          <a:bodyPr wrap="square" rtlCol="0">
            <a:spAutoFit/>
          </a:bodyPr>
          <a:lstStyle/>
          <a:p>
            <a:pPr algn="l"/>
            <a:r>
              <a:rPr lang="en-US" altLang="zh-TW" dirty="0" smtClean="0"/>
              <a:t>104</a:t>
            </a:r>
            <a:r>
              <a:rPr lang="zh-TW" altLang="en-US" dirty="0" smtClean="0"/>
              <a:t>年度平均</a:t>
            </a:r>
            <a:r>
              <a:rPr lang="zh-TW" altLang="en-US" dirty="0"/>
              <a:t>執行績效</a:t>
            </a:r>
            <a:r>
              <a:rPr lang="zh-TW" altLang="en-US" dirty="0" smtClean="0"/>
              <a:t>較</a:t>
            </a:r>
            <a:r>
              <a:rPr lang="en-US" altLang="zh-TW" dirty="0" smtClean="0"/>
              <a:t>103</a:t>
            </a:r>
            <a:r>
              <a:rPr lang="zh-TW" altLang="en-US" dirty="0" smtClean="0"/>
              <a:t>年度提高</a:t>
            </a:r>
            <a:r>
              <a:rPr lang="en-US" altLang="zh-TW" dirty="0" smtClean="0"/>
              <a:t>2.19%</a:t>
            </a:r>
            <a:endParaRPr lang="zh-TW" altLang="en-US" dirty="0"/>
          </a:p>
        </p:txBody>
      </p:sp>
      <p:graphicFrame>
        <p:nvGraphicFramePr>
          <p:cNvPr id="9" name="圖表 8"/>
          <p:cNvGraphicFramePr/>
          <p:nvPr>
            <p:extLst>
              <p:ext uri="{D42A27DB-BD31-4B8C-83A1-F6EECF244321}">
                <p14:modId xmlns:p14="http://schemas.microsoft.com/office/powerpoint/2010/main" val="783246737"/>
              </p:ext>
            </p:extLst>
          </p:nvPr>
        </p:nvGraphicFramePr>
        <p:xfrm>
          <a:off x="1784648" y="1484784"/>
          <a:ext cx="5040560"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圖表 7"/>
          <p:cNvGraphicFramePr/>
          <p:nvPr>
            <p:extLst>
              <p:ext uri="{D42A27DB-BD31-4B8C-83A1-F6EECF244321}">
                <p14:modId xmlns:p14="http://schemas.microsoft.com/office/powerpoint/2010/main" val="3430692890"/>
              </p:ext>
            </p:extLst>
          </p:nvPr>
        </p:nvGraphicFramePr>
        <p:xfrm>
          <a:off x="991882" y="4148503"/>
          <a:ext cx="3529070"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圖表 11"/>
          <p:cNvGraphicFramePr/>
          <p:nvPr>
            <p:extLst>
              <p:ext uri="{D42A27DB-BD31-4B8C-83A1-F6EECF244321}">
                <p14:modId xmlns:p14="http://schemas.microsoft.com/office/powerpoint/2010/main" val="3567077162"/>
              </p:ext>
            </p:extLst>
          </p:nvPr>
        </p:nvGraphicFramePr>
        <p:xfrm>
          <a:off x="5091014" y="4148503"/>
          <a:ext cx="3822425" cy="2232249"/>
        </p:xfrm>
        <a:graphic>
          <a:graphicData uri="http://schemas.openxmlformats.org/drawingml/2006/chart">
            <c:chart xmlns:c="http://schemas.openxmlformats.org/drawingml/2006/chart" xmlns:r="http://schemas.openxmlformats.org/officeDocument/2006/relationships" r:id="rId5"/>
          </a:graphicData>
        </a:graphic>
      </p:graphicFrame>
      <p:sp>
        <p:nvSpPr>
          <p:cNvPr id="13" name="向上箭號 12"/>
          <p:cNvSpPr/>
          <p:nvPr/>
        </p:nvSpPr>
        <p:spPr>
          <a:xfrm>
            <a:off x="4016896" y="4581127"/>
            <a:ext cx="858094" cy="1008113"/>
          </a:xfrm>
          <a:prstGeom prst="upArrow">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4160912" y="4828283"/>
            <a:ext cx="576064" cy="553998"/>
          </a:xfrm>
          <a:prstGeom prst="rect">
            <a:avLst/>
          </a:prstGeom>
          <a:noFill/>
        </p:spPr>
        <p:txBody>
          <a:bodyPr vert="horz" wrap="square" rtlCol="0" anchor="ctr">
            <a:spAutoFit/>
          </a:bodyPr>
          <a:lstStyle/>
          <a:p>
            <a:pPr algn="ctr"/>
            <a:r>
              <a:rPr lang="zh-TW" altLang="en-US" sz="1000" dirty="0" smtClean="0"/>
              <a:t>提</a:t>
            </a:r>
            <a:endParaRPr lang="en-US" altLang="zh-TW" sz="1000" dirty="0" smtClean="0"/>
          </a:p>
          <a:p>
            <a:pPr algn="ctr"/>
            <a:r>
              <a:rPr lang="zh-TW" altLang="en-US" sz="1000" dirty="0" smtClean="0"/>
              <a:t>升</a:t>
            </a:r>
            <a:endParaRPr lang="en-US" altLang="zh-TW" sz="1000" dirty="0" smtClean="0"/>
          </a:p>
          <a:p>
            <a:pPr algn="ctr"/>
            <a:r>
              <a:rPr lang="en-US" altLang="zh-TW" sz="1000" dirty="0" smtClean="0"/>
              <a:t>3.05%</a:t>
            </a:r>
            <a:endParaRPr lang="zh-TW" altLang="en-US" sz="1000" dirty="0"/>
          </a:p>
        </p:txBody>
      </p:sp>
      <p:sp>
        <p:nvSpPr>
          <p:cNvPr id="17" name="向上箭號 16"/>
          <p:cNvSpPr/>
          <p:nvPr/>
        </p:nvSpPr>
        <p:spPr>
          <a:xfrm>
            <a:off x="8525212" y="4601225"/>
            <a:ext cx="858094" cy="1008113"/>
          </a:xfrm>
          <a:prstGeom prst="upArrow">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8666227" y="4857439"/>
            <a:ext cx="576064" cy="553998"/>
          </a:xfrm>
          <a:prstGeom prst="rect">
            <a:avLst/>
          </a:prstGeom>
          <a:noFill/>
        </p:spPr>
        <p:txBody>
          <a:bodyPr vert="horz" wrap="square" rtlCol="0" anchor="ctr">
            <a:spAutoFit/>
          </a:bodyPr>
          <a:lstStyle/>
          <a:p>
            <a:pPr algn="ctr"/>
            <a:r>
              <a:rPr lang="zh-TW" altLang="en-US" sz="1000" dirty="0" smtClean="0"/>
              <a:t>提</a:t>
            </a:r>
            <a:endParaRPr lang="en-US" altLang="zh-TW" sz="1000" dirty="0" smtClean="0"/>
          </a:p>
          <a:p>
            <a:pPr algn="ctr"/>
            <a:r>
              <a:rPr lang="zh-TW" altLang="en-US" sz="1000" dirty="0" smtClean="0"/>
              <a:t>升</a:t>
            </a:r>
            <a:endParaRPr lang="en-US" altLang="zh-TW" sz="1000" dirty="0" smtClean="0"/>
          </a:p>
          <a:p>
            <a:pPr algn="ctr"/>
            <a:r>
              <a:rPr lang="en-US" altLang="zh-TW" sz="1000" dirty="0" smtClean="0"/>
              <a:t>1.32%</a:t>
            </a:r>
            <a:endParaRPr lang="zh-TW" altLang="en-US" sz="1000" dirty="0"/>
          </a:p>
        </p:txBody>
      </p:sp>
    </p:spTree>
    <p:extLst>
      <p:ext uri="{BB962C8B-B14F-4D97-AF65-F5344CB8AC3E}">
        <p14:creationId xmlns:p14="http://schemas.microsoft.com/office/powerpoint/2010/main" val="3532579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61990" y="2965904"/>
            <a:ext cx="8983498" cy="2911368"/>
          </a:xfrm>
          <a:prstGeom prst="rect">
            <a:avLst/>
          </a:prstGeom>
          <a:noFill/>
        </p:spPr>
      </p:pic>
      <p:sp>
        <p:nvSpPr>
          <p:cNvPr id="193538" name="Rectangle 2"/>
          <p:cNvSpPr>
            <a:spLocks noGrp="1" noChangeArrowheads="1"/>
          </p:cNvSpPr>
          <p:nvPr>
            <p:ph type="title"/>
          </p:nvPr>
        </p:nvSpPr>
        <p:spPr>
          <a:xfrm>
            <a:off x="438634" y="139280"/>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smtClean="0">
                <a:solidFill>
                  <a:schemeClr val="tx1"/>
                </a:solidFill>
                <a:latin typeface="標楷體" pitchFamily="65" charset="-120"/>
                <a:ea typeface="標楷體" pitchFamily="65" charset="-120"/>
              </a:rPr>
              <a:t>(4/12)</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350489" y="854714"/>
            <a:ext cx="9205023" cy="5226581"/>
          </a:xfrm>
        </p:spPr>
        <p:txBody>
          <a:bodyPr anchor="t">
            <a:normAutofit lnSpcReduction="10000"/>
          </a:bodyPr>
          <a:lstStyle/>
          <a:p>
            <a:pPr marL="371464" lvl="1" indent="-371464">
              <a:buClr>
                <a:schemeClr val="tx1"/>
              </a:buClr>
              <a:buFont typeface="Wingdings" pitchFamily="2" charset="2"/>
              <a:buChar char="v"/>
            </a:pPr>
            <a:r>
              <a:rPr lang="zh-TW" altLang="en-US" sz="2600" b="1" dirty="0" smtClean="0">
                <a:solidFill>
                  <a:srgbClr val="000000"/>
                </a:solidFill>
                <a:latin typeface="標楷體" pitchFamily="65" charset="-120"/>
                <a:ea typeface="標楷體" pitchFamily="65" charset="-120"/>
              </a:rPr>
              <a:t>第</a:t>
            </a:r>
            <a:r>
              <a:rPr lang="en-US" altLang="zh-TW" sz="2600" b="1" dirty="0">
                <a:solidFill>
                  <a:srgbClr val="000000"/>
                </a:solidFill>
                <a:latin typeface="標楷體" pitchFamily="65" charset="-120"/>
                <a:ea typeface="標楷體" pitchFamily="65" charset="-120"/>
              </a:rPr>
              <a:t>4</a:t>
            </a:r>
            <a:r>
              <a:rPr lang="zh-TW" altLang="en-US" sz="2600" b="1" dirty="0" smtClean="0">
                <a:solidFill>
                  <a:srgbClr val="000000"/>
                </a:solidFill>
                <a:latin typeface="標楷體" pitchFamily="65" charset="-120"/>
                <a:ea typeface="標楷體" pitchFamily="65" charset="-120"/>
              </a:rPr>
              <a:t>季</a:t>
            </a:r>
            <a:r>
              <a:rPr lang="zh-TW" altLang="en-US" sz="2600" b="1" dirty="0">
                <a:latin typeface="標楷體" pitchFamily="65" charset="-120"/>
                <a:ea typeface="標楷體" pitchFamily="65" charset="-120"/>
              </a:rPr>
              <a:t>執行率最低前三名之一級機關</a:t>
            </a:r>
            <a:r>
              <a:rPr lang="zh-TW" altLang="en-US" sz="2600" b="1" dirty="0"/>
              <a:t>：</a:t>
            </a:r>
            <a:endParaRPr lang="en-US" altLang="zh-TW" sz="2600" b="1" dirty="0"/>
          </a:p>
          <a:p>
            <a:pPr>
              <a:buNone/>
            </a:pPr>
            <a:r>
              <a:rPr lang="zh-TW" altLang="en-US" sz="2167" dirty="0" smtClean="0">
                <a:solidFill>
                  <a:srgbClr val="000000"/>
                </a:solidFill>
                <a:latin typeface="標楷體" pitchFamily="65" charset="-120"/>
                <a:ea typeface="標楷體" pitchFamily="65" charset="-120"/>
              </a:rPr>
              <a:t>   ＊</a:t>
            </a:r>
            <a:r>
              <a:rPr lang="en-US" altLang="zh-TW" sz="2167" dirty="0" smtClean="0">
                <a:solidFill>
                  <a:srgbClr val="000000"/>
                </a:solidFill>
                <a:latin typeface="標楷體" pitchFamily="65" charset="-120"/>
                <a:ea typeface="標楷體" pitchFamily="65" charset="-120"/>
              </a:rPr>
              <a:t>10</a:t>
            </a:r>
            <a:r>
              <a:rPr lang="zh-TW" altLang="en-US" sz="2167" dirty="0" smtClean="0">
                <a:solidFill>
                  <a:srgbClr val="000000"/>
                </a:solidFill>
                <a:latin typeface="標楷體" pitchFamily="65" charset="-120"/>
                <a:ea typeface="標楷體" pitchFamily="65" charset="-120"/>
              </a:rPr>
              <a:t>月</a:t>
            </a:r>
            <a:r>
              <a:rPr lang="zh-TW" altLang="en-US" sz="2167" dirty="0">
                <a:solidFill>
                  <a:srgbClr val="000000"/>
                </a:solidFill>
                <a:latin typeface="標楷體" pitchFamily="65" charset="-120"/>
                <a:ea typeface="標楷體" pitchFamily="65" charset="-120"/>
              </a:rPr>
              <a:t>執行率最低之機關依序</a:t>
            </a:r>
            <a:r>
              <a:rPr lang="zh-TW" altLang="en-US" sz="2167" dirty="0" smtClean="0">
                <a:solidFill>
                  <a:srgbClr val="000000"/>
                </a:solidFill>
                <a:latin typeface="標楷體" pitchFamily="65" charset="-120"/>
                <a:ea typeface="標楷體" pitchFamily="65" charset="-120"/>
              </a:rPr>
              <a:t>為原民</a:t>
            </a:r>
            <a:r>
              <a:rPr lang="zh-TW" altLang="en-US" sz="2167" dirty="0">
                <a:solidFill>
                  <a:srgbClr val="000000"/>
                </a:solidFill>
                <a:latin typeface="標楷體" pitchFamily="65" charset="-120"/>
                <a:ea typeface="標楷體" pitchFamily="65" charset="-120"/>
              </a:rPr>
              <a:t>會</a:t>
            </a:r>
            <a:r>
              <a:rPr lang="zh-TW" altLang="en-US" sz="2167" dirty="0" smtClean="0">
                <a:solidFill>
                  <a:srgbClr val="000000"/>
                </a:solidFill>
                <a:latin typeface="標楷體" pitchFamily="65" charset="-120"/>
                <a:ea typeface="標楷體" pitchFamily="65" charset="-120"/>
              </a:rPr>
              <a:t>、</a:t>
            </a:r>
            <a:r>
              <a:rPr lang="zh-TW" altLang="en-US" sz="2167" dirty="0">
                <a:solidFill>
                  <a:srgbClr val="000000"/>
                </a:solidFill>
                <a:latin typeface="標楷體" pitchFamily="65" charset="-120"/>
                <a:ea typeface="標楷體" pitchFamily="65" charset="-120"/>
              </a:rPr>
              <a:t>教育局</a:t>
            </a:r>
            <a:r>
              <a:rPr lang="zh-TW" altLang="en-US" sz="2167" dirty="0" smtClean="0">
                <a:solidFill>
                  <a:srgbClr val="000000"/>
                </a:solidFill>
                <a:latin typeface="標楷體" pitchFamily="65" charset="-120"/>
                <a:ea typeface="標楷體" pitchFamily="65" charset="-120"/>
              </a:rPr>
              <a:t>及交通</a:t>
            </a:r>
            <a:r>
              <a:rPr lang="zh-TW" altLang="en-US" sz="2167" dirty="0">
                <a:solidFill>
                  <a:srgbClr val="000000"/>
                </a:solidFill>
                <a:latin typeface="標楷體" pitchFamily="65" charset="-120"/>
                <a:ea typeface="標楷體" pitchFamily="65" charset="-120"/>
              </a:rPr>
              <a:t>局</a:t>
            </a:r>
            <a:r>
              <a:rPr lang="zh-TW" altLang="en-US" sz="2167" dirty="0" smtClean="0">
                <a:solidFill>
                  <a:srgbClr val="000000"/>
                </a:solidFill>
                <a:latin typeface="標楷體" pitchFamily="65" charset="-120"/>
                <a:ea typeface="標楷體" pitchFamily="65" charset="-120"/>
              </a:rPr>
              <a:t>。</a:t>
            </a:r>
            <a:endParaRPr lang="en-US" altLang="zh-TW" sz="2167" dirty="0">
              <a:solidFill>
                <a:srgbClr val="000000"/>
              </a:solidFill>
              <a:latin typeface="標楷體" pitchFamily="65" charset="-120"/>
              <a:ea typeface="標楷體" pitchFamily="65" charset="-120"/>
            </a:endParaRPr>
          </a:p>
          <a:p>
            <a:pPr>
              <a:buNone/>
            </a:pPr>
            <a:r>
              <a:rPr lang="zh-TW" altLang="en-US" sz="2167" dirty="0" smtClean="0">
                <a:solidFill>
                  <a:srgbClr val="000000"/>
                </a:solidFill>
                <a:latin typeface="標楷體" pitchFamily="65" charset="-120"/>
                <a:ea typeface="標楷體" pitchFamily="65" charset="-120"/>
              </a:rPr>
              <a:t>   ＊</a:t>
            </a:r>
            <a:r>
              <a:rPr lang="en-US" altLang="zh-TW" sz="2167" dirty="0" smtClean="0">
                <a:solidFill>
                  <a:srgbClr val="000000"/>
                </a:solidFill>
                <a:latin typeface="標楷體" pitchFamily="65" charset="-120"/>
                <a:ea typeface="標楷體" pitchFamily="65" charset="-120"/>
              </a:rPr>
              <a:t>11</a:t>
            </a:r>
            <a:r>
              <a:rPr lang="zh-TW" altLang="en-US" sz="2167" dirty="0" smtClean="0">
                <a:solidFill>
                  <a:srgbClr val="000000"/>
                </a:solidFill>
                <a:latin typeface="標楷體" pitchFamily="65" charset="-120"/>
                <a:ea typeface="標楷體" pitchFamily="65" charset="-120"/>
              </a:rPr>
              <a:t>月</a:t>
            </a:r>
            <a:r>
              <a:rPr lang="zh-TW" altLang="en-US" sz="2167" dirty="0">
                <a:solidFill>
                  <a:srgbClr val="000000"/>
                </a:solidFill>
                <a:latin typeface="標楷體" pitchFamily="65" charset="-120"/>
                <a:ea typeface="標楷體" pitchFamily="65" charset="-120"/>
              </a:rPr>
              <a:t>執行率最低之機關依序為原民會</a:t>
            </a:r>
            <a:r>
              <a:rPr lang="zh-TW" altLang="en-US" sz="2167" dirty="0" smtClean="0">
                <a:solidFill>
                  <a:srgbClr val="000000"/>
                </a:solidFill>
                <a:latin typeface="標楷體" pitchFamily="65" charset="-120"/>
                <a:ea typeface="標楷體" pitchFamily="65" charset="-120"/>
              </a:rPr>
              <a:t>、教</a:t>
            </a:r>
            <a:r>
              <a:rPr lang="zh-TW" altLang="en-US" sz="2167" dirty="0">
                <a:solidFill>
                  <a:srgbClr val="000000"/>
                </a:solidFill>
                <a:latin typeface="標楷體" pitchFamily="65" charset="-120"/>
                <a:ea typeface="標楷體" pitchFamily="65" charset="-120"/>
              </a:rPr>
              <a:t>育</a:t>
            </a:r>
            <a:r>
              <a:rPr lang="zh-TW" altLang="en-US" sz="2167" dirty="0" smtClean="0">
                <a:solidFill>
                  <a:srgbClr val="000000"/>
                </a:solidFill>
                <a:latin typeface="標楷體" pitchFamily="65" charset="-120"/>
                <a:ea typeface="標楷體" pitchFamily="65" charset="-120"/>
              </a:rPr>
              <a:t>局及交</a:t>
            </a:r>
            <a:r>
              <a:rPr lang="zh-TW" altLang="en-US" sz="2167" dirty="0">
                <a:solidFill>
                  <a:srgbClr val="000000"/>
                </a:solidFill>
                <a:latin typeface="標楷體" pitchFamily="65" charset="-120"/>
                <a:ea typeface="標楷體" pitchFamily="65" charset="-120"/>
              </a:rPr>
              <a:t>通</a:t>
            </a:r>
            <a:r>
              <a:rPr lang="zh-TW" altLang="en-US" sz="2167" dirty="0" smtClean="0">
                <a:solidFill>
                  <a:srgbClr val="000000"/>
                </a:solidFill>
                <a:latin typeface="標楷體" pitchFamily="65" charset="-120"/>
                <a:ea typeface="標楷體" pitchFamily="65" charset="-120"/>
              </a:rPr>
              <a:t>局</a:t>
            </a:r>
            <a:r>
              <a:rPr lang="zh-TW" altLang="en-US" sz="2167" dirty="0">
                <a:solidFill>
                  <a:srgbClr val="000000"/>
                </a:solidFill>
                <a:latin typeface="標楷體" pitchFamily="65" charset="-120"/>
                <a:ea typeface="標楷體" pitchFamily="65" charset="-120"/>
              </a:rPr>
              <a:t>。</a:t>
            </a:r>
            <a:endParaRPr lang="en-US" altLang="zh-TW" sz="2167" dirty="0">
              <a:solidFill>
                <a:srgbClr val="000000"/>
              </a:solidFill>
              <a:latin typeface="標楷體" pitchFamily="65" charset="-120"/>
              <a:ea typeface="標楷體" pitchFamily="65" charset="-120"/>
            </a:endParaRPr>
          </a:p>
          <a:p>
            <a:pPr>
              <a:buNone/>
            </a:pPr>
            <a:r>
              <a:rPr lang="zh-TW" altLang="en-US" sz="2167" dirty="0" smtClean="0">
                <a:solidFill>
                  <a:srgbClr val="000000"/>
                </a:solidFill>
                <a:latin typeface="標楷體" pitchFamily="65" charset="-120"/>
                <a:ea typeface="標楷體" pitchFamily="65" charset="-120"/>
              </a:rPr>
              <a:t>   ＊</a:t>
            </a:r>
            <a:r>
              <a:rPr lang="en-US" altLang="zh-TW" sz="2167" dirty="0" smtClean="0">
                <a:solidFill>
                  <a:srgbClr val="000000"/>
                </a:solidFill>
                <a:latin typeface="標楷體" pitchFamily="65" charset="-120"/>
                <a:ea typeface="標楷體" pitchFamily="65" charset="-120"/>
              </a:rPr>
              <a:t>12</a:t>
            </a:r>
            <a:r>
              <a:rPr lang="zh-TW" altLang="en-US" sz="2167" dirty="0" smtClean="0">
                <a:solidFill>
                  <a:srgbClr val="000000"/>
                </a:solidFill>
                <a:latin typeface="標楷體" pitchFamily="65" charset="-120"/>
                <a:ea typeface="標楷體" pitchFamily="65" charset="-120"/>
              </a:rPr>
              <a:t>月</a:t>
            </a:r>
            <a:r>
              <a:rPr lang="zh-TW" altLang="en-US" sz="2167" dirty="0">
                <a:solidFill>
                  <a:srgbClr val="000000"/>
                </a:solidFill>
                <a:latin typeface="標楷體" pitchFamily="65" charset="-120"/>
                <a:ea typeface="標楷體" pitchFamily="65" charset="-120"/>
              </a:rPr>
              <a:t>執行率最低之機關依序</a:t>
            </a:r>
            <a:r>
              <a:rPr lang="zh-TW" altLang="en-US" sz="2167" dirty="0" smtClean="0">
                <a:solidFill>
                  <a:srgbClr val="000000"/>
                </a:solidFill>
                <a:latin typeface="標楷體" pitchFamily="65" charset="-120"/>
                <a:ea typeface="標楷體" pitchFamily="65" charset="-120"/>
              </a:rPr>
              <a:t>為主計</a:t>
            </a:r>
            <a:r>
              <a:rPr lang="zh-TW" altLang="en-US" sz="2167" dirty="0">
                <a:solidFill>
                  <a:srgbClr val="000000"/>
                </a:solidFill>
                <a:latin typeface="標楷體" pitchFamily="65" charset="-120"/>
                <a:ea typeface="標楷體" pitchFamily="65" charset="-120"/>
              </a:rPr>
              <a:t>處</a:t>
            </a:r>
            <a:r>
              <a:rPr lang="zh-TW" altLang="en-US" sz="2167" dirty="0" smtClean="0">
                <a:solidFill>
                  <a:srgbClr val="000000"/>
                </a:solidFill>
                <a:latin typeface="標楷體" pitchFamily="65" charset="-120"/>
                <a:ea typeface="標楷體" pitchFamily="65" charset="-120"/>
              </a:rPr>
              <a:t>、經發局</a:t>
            </a:r>
            <a:r>
              <a:rPr lang="zh-TW" altLang="en-US" sz="2167" dirty="0">
                <a:solidFill>
                  <a:srgbClr val="000000"/>
                </a:solidFill>
                <a:latin typeface="標楷體" pitchFamily="65" charset="-120"/>
                <a:ea typeface="標楷體" pitchFamily="65" charset="-120"/>
              </a:rPr>
              <a:t>及教育局。</a:t>
            </a:r>
            <a:endParaRPr lang="en-US" altLang="zh-TW" sz="2167" dirty="0">
              <a:solidFill>
                <a:srgbClr val="000000"/>
              </a:solidFill>
              <a:latin typeface="標楷體" pitchFamily="65" charset="-120"/>
              <a:ea typeface="標楷體" pitchFamily="65" charset="-120"/>
            </a:endParaRPr>
          </a:p>
          <a:p>
            <a:pPr lvl="1">
              <a:buNone/>
            </a:pPr>
            <a:endParaRPr lang="en-US" altLang="zh-TW" sz="2167" dirty="0">
              <a:solidFill>
                <a:schemeClr val="tx1">
                  <a:lumMod val="95000"/>
                  <a:lumOff val="5000"/>
                </a:schemeClr>
              </a:solidFill>
              <a:latin typeface="標楷體" pitchFamily="65" charset="-120"/>
              <a:ea typeface="標楷體" pitchFamily="65" charset="-120"/>
            </a:endParaRPr>
          </a:p>
          <a:p>
            <a:pPr lvl="1"/>
            <a:endParaRPr lang="en-US" altLang="zh-TW" sz="2383"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6" name="投影片編號版面配置區 5"/>
          <p:cNvSpPr>
            <a:spLocks noGrp="1"/>
          </p:cNvSpPr>
          <p:nvPr>
            <p:ph type="sldNum" sz="quarter" idx="12"/>
          </p:nvPr>
        </p:nvSpPr>
        <p:spPr>
          <a:xfrm>
            <a:off x="9201472" y="6458976"/>
            <a:ext cx="555358" cy="395552"/>
          </a:xfrm>
        </p:spPr>
        <p:txBody>
          <a:bodyPr/>
          <a:lstStyle/>
          <a:p>
            <a:fld id="{E7B12B5A-12EF-4BC0-96FC-60E9D66AEFFB}" type="slidenum">
              <a:rPr lang="en-US" altLang="zh-TW" smtClean="0">
                <a:solidFill>
                  <a:schemeClr val="tx1"/>
                </a:solidFill>
              </a:rPr>
              <a:pPr/>
              <a:t>7</a:t>
            </a:fld>
            <a:endParaRPr lang="en-US" altLang="zh-TW" dirty="0">
              <a:solidFill>
                <a:schemeClr val="tx1"/>
              </a:solidFill>
            </a:endParaRPr>
          </a:p>
        </p:txBody>
      </p:sp>
      <p:cxnSp>
        <p:nvCxnSpPr>
          <p:cNvPr id="9" name="直線接點 8"/>
          <p:cNvCxnSpPr/>
          <p:nvPr/>
        </p:nvCxnSpPr>
        <p:spPr>
          <a:xfrm>
            <a:off x="361990" y="2965905"/>
            <a:ext cx="846594" cy="611685"/>
          </a:xfrm>
          <a:prstGeom prst="line">
            <a:avLst/>
          </a:prstGeom>
          <a:ln w="31750">
            <a:solidFill>
              <a:srgbClr val="DDC0BF"/>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698087" y="2998912"/>
            <a:ext cx="546061" cy="292388"/>
          </a:xfrm>
          <a:prstGeom prst="rect">
            <a:avLst/>
          </a:prstGeom>
          <a:noFill/>
        </p:spPr>
        <p:txBody>
          <a:bodyPr wrap="square" rtlCol="0">
            <a:spAutoFit/>
          </a:bodyPr>
          <a:lstStyle/>
          <a:p>
            <a:r>
              <a:rPr lang="zh-TW" altLang="en-US" sz="1300" b="1" dirty="0">
                <a:latin typeface="標楷體" panose="03000509000000000000" pitchFamily="65" charset="-120"/>
                <a:ea typeface="標楷體" panose="03000509000000000000" pitchFamily="65" charset="-120"/>
              </a:rPr>
              <a:t>月份</a:t>
            </a:r>
          </a:p>
        </p:txBody>
      </p:sp>
      <p:sp>
        <p:nvSpPr>
          <p:cNvPr id="11" name="文字方塊 10"/>
          <p:cNvSpPr txBox="1"/>
          <p:nvPr/>
        </p:nvSpPr>
        <p:spPr>
          <a:xfrm>
            <a:off x="425057" y="3285202"/>
            <a:ext cx="546061" cy="292388"/>
          </a:xfrm>
          <a:prstGeom prst="rect">
            <a:avLst/>
          </a:prstGeom>
          <a:noFill/>
        </p:spPr>
        <p:txBody>
          <a:bodyPr wrap="square" rtlCol="0">
            <a:spAutoFit/>
          </a:bodyPr>
          <a:lstStyle/>
          <a:p>
            <a:r>
              <a:rPr lang="zh-TW" altLang="en-US" sz="1300" b="1" dirty="0">
                <a:latin typeface="標楷體" panose="03000509000000000000" pitchFamily="65" charset="-120"/>
                <a:ea typeface="標楷體" panose="03000509000000000000" pitchFamily="65" charset="-120"/>
              </a:rPr>
              <a:t>名次</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77285" y="264827"/>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smtClean="0">
                <a:solidFill>
                  <a:schemeClr val="tx1"/>
                </a:solidFill>
                <a:latin typeface="標楷體" pitchFamily="65" charset="-120"/>
                <a:ea typeface="標楷體" pitchFamily="65" charset="-120"/>
              </a:rPr>
              <a:t>(5/12)</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350489" y="980728"/>
            <a:ext cx="9205023" cy="5673884"/>
          </a:xfrm>
        </p:spPr>
        <p:txBody>
          <a:bodyPr anchor="t"/>
          <a:lstStyle/>
          <a:p>
            <a:pPr marL="371464" lvl="1" indent="-371464">
              <a:buClr>
                <a:schemeClr val="tx1"/>
              </a:buClr>
              <a:buFont typeface="Wingdings" pitchFamily="2" charset="2"/>
              <a:buChar char="v"/>
            </a:pPr>
            <a:r>
              <a:rPr lang="en-US" altLang="zh-TW" sz="2600" b="1" dirty="0" smtClean="0">
                <a:solidFill>
                  <a:srgbClr val="000000"/>
                </a:solidFill>
                <a:latin typeface="標楷體" pitchFamily="65" charset="-120"/>
                <a:ea typeface="標楷體" pitchFamily="65" charset="-120"/>
              </a:rPr>
              <a:t>104</a:t>
            </a:r>
            <a:r>
              <a:rPr lang="zh-TW" altLang="en-US" sz="2600" b="1" dirty="0" smtClean="0">
                <a:solidFill>
                  <a:srgbClr val="000000"/>
                </a:solidFill>
                <a:latin typeface="標楷體" pitchFamily="65" charset="-120"/>
                <a:ea typeface="標楷體" pitchFamily="65" charset="-120"/>
              </a:rPr>
              <a:t>年執行</a:t>
            </a:r>
            <a:r>
              <a:rPr lang="zh-TW" altLang="en-US" sz="2600" b="1" dirty="0">
                <a:solidFill>
                  <a:srgbClr val="000000"/>
                </a:solidFill>
                <a:latin typeface="標楷體" pitchFamily="65" charset="-120"/>
                <a:ea typeface="標楷體" pitchFamily="65" charset="-120"/>
              </a:rPr>
              <a:t>率最低之前三名</a:t>
            </a:r>
            <a:r>
              <a:rPr lang="zh-TW" altLang="en-US" sz="2600" b="1" dirty="0" smtClean="0">
                <a:solidFill>
                  <a:srgbClr val="000000"/>
                </a:solidFill>
                <a:latin typeface="標楷體" pitchFamily="65" charset="-120"/>
                <a:ea typeface="標楷體" pitchFamily="65" charset="-120"/>
              </a:rPr>
              <a:t>機關分別為原</a:t>
            </a:r>
            <a:r>
              <a:rPr lang="zh-TW" altLang="en-US" sz="2600" b="1" dirty="0">
                <a:solidFill>
                  <a:srgbClr val="000000"/>
                </a:solidFill>
                <a:latin typeface="標楷體" pitchFamily="65" charset="-120"/>
                <a:ea typeface="標楷體" pitchFamily="65" charset="-120"/>
              </a:rPr>
              <a:t>民</a:t>
            </a:r>
            <a:r>
              <a:rPr lang="zh-TW" altLang="en-US" sz="2600" b="1" dirty="0" smtClean="0">
                <a:solidFill>
                  <a:srgbClr val="000000"/>
                </a:solidFill>
                <a:latin typeface="標楷體" pitchFamily="65" charset="-120"/>
                <a:ea typeface="標楷體" pitchFamily="65" charset="-120"/>
              </a:rPr>
              <a:t>會、教育局及建設局，其中建設局經落實執行改進措施後，自第</a:t>
            </a:r>
            <a:r>
              <a:rPr lang="en-US" altLang="zh-TW" sz="2600" b="1" dirty="0" smtClean="0">
                <a:solidFill>
                  <a:srgbClr val="000000"/>
                </a:solidFill>
                <a:latin typeface="標楷體" pitchFamily="65" charset="-120"/>
                <a:ea typeface="標楷體" pitchFamily="65" charset="-120"/>
              </a:rPr>
              <a:t>4</a:t>
            </a:r>
            <a:r>
              <a:rPr lang="zh-TW" altLang="en-US" sz="2600" b="1" dirty="0" smtClean="0">
                <a:solidFill>
                  <a:srgbClr val="000000"/>
                </a:solidFill>
                <a:latin typeface="標楷體" pitchFamily="65" charset="-120"/>
                <a:ea typeface="標楷體" pitchFamily="65" charset="-120"/>
              </a:rPr>
              <a:t>季起執行績效已有顯著提升，但原民會及教育局執行績效仍未見改善。</a:t>
            </a:r>
            <a:endParaRPr lang="en-US" altLang="zh-TW" sz="2600" b="1" dirty="0"/>
          </a:p>
          <a:p>
            <a:pPr lvl="1">
              <a:buNone/>
            </a:pPr>
            <a:endParaRPr lang="en-US" altLang="zh-TW" sz="2167" dirty="0">
              <a:solidFill>
                <a:schemeClr val="tx1">
                  <a:lumMod val="95000"/>
                  <a:lumOff val="5000"/>
                </a:schemeClr>
              </a:solidFill>
              <a:latin typeface="標楷體" pitchFamily="65" charset="-120"/>
              <a:ea typeface="標楷體" pitchFamily="65" charset="-120"/>
            </a:endParaRPr>
          </a:p>
          <a:p>
            <a:pPr lvl="1"/>
            <a:endParaRPr lang="en-US" altLang="zh-TW" sz="2383"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6" name="投影片編號版面配置區 5"/>
          <p:cNvSpPr>
            <a:spLocks noGrp="1"/>
          </p:cNvSpPr>
          <p:nvPr>
            <p:ph type="sldNum" sz="quarter" idx="12"/>
          </p:nvPr>
        </p:nvSpPr>
        <p:spPr>
          <a:xfrm>
            <a:off x="9146283" y="6453478"/>
            <a:ext cx="555358" cy="395552"/>
          </a:xfrm>
        </p:spPr>
        <p:txBody>
          <a:bodyPr/>
          <a:lstStyle/>
          <a:p>
            <a:fld id="{E7B12B5A-12EF-4BC0-96FC-60E9D66AEFFB}" type="slidenum">
              <a:rPr lang="en-US" altLang="zh-TW" smtClean="0">
                <a:solidFill>
                  <a:schemeClr val="tx1"/>
                </a:solidFill>
              </a:rPr>
              <a:pPr/>
              <a:t>8</a:t>
            </a:fld>
            <a:endParaRPr lang="en-US" altLang="zh-TW" dirty="0">
              <a:solidFill>
                <a:schemeClr val="tx1"/>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88390335"/>
              </p:ext>
            </p:extLst>
          </p:nvPr>
        </p:nvGraphicFramePr>
        <p:xfrm>
          <a:off x="560510" y="3068960"/>
          <a:ext cx="8928996" cy="2841039"/>
        </p:xfrm>
        <a:graphic>
          <a:graphicData uri="http://schemas.openxmlformats.org/drawingml/2006/table">
            <a:tbl>
              <a:tblPr firstRow="1" firstCol="1" bandRow="1">
                <a:tableStyleId>{00A15C55-8517-42AA-B614-E9B94910E393}</a:tableStyleId>
              </a:tblPr>
              <a:tblGrid>
                <a:gridCol w="612975"/>
                <a:gridCol w="756001"/>
                <a:gridCol w="786650"/>
                <a:gridCol w="745786"/>
                <a:gridCol w="725353"/>
                <a:gridCol w="725353"/>
                <a:gridCol w="715135"/>
                <a:gridCol w="633408"/>
                <a:gridCol w="623191"/>
                <a:gridCol w="612975"/>
                <a:gridCol w="633408"/>
                <a:gridCol w="694705"/>
                <a:gridCol w="664056"/>
              </a:tblGrid>
              <a:tr h="642123">
                <a:tc>
                  <a:txBody>
                    <a:bodyPr/>
                    <a:lstStyle/>
                    <a:p>
                      <a:pPr algn="ctr" fontAlgn="ctr"/>
                      <a:r>
                        <a:rPr lang="zh-TW" altLang="en-US" sz="1200" u="none" strike="noStrike" dirty="0">
                          <a:effectLst/>
                        </a:rPr>
                        <a:t>執行率</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1</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2</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3</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4</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5</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6</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7</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9</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10</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11</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12</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r>
              <a:tr h="732972">
                <a:tc>
                  <a:txBody>
                    <a:bodyPr/>
                    <a:lstStyle/>
                    <a:p>
                      <a:pPr algn="ctr" fontAlgn="ctr"/>
                      <a:r>
                        <a:rPr lang="zh-TW" altLang="en-US" sz="1200" u="none" strike="noStrike">
                          <a:effectLst/>
                        </a:rPr>
                        <a:t>建設局</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baseline="0" dirty="0" smtClean="0">
                          <a:effectLst/>
                        </a:rPr>
                        <a:t> </a:t>
                      </a:r>
                      <a:r>
                        <a:rPr lang="zh-TW" altLang="en-US" sz="1200" u="none" strike="noStrike" baseline="0"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83.14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80.36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82.87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83.63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83.23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84.84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85.49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84.88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1200" u="none" strike="noStrike" dirty="0">
                          <a:effectLst/>
                        </a:rPr>
                        <a:t>　</a:t>
                      </a: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1200" u="none" strike="noStrike" dirty="0">
                          <a:effectLst/>
                        </a:rPr>
                        <a:t>　</a:t>
                      </a: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r>
              <a:tr h="732972">
                <a:tc>
                  <a:txBody>
                    <a:bodyPr/>
                    <a:lstStyle/>
                    <a:p>
                      <a:pPr algn="ctr" fontAlgn="ctr"/>
                      <a:r>
                        <a:rPr lang="zh-TW" altLang="en-US" sz="1200" u="none" strike="noStrike">
                          <a:effectLst/>
                        </a:rPr>
                        <a:t>原民會</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1200" u="none" strike="noStrike" dirty="0">
                          <a:effectLst/>
                        </a:rPr>
                        <a:t>　</a:t>
                      </a: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80.00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75.00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77.78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55.56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75.00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87.50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71.43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57.14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80.00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60.00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1200" u="none" strike="noStrike" dirty="0">
                          <a:effectLst/>
                        </a:rPr>
                        <a:t>　</a:t>
                      </a:r>
                      <a:r>
                        <a:rPr lang="zh-TW" altLang="en-US"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r>
              <a:tr h="732972">
                <a:tc>
                  <a:txBody>
                    <a:bodyPr/>
                    <a:lstStyle/>
                    <a:p>
                      <a:pPr algn="ctr" fontAlgn="ctr"/>
                      <a:r>
                        <a:rPr lang="zh-TW" altLang="en-US" sz="1200" u="none" strike="noStrike">
                          <a:effectLst/>
                        </a:rPr>
                        <a:t>教育局</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87.14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85.56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zh-TW" altLang="en-US" sz="1200" u="none" strike="noStrike" dirty="0" smtClean="0">
                          <a:effectLst/>
                        </a:rPr>
                        <a:t>－</a:t>
                      </a: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85.31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86.79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85.71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84.59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a:effectLst/>
                        </a:rPr>
                        <a:t>83.51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c>
                  <a:txBody>
                    <a:bodyPr/>
                    <a:lstStyle/>
                    <a:p>
                      <a:pPr algn="ctr" fontAlgn="ctr"/>
                      <a:r>
                        <a:rPr lang="en-US" altLang="zh-TW" sz="1200" u="none" strike="noStrike" dirty="0">
                          <a:effectLst/>
                        </a:rPr>
                        <a:t>82.53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4721" marR="4721" marT="4721" marB="0" anchor="ctr"/>
                </a:tc>
              </a:tr>
            </a:tbl>
          </a:graphicData>
        </a:graphic>
      </p:graphicFrame>
      <p:sp>
        <p:nvSpPr>
          <p:cNvPr id="8" name="雲朵形圖說文字 7"/>
          <p:cNvSpPr/>
          <p:nvPr/>
        </p:nvSpPr>
        <p:spPr bwMode="auto">
          <a:xfrm>
            <a:off x="7328536" y="2132856"/>
            <a:ext cx="1944944" cy="1286367"/>
          </a:xfrm>
          <a:prstGeom prst="cloudCallout">
            <a:avLst>
              <a:gd name="adj1" fmla="val -40699"/>
              <a:gd name="adj2" fmla="val 101799"/>
            </a:avLst>
          </a:prstGeom>
          <a:noFill/>
          <a:ln w="19050" cap="flat" cmpd="sng" algn="ctr">
            <a:solidFill>
              <a:srgbClr val="FF0000"/>
            </a:solidFill>
            <a:prstDash val="solid"/>
            <a:round/>
            <a:headEnd type="none" w="med" len="med"/>
            <a:tailEnd type="none" w="med" len="med"/>
          </a:ln>
          <a:effectLst/>
        </p:spPr>
        <p:txBody>
          <a:bodyPr vert="horz" wrap="square" lIns="99060" tIns="49530" rIns="99060" bIns="49530" numCol="1" rtlCol="0" anchor="t" anchorCtr="0" compatLnSpc="1">
            <a:prstTxWarp prst="textNoShape">
              <a:avLst/>
            </a:prstTxWarp>
          </a:bodyPr>
          <a:lstStyle/>
          <a:p>
            <a:endParaRPr lang="zh-TW" altLang="en-US">
              <a:ln w="12700">
                <a:solidFill>
                  <a:schemeClr val="tx1"/>
                </a:solidFill>
              </a:ln>
              <a:noFill/>
            </a:endParaRPr>
          </a:p>
        </p:txBody>
      </p:sp>
      <p:sp>
        <p:nvSpPr>
          <p:cNvPr id="12" name="文字方塊 11"/>
          <p:cNvSpPr txBox="1"/>
          <p:nvPr/>
        </p:nvSpPr>
        <p:spPr>
          <a:xfrm>
            <a:off x="7517921" y="2452873"/>
            <a:ext cx="1638181" cy="646331"/>
          </a:xfrm>
          <a:prstGeom prst="rect">
            <a:avLst/>
          </a:prstGeom>
          <a:noFill/>
        </p:spPr>
        <p:txBody>
          <a:bodyPr wrap="square" rtlCol="0">
            <a:spAutoFit/>
          </a:bodyPr>
          <a:lstStyle/>
          <a:p>
            <a:pPr algn="l"/>
            <a:r>
              <a:rPr lang="zh-TW" altLang="en-US" dirty="0" smtClean="0"/>
              <a:t>連續</a:t>
            </a:r>
            <a:r>
              <a:rPr lang="en-US" altLang="zh-TW" dirty="0" smtClean="0"/>
              <a:t>10</a:t>
            </a:r>
            <a:r>
              <a:rPr lang="zh-TW" altLang="en-US" dirty="0" smtClean="0"/>
              <a:t>個月執行率最低</a:t>
            </a:r>
            <a:endParaRPr lang="zh-TW" altLang="en-US" dirty="0"/>
          </a:p>
        </p:txBody>
      </p:sp>
      <p:sp>
        <p:nvSpPr>
          <p:cNvPr id="9" name="矩形 8"/>
          <p:cNvSpPr/>
          <p:nvPr/>
        </p:nvSpPr>
        <p:spPr>
          <a:xfrm>
            <a:off x="595214" y="4472470"/>
            <a:ext cx="8894292" cy="710939"/>
          </a:xfrm>
          <a:prstGeom prst="rect">
            <a:avLst/>
          </a:prstGeom>
          <a:noFill/>
          <a:ln w="38100">
            <a:solidFill>
              <a:srgbClr val="D71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704528" y="5979277"/>
            <a:ext cx="4752528" cy="369332"/>
          </a:xfrm>
          <a:prstGeom prst="rect">
            <a:avLst/>
          </a:prstGeom>
          <a:noFill/>
        </p:spPr>
        <p:txBody>
          <a:bodyPr wrap="square" rtlCol="0">
            <a:spAutoFit/>
          </a:bodyPr>
          <a:lstStyle/>
          <a:p>
            <a:pPr algn="l"/>
            <a:r>
              <a:rPr lang="zh-TW" altLang="en-US" dirty="0" smtClean="0">
                <a:latin typeface="標楷體" panose="03000509000000000000" pitchFamily="65" charset="-120"/>
                <a:ea typeface="標楷體" panose="03000509000000000000" pitchFamily="65" charset="-120"/>
              </a:rPr>
              <a:t>備註：</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表示當月執行率未列入最低前三名</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59380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73183" y="164112"/>
            <a:ext cx="6876689" cy="1430867"/>
          </a:xfrm>
        </p:spPr>
        <p:txBody>
          <a:bodyPr/>
          <a:lstStyle/>
          <a:p>
            <a:r>
              <a:rPr lang="zh-TW" altLang="en-US" dirty="0" smtClean="0">
                <a:solidFill>
                  <a:schemeClr val="tx1"/>
                </a:solidFill>
                <a:latin typeface="標楷體" pitchFamily="65" charset="-120"/>
                <a:ea typeface="標楷體" pitchFamily="65" charset="-120"/>
              </a:rPr>
              <a:t>壹、標案進度管制  </a:t>
            </a:r>
            <a:r>
              <a:rPr lang="en-US" altLang="zh-TW" sz="1950" dirty="0" smtClean="0">
                <a:solidFill>
                  <a:schemeClr val="tx1"/>
                </a:solidFill>
                <a:latin typeface="標楷體" pitchFamily="65" charset="-120"/>
                <a:ea typeface="標楷體" pitchFamily="65" charset="-120"/>
              </a:rPr>
              <a:t>(6/12)</a:t>
            </a:r>
            <a:endParaRPr lang="en-US" altLang="zh-TW" sz="1950" dirty="0">
              <a:solidFill>
                <a:schemeClr val="tx1"/>
              </a:solidFill>
              <a:latin typeface="標楷體" pitchFamily="65" charset="-120"/>
              <a:ea typeface="標楷體" pitchFamily="65" charset="-120"/>
            </a:endParaRPr>
          </a:p>
        </p:txBody>
      </p:sp>
      <p:sp>
        <p:nvSpPr>
          <p:cNvPr id="193539" name="Rectangle 3"/>
          <p:cNvSpPr>
            <a:spLocks noGrp="1" noChangeArrowheads="1"/>
          </p:cNvSpPr>
          <p:nvPr>
            <p:ph idx="1"/>
          </p:nvPr>
        </p:nvSpPr>
        <p:spPr>
          <a:xfrm>
            <a:off x="194471" y="908720"/>
            <a:ext cx="9439049" cy="5172575"/>
          </a:xfrm>
        </p:spPr>
        <p:txBody>
          <a:bodyPr anchor="t">
            <a:normAutofit fontScale="92500" lnSpcReduction="10000"/>
          </a:bodyPr>
          <a:lstStyle/>
          <a:p>
            <a:pPr marL="371464" lvl="1" indent="-371464">
              <a:buClr>
                <a:schemeClr val="tx1"/>
              </a:buClr>
              <a:buFont typeface="Wingdings" pitchFamily="2" charset="2"/>
              <a:buChar char="v"/>
            </a:pPr>
            <a:r>
              <a:rPr lang="zh-TW" altLang="en-US" sz="2600" b="1" dirty="0" smtClean="0">
                <a:solidFill>
                  <a:srgbClr val="000000"/>
                </a:solidFill>
                <a:latin typeface="標楷體" pitchFamily="65" charset="-120"/>
                <a:ea typeface="標楷體" pitchFamily="65" charset="-120"/>
              </a:rPr>
              <a:t>第</a:t>
            </a:r>
            <a:r>
              <a:rPr lang="en-US" altLang="zh-TW" sz="2600" b="1" dirty="0">
                <a:solidFill>
                  <a:srgbClr val="000000"/>
                </a:solidFill>
                <a:latin typeface="標楷體" pitchFamily="65" charset="-120"/>
                <a:ea typeface="標楷體" pitchFamily="65" charset="-120"/>
              </a:rPr>
              <a:t>4</a:t>
            </a:r>
            <a:r>
              <a:rPr lang="zh-TW" altLang="en-US" sz="2600" b="1" dirty="0" smtClean="0">
                <a:solidFill>
                  <a:srgbClr val="000000"/>
                </a:solidFill>
                <a:latin typeface="標楷體" pitchFamily="65" charset="-120"/>
                <a:ea typeface="標楷體" pitchFamily="65" charset="-120"/>
              </a:rPr>
              <a:t>季</a:t>
            </a:r>
            <a:r>
              <a:rPr lang="zh-TW" altLang="en-US" sz="2600" b="1" dirty="0">
                <a:latin typeface="標楷體" pitchFamily="65" charset="-120"/>
                <a:ea typeface="標楷體" pitchFamily="65" charset="-120"/>
              </a:rPr>
              <a:t>落後件數最高前三名之一級機關：</a:t>
            </a:r>
            <a:endParaRPr lang="en-US" altLang="zh-TW" sz="2600" b="1" dirty="0">
              <a:latin typeface="標楷體" pitchFamily="65" charset="-120"/>
              <a:ea typeface="標楷體" pitchFamily="65" charset="-120"/>
            </a:endParaRPr>
          </a:p>
          <a:p>
            <a:pPr>
              <a:buNone/>
            </a:pPr>
            <a:r>
              <a:rPr lang="zh-TW" altLang="en-US" sz="2167" dirty="0" smtClean="0">
                <a:solidFill>
                  <a:srgbClr val="000000"/>
                </a:solidFill>
                <a:latin typeface="標楷體" pitchFamily="65" charset="-120"/>
                <a:ea typeface="標楷體" pitchFamily="65" charset="-120"/>
              </a:rPr>
              <a:t>   ＊</a:t>
            </a:r>
            <a:r>
              <a:rPr lang="en-US" altLang="zh-TW" sz="2167" dirty="0" smtClean="0">
                <a:solidFill>
                  <a:srgbClr val="000000"/>
                </a:solidFill>
                <a:latin typeface="標楷體" pitchFamily="65" charset="-120"/>
                <a:ea typeface="標楷體" pitchFamily="65" charset="-120"/>
              </a:rPr>
              <a:t>10</a:t>
            </a:r>
            <a:r>
              <a:rPr lang="zh-TW" altLang="en-US" sz="2167" dirty="0" smtClean="0">
                <a:solidFill>
                  <a:srgbClr val="000000"/>
                </a:solidFill>
                <a:latin typeface="標楷體" pitchFamily="65" charset="-120"/>
                <a:ea typeface="標楷體" pitchFamily="65" charset="-120"/>
              </a:rPr>
              <a:t>月</a:t>
            </a:r>
            <a:r>
              <a:rPr lang="zh-TW" altLang="en-US" sz="2167" dirty="0">
                <a:solidFill>
                  <a:srgbClr val="000000"/>
                </a:solidFill>
                <a:latin typeface="標楷體" pitchFamily="65" charset="-120"/>
                <a:ea typeface="標楷體" pitchFamily="65" charset="-120"/>
              </a:rPr>
              <a:t>落後件數最高之機關依序為建設局、教育局</a:t>
            </a:r>
            <a:r>
              <a:rPr lang="zh-TW" altLang="en-US" sz="2167" dirty="0" smtClean="0">
                <a:solidFill>
                  <a:srgbClr val="000000"/>
                </a:solidFill>
                <a:latin typeface="標楷體" pitchFamily="65" charset="-120"/>
                <a:ea typeface="標楷體" pitchFamily="65" charset="-120"/>
              </a:rPr>
              <a:t>及交</a:t>
            </a:r>
            <a:r>
              <a:rPr lang="zh-TW" altLang="en-US" sz="2167" dirty="0">
                <a:solidFill>
                  <a:srgbClr val="000000"/>
                </a:solidFill>
                <a:latin typeface="標楷體" pitchFamily="65" charset="-120"/>
                <a:ea typeface="標楷體" pitchFamily="65" charset="-120"/>
              </a:rPr>
              <a:t>通</a:t>
            </a:r>
            <a:r>
              <a:rPr lang="zh-TW" altLang="en-US" sz="2167" dirty="0" smtClean="0">
                <a:solidFill>
                  <a:srgbClr val="000000"/>
                </a:solidFill>
                <a:latin typeface="標楷體" pitchFamily="65" charset="-120"/>
                <a:ea typeface="標楷體" pitchFamily="65" charset="-120"/>
              </a:rPr>
              <a:t>局</a:t>
            </a:r>
            <a:r>
              <a:rPr lang="zh-TW" altLang="en-US" sz="2167" dirty="0">
                <a:solidFill>
                  <a:srgbClr val="000000"/>
                </a:solidFill>
                <a:latin typeface="標楷體" pitchFamily="65" charset="-120"/>
                <a:ea typeface="標楷體" pitchFamily="65" charset="-120"/>
              </a:rPr>
              <a:t>。</a:t>
            </a:r>
            <a:endParaRPr lang="en-US" altLang="zh-TW" sz="2167" dirty="0">
              <a:solidFill>
                <a:srgbClr val="000000"/>
              </a:solidFill>
              <a:latin typeface="標楷體" pitchFamily="65" charset="-120"/>
              <a:ea typeface="標楷體" pitchFamily="65" charset="-120"/>
            </a:endParaRPr>
          </a:p>
          <a:p>
            <a:pPr>
              <a:buNone/>
            </a:pPr>
            <a:r>
              <a:rPr lang="zh-TW" altLang="en-US" sz="2167" dirty="0" smtClean="0">
                <a:solidFill>
                  <a:srgbClr val="000000"/>
                </a:solidFill>
                <a:latin typeface="標楷體" pitchFamily="65" charset="-120"/>
                <a:ea typeface="標楷體" pitchFamily="65" charset="-120"/>
              </a:rPr>
              <a:t>   ＊</a:t>
            </a:r>
            <a:r>
              <a:rPr lang="en-US" altLang="zh-TW" sz="2167" dirty="0" smtClean="0">
                <a:solidFill>
                  <a:srgbClr val="000000"/>
                </a:solidFill>
                <a:latin typeface="標楷體" pitchFamily="65" charset="-120"/>
                <a:ea typeface="標楷體" pitchFamily="65" charset="-120"/>
              </a:rPr>
              <a:t>11</a:t>
            </a:r>
            <a:r>
              <a:rPr lang="zh-TW" altLang="en-US" sz="2167" dirty="0" smtClean="0">
                <a:solidFill>
                  <a:srgbClr val="000000"/>
                </a:solidFill>
                <a:latin typeface="標楷體" pitchFamily="65" charset="-120"/>
                <a:ea typeface="標楷體" pitchFamily="65" charset="-120"/>
              </a:rPr>
              <a:t>月</a:t>
            </a:r>
            <a:r>
              <a:rPr lang="zh-TW" altLang="en-US" sz="2167" dirty="0">
                <a:solidFill>
                  <a:srgbClr val="000000"/>
                </a:solidFill>
                <a:latin typeface="標楷體" pitchFamily="65" charset="-120"/>
                <a:ea typeface="標楷體" pitchFamily="65" charset="-120"/>
              </a:rPr>
              <a:t>落後件數最高之機關依序為建設局、教育局</a:t>
            </a:r>
            <a:r>
              <a:rPr lang="zh-TW" altLang="en-US" sz="2167" dirty="0" smtClean="0">
                <a:solidFill>
                  <a:srgbClr val="000000"/>
                </a:solidFill>
                <a:latin typeface="標楷體" pitchFamily="65" charset="-120"/>
                <a:ea typeface="標楷體" pitchFamily="65" charset="-120"/>
              </a:rPr>
              <a:t>及交</a:t>
            </a:r>
            <a:r>
              <a:rPr lang="zh-TW" altLang="en-US" sz="2167" dirty="0">
                <a:solidFill>
                  <a:srgbClr val="000000"/>
                </a:solidFill>
                <a:latin typeface="標楷體" pitchFamily="65" charset="-120"/>
                <a:ea typeface="標楷體" pitchFamily="65" charset="-120"/>
              </a:rPr>
              <a:t>通</a:t>
            </a:r>
            <a:r>
              <a:rPr lang="zh-TW" altLang="en-US" sz="2167" dirty="0" smtClean="0">
                <a:solidFill>
                  <a:srgbClr val="000000"/>
                </a:solidFill>
                <a:latin typeface="標楷體" pitchFamily="65" charset="-120"/>
                <a:ea typeface="標楷體" pitchFamily="65" charset="-120"/>
              </a:rPr>
              <a:t>局</a:t>
            </a:r>
            <a:r>
              <a:rPr lang="zh-TW" altLang="en-US" sz="2167" dirty="0">
                <a:solidFill>
                  <a:srgbClr val="000000"/>
                </a:solidFill>
                <a:latin typeface="標楷體" pitchFamily="65" charset="-120"/>
                <a:ea typeface="標楷體" pitchFamily="65" charset="-120"/>
              </a:rPr>
              <a:t>。</a:t>
            </a:r>
            <a:endParaRPr lang="en-US" altLang="zh-TW" sz="2167" dirty="0">
              <a:solidFill>
                <a:srgbClr val="000000"/>
              </a:solidFill>
              <a:latin typeface="標楷體" pitchFamily="65" charset="-120"/>
              <a:ea typeface="標楷體" pitchFamily="65" charset="-120"/>
            </a:endParaRPr>
          </a:p>
          <a:p>
            <a:pPr>
              <a:buNone/>
            </a:pPr>
            <a:r>
              <a:rPr lang="zh-TW" altLang="en-US" sz="2167" dirty="0" smtClean="0">
                <a:solidFill>
                  <a:srgbClr val="000000"/>
                </a:solidFill>
                <a:latin typeface="標楷體" pitchFamily="65" charset="-120"/>
                <a:ea typeface="標楷體" pitchFamily="65" charset="-120"/>
              </a:rPr>
              <a:t>   ＊</a:t>
            </a:r>
            <a:r>
              <a:rPr lang="en-US" altLang="zh-TW" sz="2167" dirty="0" smtClean="0">
                <a:solidFill>
                  <a:srgbClr val="000000"/>
                </a:solidFill>
                <a:latin typeface="標楷體" pitchFamily="65" charset="-120"/>
                <a:ea typeface="標楷體" pitchFamily="65" charset="-120"/>
              </a:rPr>
              <a:t>12</a:t>
            </a:r>
            <a:r>
              <a:rPr lang="zh-TW" altLang="en-US" sz="2167" dirty="0" smtClean="0">
                <a:solidFill>
                  <a:srgbClr val="000000"/>
                </a:solidFill>
                <a:latin typeface="標楷體" pitchFamily="65" charset="-120"/>
                <a:ea typeface="標楷體" pitchFamily="65" charset="-120"/>
              </a:rPr>
              <a:t>月</a:t>
            </a:r>
            <a:r>
              <a:rPr lang="zh-TW" altLang="en-US" sz="2167" dirty="0">
                <a:solidFill>
                  <a:srgbClr val="000000"/>
                </a:solidFill>
                <a:latin typeface="標楷體" pitchFamily="65" charset="-120"/>
                <a:ea typeface="標楷體" pitchFamily="65" charset="-120"/>
              </a:rPr>
              <a:t>落後件數最高之機關依序為建設局、教育局</a:t>
            </a:r>
            <a:r>
              <a:rPr lang="zh-TW" altLang="en-US" sz="2167" dirty="0" smtClean="0">
                <a:solidFill>
                  <a:srgbClr val="000000"/>
                </a:solidFill>
                <a:latin typeface="標楷體" pitchFamily="65" charset="-120"/>
                <a:ea typeface="標楷體" pitchFamily="65" charset="-120"/>
              </a:rPr>
              <a:t>及文</a:t>
            </a:r>
            <a:r>
              <a:rPr lang="zh-TW" altLang="en-US" sz="2167" dirty="0">
                <a:solidFill>
                  <a:srgbClr val="000000"/>
                </a:solidFill>
                <a:latin typeface="標楷體" pitchFamily="65" charset="-120"/>
                <a:ea typeface="標楷體" pitchFamily="65" charset="-120"/>
              </a:rPr>
              <a:t>化</a:t>
            </a:r>
            <a:r>
              <a:rPr lang="zh-TW" altLang="en-US" sz="2167" dirty="0" smtClean="0">
                <a:solidFill>
                  <a:srgbClr val="000000"/>
                </a:solidFill>
                <a:latin typeface="標楷體" pitchFamily="65" charset="-120"/>
                <a:ea typeface="標楷體" pitchFamily="65" charset="-120"/>
              </a:rPr>
              <a:t>局</a:t>
            </a:r>
            <a:r>
              <a:rPr lang="zh-TW" altLang="en-US" sz="2167" dirty="0">
                <a:solidFill>
                  <a:srgbClr val="000000"/>
                </a:solidFill>
                <a:latin typeface="標楷體" pitchFamily="65" charset="-120"/>
                <a:ea typeface="標楷體" pitchFamily="65" charset="-120"/>
              </a:rPr>
              <a:t>。</a:t>
            </a:r>
            <a:endParaRPr lang="en-US" altLang="zh-TW" sz="2167" dirty="0">
              <a:solidFill>
                <a:srgbClr val="000000"/>
              </a:solidFill>
              <a:latin typeface="標楷體" pitchFamily="65" charset="-120"/>
              <a:ea typeface="標楷體" pitchFamily="65" charset="-120"/>
            </a:endParaRPr>
          </a:p>
          <a:p>
            <a:pPr lvl="1"/>
            <a:endParaRPr lang="en-US" altLang="zh-TW" sz="2167" b="1" dirty="0"/>
          </a:p>
          <a:p>
            <a:pPr lvl="1">
              <a:buNone/>
            </a:pPr>
            <a:endParaRPr lang="en-US" altLang="zh-TW" sz="2167" dirty="0">
              <a:solidFill>
                <a:schemeClr val="tx1">
                  <a:lumMod val="95000"/>
                  <a:lumOff val="5000"/>
                </a:schemeClr>
              </a:solidFill>
              <a:latin typeface="標楷體" pitchFamily="65" charset="-120"/>
              <a:ea typeface="標楷體" pitchFamily="65" charset="-120"/>
            </a:endParaRPr>
          </a:p>
          <a:p>
            <a:pPr lvl="1"/>
            <a:endParaRPr lang="en-US" altLang="zh-TW" sz="2383"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endParaRPr lang="en-US" altLang="zh-TW" sz="2600" b="1" dirty="0">
              <a:latin typeface="標楷體" pitchFamily="65" charset="-120"/>
              <a:ea typeface="標楷體" pitchFamily="65" charset="-120"/>
            </a:endParaRPr>
          </a:p>
          <a:p>
            <a:pPr lvl="1">
              <a:buNone/>
            </a:pPr>
            <a:r>
              <a:rPr lang="zh-TW" altLang="en-US" sz="2167" b="1" dirty="0">
                <a:latin typeface="標楷體" pitchFamily="65" charset="-120"/>
                <a:ea typeface="標楷體" pitchFamily="65" charset="-120"/>
              </a:rPr>
              <a:t>　　</a:t>
            </a:r>
            <a:endParaRPr lang="zh-TW" altLang="zh-TW" sz="2167" dirty="0">
              <a:latin typeface="標楷體" pitchFamily="65" charset="-120"/>
              <a:ea typeface="標楷體" pitchFamily="65" charset="-120"/>
            </a:endParaRPr>
          </a:p>
        </p:txBody>
      </p:sp>
      <p:sp>
        <p:nvSpPr>
          <p:cNvPr id="7" name="投影片編號版面配置區 6"/>
          <p:cNvSpPr>
            <a:spLocks noGrp="1"/>
          </p:cNvSpPr>
          <p:nvPr>
            <p:ph type="sldNum" sz="quarter" idx="12"/>
          </p:nvPr>
        </p:nvSpPr>
        <p:spPr>
          <a:xfrm>
            <a:off x="9104770" y="6432688"/>
            <a:ext cx="555358" cy="395552"/>
          </a:xfrm>
        </p:spPr>
        <p:txBody>
          <a:bodyPr/>
          <a:lstStyle/>
          <a:p>
            <a:fld id="{E7B12B5A-12EF-4BC0-96FC-60E9D66AEFFB}" type="slidenum">
              <a:rPr lang="en-US" altLang="zh-TW" smtClean="0">
                <a:solidFill>
                  <a:schemeClr val="tx1"/>
                </a:solidFill>
              </a:rPr>
              <a:pPr/>
              <a:t>9</a:t>
            </a:fld>
            <a:endParaRPr lang="en-US" altLang="zh-TW" dirty="0">
              <a:solidFill>
                <a:schemeClr val="tx1"/>
              </a:solidFill>
            </a:endParaRPr>
          </a:p>
        </p:txBody>
      </p:sp>
      <p:sp>
        <p:nvSpPr>
          <p:cNvPr id="8" name="文字方塊 7"/>
          <p:cNvSpPr txBox="1"/>
          <p:nvPr/>
        </p:nvSpPr>
        <p:spPr>
          <a:xfrm>
            <a:off x="344488" y="5913679"/>
            <a:ext cx="4092455"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備註：落後件數</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執行件數</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落後比率</a:t>
            </a:r>
            <a:endParaRPr lang="zh-TW" altLang="en-US" dirty="0">
              <a:latin typeface="標楷體" pitchFamily="65" charset="-120"/>
              <a:ea typeface="標楷體"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614778427"/>
              </p:ext>
            </p:extLst>
          </p:nvPr>
        </p:nvGraphicFramePr>
        <p:xfrm>
          <a:off x="488504" y="3023188"/>
          <a:ext cx="9001000" cy="2782075"/>
        </p:xfrm>
        <a:graphic>
          <a:graphicData uri="http://schemas.openxmlformats.org/drawingml/2006/table">
            <a:tbl>
              <a:tblPr firstRow="1" firstCol="1" bandRow="1">
                <a:tableStyleId>{00A15C55-8517-42AA-B614-E9B94910E393}</a:tableStyleId>
              </a:tblPr>
              <a:tblGrid>
                <a:gridCol w="1180459"/>
                <a:gridCol w="2508475"/>
                <a:gridCol w="2582253"/>
                <a:gridCol w="2729813"/>
              </a:tblGrid>
              <a:tr h="622282">
                <a:tc>
                  <a:txBody>
                    <a:bodyPr/>
                    <a:lstStyle/>
                    <a:p>
                      <a:pPr algn="ctr"/>
                      <a:endParaRPr lang="zh-TW" altLang="en-US" dirty="0"/>
                    </a:p>
                  </a:txBody>
                  <a:tcPr anchor="ctr"/>
                </a:tc>
                <a:tc>
                  <a:txBody>
                    <a:bodyPr/>
                    <a:lstStyle/>
                    <a:p>
                      <a:pPr algn="ctr"/>
                      <a:r>
                        <a:rPr lang="en-US" altLang="zh-TW" dirty="0" smtClean="0"/>
                        <a:t>10</a:t>
                      </a:r>
                      <a:r>
                        <a:rPr lang="zh-TW" altLang="en-US" dirty="0" smtClean="0"/>
                        <a:t>月</a:t>
                      </a:r>
                      <a:endParaRPr lang="zh-TW" altLang="en-US" dirty="0"/>
                    </a:p>
                  </a:txBody>
                  <a:tcPr anchor="ctr"/>
                </a:tc>
                <a:tc>
                  <a:txBody>
                    <a:bodyPr/>
                    <a:lstStyle/>
                    <a:p>
                      <a:pPr algn="ctr"/>
                      <a:r>
                        <a:rPr lang="en-US" altLang="zh-TW" dirty="0" smtClean="0"/>
                        <a:t>11</a:t>
                      </a:r>
                      <a:r>
                        <a:rPr lang="zh-TW" altLang="en-US" dirty="0" smtClean="0"/>
                        <a:t>月</a:t>
                      </a:r>
                      <a:endParaRPr lang="zh-TW" altLang="en-US" dirty="0"/>
                    </a:p>
                  </a:txBody>
                  <a:tcPr anchor="ctr"/>
                </a:tc>
                <a:tc>
                  <a:txBody>
                    <a:bodyPr/>
                    <a:lstStyle/>
                    <a:p>
                      <a:pPr algn="ctr"/>
                      <a:r>
                        <a:rPr lang="en-US" altLang="zh-TW" dirty="0" smtClean="0"/>
                        <a:t>12</a:t>
                      </a:r>
                      <a:r>
                        <a:rPr lang="zh-TW" altLang="en-US" dirty="0" smtClean="0"/>
                        <a:t>月</a:t>
                      </a:r>
                      <a:endParaRPr lang="zh-TW" altLang="en-US" dirty="0"/>
                    </a:p>
                  </a:txBody>
                  <a:tcPr anchor="ctr"/>
                </a:tc>
              </a:tr>
              <a:tr h="781607">
                <a:tc>
                  <a:txBody>
                    <a:bodyPr/>
                    <a:lstStyle/>
                    <a:p>
                      <a:pPr algn="ctr"/>
                      <a:r>
                        <a:rPr lang="en-US" altLang="zh-TW" dirty="0" smtClean="0"/>
                        <a:t>1</a:t>
                      </a:r>
                      <a:endParaRPr lang="zh-TW" altLang="en-US" dirty="0"/>
                    </a:p>
                  </a:txBody>
                  <a:tcPr anchor="ctr"/>
                </a:tc>
                <a:tc>
                  <a:txBody>
                    <a:bodyPr/>
                    <a:lstStyle/>
                    <a:p>
                      <a:pPr algn="ctr"/>
                      <a:r>
                        <a:rPr lang="zh-TW" altLang="en-US" dirty="0" smtClean="0"/>
                        <a:t>建設局</a:t>
                      </a:r>
                      <a:endParaRPr lang="en-US" altLang="zh-TW" dirty="0" smtClean="0"/>
                    </a:p>
                    <a:p>
                      <a:pPr algn="ctr"/>
                      <a:r>
                        <a:rPr lang="en-US" altLang="zh-TW" dirty="0" smtClean="0"/>
                        <a:t>(82</a:t>
                      </a:r>
                      <a:r>
                        <a:rPr lang="zh-TW" altLang="en-US" dirty="0" smtClean="0"/>
                        <a:t>件</a:t>
                      </a:r>
                      <a:r>
                        <a:rPr lang="en-US" altLang="zh-TW" dirty="0" smtClean="0"/>
                        <a:t>/649</a:t>
                      </a:r>
                      <a:r>
                        <a:rPr lang="zh-TW" altLang="en-US" dirty="0" smtClean="0"/>
                        <a:t>件</a:t>
                      </a:r>
                      <a:r>
                        <a:rPr lang="en-US" altLang="zh-TW" dirty="0" smtClean="0"/>
                        <a:t>,12.63%)</a:t>
                      </a:r>
                      <a:endParaRPr lang="zh-TW" altLang="en-US" dirty="0"/>
                    </a:p>
                  </a:txBody>
                  <a:tcPr/>
                </a:tc>
                <a:tc>
                  <a:txBody>
                    <a:bodyPr/>
                    <a:lstStyle/>
                    <a:p>
                      <a:pPr algn="ctr"/>
                      <a:r>
                        <a:rPr lang="zh-TW" altLang="en-US" dirty="0" smtClean="0"/>
                        <a:t>建設局</a:t>
                      </a:r>
                      <a:endParaRPr lang="en-US" altLang="zh-TW" dirty="0" smtClean="0"/>
                    </a:p>
                    <a:p>
                      <a:pPr algn="ctr"/>
                      <a:r>
                        <a:rPr lang="en-US" altLang="zh-TW" dirty="0" smtClean="0"/>
                        <a:t>(72</a:t>
                      </a:r>
                      <a:r>
                        <a:rPr lang="zh-TW" altLang="en-US" dirty="0" smtClean="0"/>
                        <a:t>件</a:t>
                      </a:r>
                      <a:r>
                        <a:rPr lang="en-US" altLang="zh-TW" dirty="0" smtClean="0"/>
                        <a:t>/642</a:t>
                      </a:r>
                      <a:r>
                        <a:rPr lang="zh-TW" altLang="en-US" dirty="0" smtClean="0"/>
                        <a:t>件</a:t>
                      </a:r>
                      <a:r>
                        <a:rPr lang="en-US" altLang="zh-TW" dirty="0" smtClean="0"/>
                        <a:t>,11.21%)</a:t>
                      </a:r>
                      <a:endParaRPr lang="zh-TW" altLang="en-US" dirty="0"/>
                    </a:p>
                  </a:txBody>
                  <a:tcPr/>
                </a:tc>
                <a:tc>
                  <a:txBody>
                    <a:bodyPr/>
                    <a:lstStyle/>
                    <a:p>
                      <a:pPr algn="ctr"/>
                      <a:r>
                        <a:rPr lang="zh-TW" altLang="en-US" dirty="0" smtClean="0"/>
                        <a:t>建設局</a:t>
                      </a:r>
                      <a:endParaRPr lang="en-US" altLang="zh-TW" dirty="0" smtClean="0"/>
                    </a:p>
                    <a:p>
                      <a:pPr algn="ctr"/>
                      <a:r>
                        <a:rPr lang="en-US" altLang="zh-TW" dirty="0" smtClean="0"/>
                        <a:t>(85</a:t>
                      </a:r>
                      <a:r>
                        <a:rPr lang="zh-TW" altLang="en-US" dirty="0" smtClean="0"/>
                        <a:t>件</a:t>
                      </a:r>
                      <a:r>
                        <a:rPr lang="en-US" altLang="zh-TW" dirty="0" smtClean="0"/>
                        <a:t>/695</a:t>
                      </a:r>
                      <a:r>
                        <a:rPr lang="zh-TW" altLang="en-US" dirty="0" smtClean="0"/>
                        <a:t>件</a:t>
                      </a:r>
                      <a:r>
                        <a:rPr lang="en-US" altLang="zh-TW" dirty="0" smtClean="0"/>
                        <a:t>,12.23%)</a:t>
                      </a:r>
                      <a:endParaRPr lang="zh-TW" altLang="en-US" dirty="0"/>
                    </a:p>
                  </a:txBody>
                  <a:tcPr/>
                </a:tc>
              </a:tr>
              <a:tr h="689093">
                <a:tc>
                  <a:txBody>
                    <a:bodyPr/>
                    <a:lstStyle/>
                    <a:p>
                      <a:pPr algn="ctr"/>
                      <a:r>
                        <a:rPr lang="en-US" altLang="zh-TW" dirty="0" smtClean="0"/>
                        <a:t>2</a:t>
                      </a:r>
                      <a:endParaRPr lang="zh-TW" altLang="en-US" dirty="0"/>
                    </a:p>
                  </a:txBody>
                  <a:tcPr anchor="ctr"/>
                </a:tc>
                <a:tc>
                  <a:txBody>
                    <a:bodyPr/>
                    <a:lstStyle/>
                    <a:p>
                      <a:pPr algn="ctr"/>
                      <a:r>
                        <a:rPr lang="zh-TW" altLang="en-US" dirty="0" smtClean="0"/>
                        <a:t>教育局</a:t>
                      </a:r>
                      <a:endParaRPr lang="en-US" altLang="zh-TW" dirty="0" smtClean="0"/>
                    </a:p>
                    <a:p>
                      <a:pPr algn="ctr"/>
                      <a:r>
                        <a:rPr lang="en-US" altLang="zh-TW" dirty="0" smtClean="0"/>
                        <a:t>(41</a:t>
                      </a:r>
                      <a:r>
                        <a:rPr lang="zh-TW" altLang="en-US" dirty="0" smtClean="0"/>
                        <a:t>件</a:t>
                      </a:r>
                      <a:r>
                        <a:rPr lang="en-US" altLang="zh-TW" dirty="0" smtClean="0"/>
                        <a:t>/266</a:t>
                      </a:r>
                      <a:r>
                        <a:rPr lang="zh-TW" altLang="en-US" dirty="0" smtClean="0"/>
                        <a:t>件</a:t>
                      </a:r>
                      <a:r>
                        <a:rPr lang="en-US" altLang="zh-TW" dirty="0" smtClean="0"/>
                        <a:t>,15.41%)</a:t>
                      </a:r>
                    </a:p>
                  </a:txBody>
                  <a:tcPr/>
                </a:tc>
                <a:tc>
                  <a:txBody>
                    <a:bodyPr/>
                    <a:lstStyle/>
                    <a:p>
                      <a:pPr algn="ctr"/>
                      <a:r>
                        <a:rPr lang="zh-TW" altLang="en-US" dirty="0" smtClean="0"/>
                        <a:t>教育局</a:t>
                      </a:r>
                      <a:endParaRPr lang="en-US" altLang="zh-TW" dirty="0" smtClean="0"/>
                    </a:p>
                    <a:p>
                      <a:pPr algn="ctr"/>
                      <a:r>
                        <a:rPr lang="en-US" altLang="zh-TW" dirty="0" smtClean="0"/>
                        <a:t>(46</a:t>
                      </a:r>
                      <a:r>
                        <a:rPr lang="zh-TW" altLang="en-US" dirty="0" smtClean="0"/>
                        <a:t>件</a:t>
                      </a:r>
                      <a:r>
                        <a:rPr lang="en-US" altLang="zh-TW" dirty="0" smtClean="0"/>
                        <a:t>/279</a:t>
                      </a:r>
                      <a:r>
                        <a:rPr lang="zh-TW" altLang="en-US" dirty="0" smtClean="0"/>
                        <a:t>件</a:t>
                      </a:r>
                      <a:r>
                        <a:rPr lang="en-US" altLang="zh-TW" dirty="0" smtClean="0"/>
                        <a:t>,16.49%)</a:t>
                      </a:r>
                    </a:p>
                  </a:txBody>
                  <a:tcPr/>
                </a:tc>
                <a:tc>
                  <a:txBody>
                    <a:bodyPr/>
                    <a:lstStyle/>
                    <a:p>
                      <a:pPr algn="ctr"/>
                      <a:r>
                        <a:rPr lang="zh-TW" altLang="en-US" dirty="0" smtClean="0"/>
                        <a:t>教育局</a:t>
                      </a:r>
                      <a:endParaRPr lang="en-US" altLang="zh-TW" dirty="0" smtClean="0"/>
                    </a:p>
                    <a:p>
                      <a:pPr algn="ctr"/>
                      <a:r>
                        <a:rPr lang="en-US" altLang="zh-TW" dirty="0" smtClean="0"/>
                        <a:t>(51</a:t>
                      </a:r>
                      <a:r>
                        <a:rPr lang="zh-TW" altLang="en-US" dirty="0" smtClean="0"/>
                        <a:t>件</a:t>
                      </a:r>
                      <a:r>
                        <a:rPr lang="en-US" altLang="zh-TW" dirty="0" smtClean="0"/>
                        <a:t>/292</a:t>
                      </a:r>
                      <a:r>
                        <a:rPr lang="zh-TW" altLang="en-US" dirty="0" smtClean="0"/>
                        <a:t>件</a:t>
                      </a:r>
                      <a:r>
                        <a:rPr lang="en-US" altLang="zh-TW" dirty="0" smtClean="0"/>
                        <a:t>,17.47%)</a:t>
                      </a:r>
                      <a:endParaRPr lang="zh-TW" altLang="en-US" dirty="0"/>
                    </a:p>
                  </a:txBody>
                  <a:tcPr/>
                </a:tc>
              </a:tr>
              <a:tr h="689093">
                <a:tc>
                  <a:txBody>
                    <a:bodyPr/>
                    <a:lstStyle/>
                    <a:p>
                      <a:pPr algn="ctr"/>
                      <a:r>
                        <a:rPr lang="en-US" altLang="zh-TW" dirty="0" smtClean="0"/>
                        <a:t>3</a:t>
                      </a:r>
                      <a:endParaRPr lang="zh-TW" altLang="en-US" dirty="0"/>
                    </a:p>
                  </a:txBody>
                  <a:tcPr anchor="ctr"/>
                </a:tc>
                <a:tc>
                  <a:txBody>
                    <a:bodyPr/>
                    <a:lstStyle/>
                    <a:p>
                      <a:pPr algn="ctr"/>
                      <a:r>
                        <a:rPr lang="zh-TW" altLang="en-US" dirty="0" smtClean="0"/>
                        <a:t>交通局</a:t>
                      </a:r>
                      <a:endParaRPr lang="en-US" altLang="zh-TW" dirty="0" smtClean="0"/>
                    </a:p>
                    <a:p>
                      <a:pPr algn="ctr"/>
                      <a:r>
                        <a:rPr lang="en-US" altLang="zh-TW" dirty="0" smtClean="0"/>
                        <a:t>(14</a:t>
                      </a:r>
                      <a:r>
                        <a:rPr lang="zh-TW" altLang="en-US" dirty="0" smtClean="0"/>
                        <a:t>件</a:t>
                      </a:r>
                      <a:r>
                        <a:rPr lang="en-US" altLang="zh-TW" dirty="0" smtClean="0"/>
                        <a:t>/100</a:t>
                      </a:r>
                      <a:r>
                        <a:rPr lang="zh-TW" altLang="en-US" dirty="0" smtClean="0"/>
                        <a:t>件</a:t>
                      </a:r>
                      <a:r>
                        <a:rPr lang="en-US" altLang="zh-TW" dirty="0" smtClean="0"/>
                        <a:t>,14.00%)</a:t>
                      </a:r>
                      <a:endParaRPr lang="zh-TW" altLang="en-US" dirty="0"/>
                    </a:p>
                  </a:txBody>
                  <a:tcPr/>
                </a:tc>
                <a:tc>
                  <a:txBody>
                    <a:bodyPr/>
                    <a:lstStyle/>
                    <a:p>
                      <a:pPr algn="ctr"/>
                      <a:r>
                        <a:rPr lang="zh-TW" altLang="en-US" dirty="0" smtClean="0"/>
                        <a:t>交通局</a:t>
                      </a:r>
                      <a:endParaRPr lang="en-US" altLang="zh-TW" dirty="0" smtClean="0"/>
                    </a:p>
                    <a:p>
                      <a:pPr algn="ctr"/>
                      <a:r>
                        <a:rPr lang="en-US" altLang="zh-TW" dirty="0" smtClean="0"/>
                        <a:t>(15</a:t>
                      </a:r>
                      <a:r>
                        <a:rPr lang="zh-TW" altLang="en-US" dirty="0" smtClean="0"/>
                        <a:t>件</a:t>
                      </a:r>
                      <a:r>
                        <a:rPr lang="en-US" altLang="zh-TW" dirty="0" smtClean="0"/>
                        <a:t>/105</a:t>
                      </a:r>
                      <a:r>
                        <a:rPr lang="zh-TW" altLang="en-US" dirty="0" smtClean="0"/>
                        <a:t>件</a:t>
                      </a:r>
                      <a:r>
                        <a:rPr lang="en-US" altLang="zh-TW" dirty="0" smtClean="0"/>
                        <a:t>,14.29%)</a:t>
                      </a:r>
                      <a:endParaRPr lang="zh-TW" altLang="en-US" dirty="0"/>
                    </a:p>
                  </a:txBody>
                  <a:tcPr/>
                </a:tc>
                <a:tc>
                  <a:txBody>
                    <a:bodyPr/>
                    <a:lstStyle/>
                    <a:p>
                      <a:pPr algn="ctr"/>
                      <a:r>
                        <a:rPr lang="zh-TW" altLang="en-US" dirty="0" smtClean="0"/>
                        <a:t>文化局</a:t>
                      </a:r>
                      <a:endParaRPr lang="en-US" altLang="zh-TW" dirty="0" smtClean="0"/>
                    </a:p>
                    <a:p>
                      <a:pPr algn="ctr"/>
                      <a:r>
                        <a:rPr lang="en-US" altLang="zh-TW" dirty="0" smtClean="0"/>
                        <a:t>(18</a:t>
                      </a:r>
                      <a:r>
                        <a:rPr lang="zh-TW" altLang="en-US" dirty="0" smtClean="0"/>
                        <a:t>件</a:t>
                      </a:r>
                      <a:r>
                        <a:rPr lang="en-US" altLang="zh-TW" dirty="0" smtClean="0"/>
                        <a:t>/158</a:t>
                      </a:r>
                      <a:r>
                        <a:rPr lang="zh-TW" altLang="en-US" dirty="0" smtClean="0"/>
                        <a:t>件</a:t>
                      </a:r>
                      <a:r>
                        <a:rPr lang="en-US" altLang="zh-TW" dirty="0" smtClean="0"/>
                        <a:t>,11.39%)</a:t>
                      </a:r>
                      <a:endParaRPr lang="zh-TW" altLang="en-US" dirty="0"/>
                    </a:p>
                  </a:txBody>
                  <a:tcPr/>
                </a:tc>
              </a:tr>
            </a:tbl>
          </a:graphicData>
        </a:graphic>
      </p:graphicFrame>
      <p:sp>
        <p:nvSpPr>
          <p:cNvPr id="3" name="文字方塊 2"/>
          <p:cNvSpPr txBox="1"/>
          <p:nvPr/>
        </p:nvSpPr>
        <p:spPr>
          <a:xfrm>
            <a:off x="968712" y="3032980"/>
            <a:ext cx="648072" cy="369332"/>
          </a:xfrm>
          <a:prstGeom prst="rect">
            <a:avLst/>
          </a:prstGeom>
          <a:noFill/>
        </p:spPr>
        <p:txBody>
          <a:bodyPr wrap="square" rtlCol="0">
            <a:spAutoFit/>
          </a:bodyPr>
          <a:lstStyle/>
          <a:p>
            <a:pPr algn="ctr" defTabSz="457200"/>
            <a:r>
              <a:rPr lang="zh-TW" altLang="en-US" b="1" dirty="0">
                <a:solidFill>
                  <a:schemeClr val="lt1"/>
                </a:solidFill>
                <a:latin typeface="+mn-lt"/>
              </a:rPr>
              <a:t>月份</a:t>
            </a:r>
          </a:p>
        </p:txBody>
      </p:sp>
      <p:sp>
        <p:nvSpPr>
          <p:cNvPr id="13" name="文字方塊 12"/>
          <p:cNvSpPr txBox="1"/>
          <p:nvPr/>
        </p:nvSpPr>
        <p:spPr>
          <a:xfrm>
            <a:off x="488504" y="3217646"/>
            <a:ext cx="648072" cy="369332"/>
          </a:xfrm>
          <a:prstGeom prst="rect">
            <a:avLst/>
          </a:prstGeom>
          <a:noFill/>
        </p:spPr>
        <p:txBody>
          <a:bodyPr wrap="square" rtlCol="0">
            <a:spAutoFit/>
          </a:bodyPr>
          <a:lstStyle/>
          <a:p>
            <a:pPr algn="ctr" defTabSz="457200"/>
            <a:r>
              <a:rPr lang="zh-TW" altLang="en-US" b="1" dirty="0">
                <a:solidFill>
                  <a:schemeClr val="lt1"/>
                </a:solidFill>
                <a:latin typeface="+mn-lt"/>
              </a:rPr>
              <a:t>名次</a:t>
            </a:r>
          </a:p>
        </p:txBody>
      </p:sp>
      <p:cxnSp>
        <p:nvCxnSpPr>
          <p:cNvPr id="5" name="直線接點 4"/>
          <p:cNvCxnSpPr/>
          <p:nvPr/>
        </p:nvCxnSpPr>
        <p:spPr>
          <a:xfrm>
            <a:off x="509512" y="3007327"/>
            <a:ext cx="1080120" cy="588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7910</TotalTime>
  <Words>4259</Words>
  <Application>Microsoft Office PowerPoint</Application>
  <PresentationFormat>A4 紙張 (210x297 公釐)</PresentationFormat>
  <Paragraphs>1399</Paragraphs>
  <Slides>34</Slides>
  <Notes>31</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34</vt:i4>
      </vt:variant>
    </vt:vector>
  </HeadingPairs>
  <TitlesOfParts>
    <vt:vector size="44" baseType="lpstr">
      <vt:lpstr>微軟正黑體</vt:lpstr>
      <vt:lpstr>新細明體</vt:lpstr>
      <vt:lpstr>標楷體</vt:lpstr>
      <vt:lpstr>Arial</vt:lpstr>
      <vt:lpstr>Times New Roman</vt:lpstr>
      <vt:lpstr>Trebuchet MS</vt:lpstr>
      <vt:lpstr>Wingdings</vt:lpstr>
      <vt:lpstr>Wingdings 3</vt:lpstr>
      <vt:lpstr>多面向</vt:lpstr>
      <vt:lpstr>Microsoft Excel 圖表</vt:lpstr>
      <vt:lpstr>公共工程品質推動委員會 104年度第4季工作報告</vt:lpstr>
      <vt:lpstr>簡報內容</vt:lpstr>
      <vt:lpstr>前言　</vt:lpstr>
      <vt:lpstr>壹、標案進度管制　(1/12)</vt:lpstr>
      <vt:lpstr>壹、標案進度管制　(2/12)</vt:lpstr>
      <vt:lpstr>壹、標案進度管制　(3/12)</vt:lpstr>
      <vt:lpstr>壹、標案進度管制  (4/12)</vt:lpstr>
      <vt:lpstr>壹、標案進度管制  (5/12)</vt:lpstr>
      <vt:lpstr>壹、標案進度管制  (6/12)</vt:lpstr>
      <vt:lpstr>壹、標案進度管制  (7/12)</vt:lpstr>
      <vt:lpstr>壹、標案進度管制  (8/12) </vt:lpstr>
      <vt:lpstr>壹、標案進度管制  (9/12) </vt:lpstr>
      <vt:lpstr>壹、標案進度管制  (10/12)</vt:lpstr>
      <vt:lpstr>壹、標案進度管制  (11/12)</vt:lpstr>
      <vt:lpstr>壹、標案進度管制  (12/12)</vt:lpstr>
      <vt:lpstr>貳、工程施工查核  (1/9)</vt:lpstr>
      <vt:lpstr>貳、工程施工查核  (2/9)</vt:lpstr>
      <vt:lpstr>貳、工程施工查核  (3/9)</vt:lpstr>
      <vt:lpstr>貳、工程施工查核  （4/9）</vt:lpstr>
      <vt:lpstr>貳、工程施工查核  (5/9)</vt:lpstr>
      <vt:lpstr>貳、工程施工查核  (6/9)</vt:lpstr>
      <vt:lpstr>貳、工程施工查核  (7/9)</vt:lpstr>
      <vt:lpstr>貳、工程施工查核  (8/9)</vt:lpstr>
      <vt:lpstr>貳、工程施工查核  (9/9)</vt:lpstr>
      <vt:lpstr>參、採購流廢標督導  (1/3)</vt:lpstr>
      <vt:lpstr>參、採購流廢標督導  (2/3)</vt:lpstr>
      <vt:lpstr>參、採購流廢標督導  (3/3)</vt:lpstr>
      <vt:lpstr>肆、道路工程查驗小組成果報告  (1/5)</vt:lpstr>
      <vt:lpstr>肆、道路工程查驗小組成果報告  (2/5)</vt:lpstr>
      <vt:lpstr>肆、道路工程查驗小組成果報告  (3/5)</vt:lpstr>
      <vt:lpstr>肆、道路工程查驗小組成果報告  (4/5)</vt:lpstr>
      <vt:lpstr>肆、道路工程查驗小組成果報告  (5/5)</vt:lpstr>
      <vt:lpstr>伍、精進作為 </vt:lpstr>
      <vt:lpstr>簡報結束 敬請指教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f84202</dc:creator>
  <cp:lastModifiedBy>黃瓊瑤</cp:lastModifiedBy>
  <cp:revision>658</cp:revision>
  <cp:lastPrinted>2016-01-22T08:00:51Z</cp:lastPrinted>
  <dcterms:created xsi:type="dcterms:W3CDTF">2015-03-17T08:30:00Z</dcterms:created>
  <dcterms:modified xsi:type="dcterms:W3CDTF">2016-01-22T08:03:08Z</dcterms:modified>
</cp:coreProperties>
</file>